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60" r:id="rId2"/>
    <p:sldId id="261" r:id="rId3"/>
    <p:sldId id="262" r:id="rId4"/>
    <p:sldId id="292" r:id="rId5"/>
    <p:sldId id="264" r:id="rId6"/>
    <p:sldId id="265" r:id="rId7"/>
    <p:sldId id="266" r:id="rId8"/>
    <p:sldId id="267" r:id="rId9"/>
    <p:sldId id="297" r:id="rId10"/>
    <p:sldId id="268" r:id="rId11"/>
    <p:sldId id="271" r:id="rId12"/>
    <p:sldId id="300" r:id="rId13"/>
    <p:sldId id="273" r:id="rId14"/>
    <p:sldId id="274" r:id="rId15"/>
    <p:sldId id="278" r:id="rId16"/>
    <p:sldId id="298" r:id="rId17"/>
    <p:sldId id="29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Lst>
  <p:sldSz cx="7559675" cy="7559675"/>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28F5D1ED-EBE4-4B09-B0BD-8F971EEB5405}">
          <p14:sldIdLst>
            <p14:sldId id="260"/>
            <p14:sldId id="261"/>
            <p14:sldId id="262"/>
            <p14:sldId id="292"/>
            <p14:sldId id="264"/>
          </p14:sldIdLst>
        </p14:section>
        <p14:section name="Раздел без заголовка" id="{23F88872-B0B4-4C46-8B8B-733950C2F416}">
          <p14:sldIdLst>
            <p14:sldId id="265"/>
            <p14:sldId id="266"/>
            <p14:sldId id="267"/>
            <p14:sldId id="297"/>
            <p14:sldId id="268"/>
            <p14:sldId id="271"/>
            <p14:sldId id="300"/>
            <p14:sldId id="273"/>
            <p14:sldId id="274"/>
            <p14:sldId id="278"/>
            <p14:sldId id="298"/>
            <p14:sldId id="299"/>
            <p14:sldId id="280"/>
            <p14:sldId id="281"/>
            <p14:sldId id="282"/>
            <p14:sldId id="283"/>
            <p14:sldId id="284"/>
            <p14:sldId id="285"/>
            <p14:sldId id="286"/>
            <p14:sldId id="287"/>
            <p14:sldId id="288"/>
            <p14:sldId id="289"/>
            <p14:sldId id="290"/>
            <p14:sldId id="291"/>
          </p14:sldIdLst>
        </p14:section>
      </p14:sectionLst>
    </p:ext>
    <p:ext uri="{EFAFB233-063F-42B5-8137-9DF3F51BA10A}">
      <p15:sldGuideLst xmlns:p15="http://schemas.microsoft.com/office/powerpoint/2012/main">
        <p15:guide id="1" orient="horz" pos="2381" userDrawn="1">
          <p15:clr>
            <a:srgbClr val="A4A3A4"/>
          </p15:clr>
        </p15:guide>
        <p15:guide id="2" pos="23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E0DE"/>
    <a:srgbClr val="7CD9E0"/>
    <a:srgbClr val="77CA82"/>
    <a:srgbClr val="EBE352"/>
    <a:srgbClr val="BFD03C"/>
    <a:srgbClr val="65B7CA"/>
    <a:srgbClr val="4BCBD4"/>
    <a:srgbClr val="79BC57"/>
    <a:srgbClr val="4B7BBD"/>
    <a:srgbClr val="007F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93449" autoAdjust="0"/>
  </p:normalViewPr>
  <p:slideViewPr>
    <p:cSldViewPr snapToGrid="0">
      <p:cViewPr varScale="1">
        <p:scale>
          <a:sx n="97" d="100"/>
          <a:sy n="97" d="100"/>
        </p:scale>
        <p:origin x="2274" y="72"/>
      </p:cViewPr>
      <p:guideLst>
        <p:guide orient="horz" pos="2381"/>
        <p:guide pos="23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4321168004055329"/>
          <c:y val="1.8722378962768513E-3"/>
          <c:w val="0.65874988026768355"/>
          <c:h val="0.91013258097870986"/>
        </c:manualLayout>
      </c:layout>
      <c:pie3DChart>
        <c:varyColors val="1"/>
        <c:ser>
          <c:idx val="0"/>
          <c:order val="0"/>
          <c:tx>
            <c:strRef>
              <c:f>Лист1!$B$1</c:f>
              <c:strCache>
                <c:ptCount val="1"/>
                <c:pt idx="0">
                  <c:v>Столбец1</c:v>
                </c:pt>
              </c:strCache>
            </c:strRef>
          </c:tx>
          <c:explosion val="9"/>
          <c:dPt>
            <c:idx val="0"/>
            <c:bubble3D val="0"/>
            <c:spPr>
              <a:solidFill>
                <a:srgbClr val="C0D03C"/>
              </a:solidFill>
              <a:ln w="19050">
                <a:solidFill>
                  <a:schemeClr val="accent6">
                    <a:lumMod val="75000"/>
                  </a:schemeClr>
                </a:solid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01-1959-4126-A4D1-A99845705119}"/>
              </c:ext>
            </c:extLst>
          </c:dPt>
          <c:dPt>
            <c:idx val="1"/>
            <c:bubble3D val="0"/>
            <c:spPr>
              <a:solidFill>
                <a:srgbClr val="6C8EBE"/>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3-1959-4126-A4D1-A99845705119}"/>
              </c:ext>
            </c:extLst>
          </c:dPt>
          <c:dPt>
            <c:idx val="2"/>
            <c:bubble3D val="0"/>
            <c:explosion val="14"/>
            <c:spPr>
              <a:solidFill>
                <a:srgbClr val="25B8CA"/>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5-1959-4126-A4D1-A99845705119}"/>
              </c:ext>
            </c:extLst>
          </c:dPt>
          <c:dPt>
            <c:idx val="3"/>
            <c:bubble3D val="0"/>
            <c:spPr>
              <a:solidFill>
                <a:srgbClr val="EBE352"/>
              </a:solidFill>
              <a:ln w="19050">
                <a:solidFill>
                  <a:schemeClr val="accent6">
                    <a:lumMod val="60000"/>
                    <a:lumMod val="75000"/>
                  </a:schemeClr>
                </a:solidFill>
              </a:ln>
              <a:effectLst>
                <a:innerShdw blurRad="114300">
                  <a:schemeClr val="accent6">
                    <a:lumMod val="60000"/>
                    <a:lumMod val="75000"/>
                  </a:schemeClr>
                </a:innerShdw>
              </a:effectLst>
              <a:scene3d>
                <a:camera prst="orthographicFront"/>
                <a:lightRig rig="threePt" dir="t"/>
              </a:scene3d>
              <a:sp3d contourW="19050" prstMaterial="flat">
                <a:contourClr>
                  <a:schemeClr val="accent6">
                    <a:lumMod val="60000"/>
                    <a:lumMod val="75000"/>
                  </a:schemeClr>
                </a:contourClr>
              </a:sp3d>
            </c:spPr>
            <c:extLst>
              <c:ext xmlns:c16="http://schemas.microsoft.com/office/drawing/2014/chart" uri="{C3380CC4-5D6E-409C-BE32-E72D297353CC}">
                <c16:uniqueId val="{00000007-1959-4126-A4D1-A99845705119}"/>
              </c:ext>
            </c:extLst>
          </c:dPt>
          <c:dPt>
            <c:idx val="4"/>
            <c:bubble3D val="0"/>
            <c:explosion val="20"/>
            <c:spPr>
              <a:solidFill>
                <a:srgbClr val="77CA82"/>
              </a:solidFill>
              <a:ln w="19050">
                <a:solidFill>
                  <a:schemeClr val="accent5">
                    <a:lumMod val="60000"/>
                    <a:lumMod val="75000"/>
                  </a:schemeClr>
                </a:solidFill>
              </a:ln>
              <a:effectLst>
                <a:innerShdw blurRad="114300">
                  <a:schemeClr val="accent5">
                    <a:lumMod val="60000"/>
                    <a:lumMod val="75000"/>
                  </a:schemeClr>
                </a:innerShdw>
              </a:effectLst>
              <a:scene3d>
                <a:camera prst="orthographicFront"/>
                <a:lightRig rig="threePt" dir="t"/>
              </a:scene3d>
              <a:sp3d contourW="19050" prstMaterial="flat">
                <a:contourClr>
                  <a:schemeClr val="accent5">
                    <a:lumMod val="60000"/>
                    <a:lumMod val="75000"/>
                  </a:schemeClr>
                </a:contourClr>
              </a:sp3d>
            </c:spPr>
            <c:extLst>
              <c:ext xmlns:c16="http://schemas.microsoft.com/office/drawing/2014/chart" uri="{C3380CC4-5D6E-409C-BE32-E72D297353CC}">
                <c16:uniqueId val="{00000009-1959-4126-A4D1-A99845705119}"/>
              </c:ext>
            </c:extLst>
          </c:dPt>
          <c:dPt>
            <c:idx val="5"/>
            <c:bubble3D val="0"/>
            <c:spPr>
              <a:solidFill>
                <a:srgbClr val="8BDCDE"/>
              </a:solidFill>
              <a:ln w="19050">
                <a:solidFill>
                  <a:schemeClr val="accent4">
                    <a:lumMod val="60000"/>
                    <a:lumMod val="75000"/>
                  </a:schemeClr>
                </a:solidFill>
              </a:ln>
              <a:effectLst>
                <a:innerShdw blurRad="114300">
                  <a:schemeClr val="accent4">
                    <a:lumMod val="60000"/>
                    <a:lumMod val="75000"/>
                  </a:schemeClr>
                </a:innerShdw>
              </a:effectLst>
              <a:scene3d>
                <a:camera prst="orthographicFront"/>
                <a:lightRig rig="threePt" dir="t"/>
              </a:scene3d>
              <a:sp3d contourW="19050" prstMaterial="flat">
                <a:contourClr>
                  <a:schemeClr val="accent4">
                    <a:lumMod val="60000"/>
                    <a:lumMod val="75000"/>
                  </a:schemeClr>
                </a:contourClr>
              </a:sp3d>
            </c:spPr>
            <c:extLst>
              <c:ext xmlns:c16="http://schemas.microsoft.com/office/drawing/2014/chart" uri="{C3380CC4-5D6E-409C-BE32-E72D297353CC}">
                <c16:uniqueId val="{0000000B-1959-4126-A4D1-A99845705119}"/>
              </c:ext>
            </c:extLst>
          </c:dPt>
          <c:dLbls>
            <c:dLbl>
              <c:idx val="1"/>
              <c:layout>
                <c:manualLayout>
                  <c:x val="-4.0048736474189654E-2"/>
                  <c:y val="2.246685475532209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959-4126-A4D1-A99845705119}"/>
                </c:ext>
              </c:extLst>
            </c:dLbl>
            <c:dLbl>
              <c:idx val="2"/>
              <c:layout>
                <c:manualLayout>
                  <c:x val="-5.4054165916081434E-2"/>
                  <c:y val="-9.1290024981845463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959-4126-A4D1-A99845705119}"/>
                </c:ext>
              </c:extLst>
            </c:dLbl>
            <c:dLbl>
              <c:idx val="3"/>
              <c:layout>
                <c:manualLayout>
                  <c:x val="-5.0060920592737267E-3"/>
                  <c:y val="-3.37002821329831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959-4126-A4D1-A99845705119}"/>
                </c:ext>
              </c:extLst>
            </c:dLbl>
            <c:dLbl>
              <c:idx val="4"/>
              <c:layout>
                <c:manualLayout>
                  <c:x val="6.2576150740921349E-2"/>
                  <c:y val="-1.497790317021472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959-4126-A4D1-A99845705119}"/>
                </c:ext>
              </c:extLst>
            </c:dLbl>
            <c:dLbl>
              <c:idx val="5"/>
              <c:layout>
                <c:manualLayout>
                  <c:x val="6.758224280019505E-2"/>
                  <c:y val="9.3611894813842439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959-4126-A4D1-A99845705119}"/>
                </c:ext>
              </c:extLst>
            </c:dLbl>
            <c:spPr>
              <a:solidFill>
                <a:prstClr val="white">
                  <a:alpha val="90000"/>
                </a:prstClr>
              </a:solidFill>
              <a:ln w="12700" cap="flat" cmpd="sng" algn="ctr">
                <a:solidFill>
                  <a:srgbClr val="70AD47"/>
                </a:solidFill>
                <a:round/>
              </a:ln>
              <a:effectLst>
                <a:outerShdw blurRad="50800" dist="38100" dir="2700000" algn="tl" rotWithShape="0">
                  <a:srgbClr val="70AD47">
                    <a:lumMod val="75000"/>
                    <a:alpha val="40000"/>
                  </a:srgbClr>
                </a:outerShdw>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defRPr>
                </a:pPr>
                <a:endParaRPr lang="ru-RU"/>
              </a:p>
            </c:txPr>
            <c:dLblPos val="outEnd"/>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Лист1!$A$2:$A$6</c:f>
              <c:strCache>
                <c:ptCount val="5"/>
                <c:pt idx="0">
                  <c:v> Сельское, лесное хозяйство, охота, рыболовство и рыбоводство</c:v>
                </c:pt>
                <c:pt idx="1">
                  <c:v> Транспортировка и хранение</c:v>
                </c:pt>
                <c:pt idx="2">
                  <c:v>  Обеспечение электрической энергией, газом, паром; кондиционирование воздуха</c:v>
                </c:pt>
                <c:pt idx="3">
                  <c:v> Образование</c:v>
                </c:pt>
                <c:pt idx="4">
                  <c:v> Прочее</c:v>
                </c:pt>
              </c:strCache>
            </c:strRef>
          </c:cat>
          <c:val>
            <c:numRef>
              <c:f>Лист1!$B$2:$B$6</c:f>
              <c:numCache>
                <c:formatCode>0.0%</c:formatCode>
                <c:ptCount val="5"/>
                <c:pt idx="0">
                  <c:v>0.88600000000000001</c:v>
                </c:pt>
                <c:pt idx="1">
                  <c:v>3.3000000000000002E-2</c:v>
                </c:pt>
                <c:pt idx="2">
                  <c:v>3.3000000000000002E-2</c:v>
                </c:pt>
                <c:pt idx="3">
                  <c:v>1.6E-2</c:v>
                </c:pt>
                <c:pt idx="4">
                  <c:v>3.2000000000000001E-2</c:v>
                </c:pt>
              </c:numCache>
            </c:numRef>
          </c:val>
          <c:extLst>
            <c:ext xmlns:c16="http://schemas.microsoft.com/office/drawing/2014/chart" uri="{C3380CC4-5D6E-409C-BE32-E72D297353CC}">
              <c16:uniqueId val="{00000016-1959-4126-A4D1-A99845705119}"/>
            </c:ext>
          </c:extLst>
        </c:ser>
        <c:dLbls>
          <c:showLegendKey val="0"/>
          <c:showVal val="1"/>
          <c:showCatName val="0"/>
          <c:showSerName val="0"/>
          <c:showPercent val="0"/>
          <c:showBubbleSize val="0"/>
          <c:showLeaderLines val="1"/>
        </c:dLbls>
      </c:pie3DChart>
      <c:spPr>
        <a:noFill/>
        <a:ln>
          <a:noFill/>
        </a:ln>
        <a:effectLst/>
      </c:spPr>
    </c:plotArea>
    <c:legend>
      <c:legendPos val="b"/>
      <c:legendEntry>
        <c:idx val="0"/>
        <c:txPr>
          <a:bodyPr rot="0" spcFirstLastPara="1" vertOverflow="ellipsis" vert="horz" wrap="square" anchor="b" anchorCtr="0"/>
          <a:lstStyle/>
          <a:p>
            <a:pPr>
              <a:defRPr sz="9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Entry>
      <c:legendEntry>
        <c:idx val="1"/>
        <c:txPr>
          <a:bodyPr rot="0" spcFirstLastPara="1" vertOverflow="ellipsis" vert="horz" wrap="square" anchor="b" anchorCtr="0"/>
          <a:lstStyle/>
          <a:p>
            <a:pPr>
              <a:defRPr sz="9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Entry>
      <c:legendEntry>
        <c:idx val="2"/>
        <c:txPr>
          <a:bodyPr rot="0" spcFirstLastPara="1" vertOverflow="ellipsis" vert="horz" wrap="square" anchor="b" anchorCtr="0"/>
          <a:lstStyle/>
          <a:p>
            <a:pPr>
              <a:defRPr sz="9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Entry>
      <c:layout>
        <c:manualLayout>
          <c:xMode val="edge"/>
          <c:yMode val="edge"/>
          <c:x val="5.006092059273725E-2"/>
          <c:y val="0.69544940048584203"/>
          <c:w val="0.7760394637726441"/>
          <c:h val="0.27388614375897735"/>
        </c:manualLayout>
      </c:layout>
      <c:overlay val="0"/>
      <c:spPr>
        <a:noFill/>
        <a:ln>
          <a:noFill/>
        </a:ln>
        <a:effectLst/>
      </c:spPr>
      <c:txPr>
        <a:bodyPr rot="0" spcFirstLastPara="1" vertOverflow="ellipsis" vert="horz" wrap="square" anchor="b" anchorCtr="0"/>
        <a:lstStyle/>
        <a:p>
          <a:pPr>
            <a:defRPr sz="9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a:noFill/>
    </a:ln>
    <a:effectLst/>
  </c:spPr>
  <c:txPr>
    <a:bodyPr/>
    <a:lstStyle/>
    <a:p>
      <a:pPr>
        <a:defRPr sz="900">
          <a:latin typeface="Open Sans" panose="020B0606030504020204" pitchFamily="34" charset="0"/>
          <a:ea typeface="Open Sans" panose="020B0606030504020204" pitchFamily="34" charset="0"/>
          <a:cs typeface="Open Sans" panose="020B0606030504020204" pitchFamily="34" charset="0"/>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08565537002343"/>
          <c:y val="0.10118732434176826"/>
          <c:w val="0.66099494954822602"/>
          <c:h val="0.83326894875612656"/>
        </c:manualLayout>
      </c:layout>
      <c:pieChart>
        <c:varyColors val="1"/>
        <c:ser>
          <c:idx val="0"/>
          <c:order val="0"/>
          <c:tx>
            <c:strRef>
              <c:f>Лист1!$B$1</c:f>
              <c:strCache>
                <c:ptCount val="1"/>
                <c:pt idx="0">
                  <c:v>Отраслевая структура малых предприятий, %</c:v>
                </c:pt>
              </c:strCache>
            </c:strRef>
          </c:tx>
          <c:spPr>
            <a:ln w="3175">
              <a:solidFill>
                <a:srgbClr val="0070C0"/>
              </a:solidFill>
            </a:ln>
          </c:spPr>
          <c:explosion val="4"/>
          <c:dPt>
            <c:idx val="0"/>
            <c:bubble3D val="0"/>
            <c:spPr>
              <a:solidFill>
                <a:srgbClr val="BFD03C"/>
              </a:solidFill>
              <a:ln w="3175">
                <a:solidFill>
                  <a:srgbClr val="0070C0"/>
                </a:solidFill>
              </a:ln>
              <a:effectLst/>
            </c:spPr>
            <c:extLst>
              <c:ext xmlns:c16="http://schemas.microsoft.com/office/drawing/2014/chart" uri="{C3380CC4-5D6E-409C-BE32-E72D297353CC}">
                <c16:uniqueId val="{00000001-AB19-4056-BA0C-AD5E9B5B2677}"/>
              </c:ext>
            </c:extLst>
          </c:dPt>
          <c:dPt>
            <c:idx val="1"/>
            <c:bubble3D val="0"/>
            <c:spPr>
              <a:solidFill>
                <a:srgbClr val="EBE352"/>
              </a:solidFill>
              <a:ln w="3175">
                <a:solidFill>
                  <a:srgbClr val="0070C0"/>
                </a:solidFill>
              </a:ln>
              <a:effectLst/>
            </c:spPr>
            <c:extLst>
              <c:ext xmlns:c16="http://schemas.microsoft.com/office/drawing/2014/chart" uri="{C3380CC4-5D6E-409C-BE32-E72D297353CC}">
                <c16:uniqueId val="{00000003-AB19-4056-BA0C-AD5E9B5B2677}"/>
              </c:ext>
            </c:extLst>
          </c:dPt>
          <c:dPt>
            <c:idx val="2"/>
            <c:bubble3D val="0"/>
            <c:spPr>
              <a:solidFill>
                <a:srgbClr val="77CA82"/>
              </a:solidFill>
              <a:ln w="3175">
                <a:solidFill>
                  <a:srgbClr val="0070C0"/>
                </a:solidFill>
              </a:ln>
              <a:effectLst/>
            </c:spPr>
            <c:extLst>
              <c:ext xmlns:c16="http://schemas.microsoft.com/office/drawing/2014/chart" uri="{C3380CC4-5D6E-409C-BE32-E72D297353CC}">
                <c16:uniqueId val="{00000005-AB19-4056-BA0C-AD5E9B5B2677}"/>
              </c:ext>
            </c:extLst>
          </c:dPt>
          <c:dPt>
            <c:idx val="3"/>
            <c:bubble3D val="0"/>
            <c:spPr>
              <a:solidFill>
                <a:srgbClr val="65B7CA"/>
              </a:solidFill>
              <a:ln w="3175">
                <a:solidFill>
                  <a:srgbClr val="0070C0"/>
                </a:solidFill>
              </a:ln>
              <a:effectLst/>
            </c:spPr>
            <c:extLst>
              <c:ext xmlns:c16="http://schemas.microsoft.com/office/drawing/2014/chart" uri="{C3380CC4-5D6E-409C-BE32-E72D297353CC}">
                <c16:uniqueId val="{00000007-AB19-4056-BA0C-AD5E9B5B2677}"/>
              </c:ext>
            </c:extLst>
          </c:dPt>
          <c:dPt>
            <c:idx val="4"/>
            <c:bubble3D val="0"/>
            <c:spPr>
              <a:solidFill>
                <a:srgbClr val="A6E0DE"/>
              </a:solidFill>
              <a:ln w="3175">
                <a:solidFill>
                  <a:srgbClr val="0070C0"/>
                </a:solidFill>
              </a:ln>
              <a:effectLst/>
            </c:spPr>
            <c:extLst>
              <c:ext xmlns:c16="http://schemas.microsoft.com/office/drawing/2014/chart" uri="{C3380CC4-5D6E-409C-BE32-E72D297353CC}">
                <c16:uniqueId val="{00000009-AB19-4056-BA0C-AD5E9B5B2677}"/>
              </c:ext>
            </c:extLst>
          </c:dPt>
          <c:dPt>
            <c:idx val="5"/>
            <c:bubble3D val="0"/>
            <c:explosion val="6"/>
            <c:spPr>
              <a:solidFill>
                <a:srgbClr val="8BDCDE"/>
              </a:solidFill>
              <a:ln w="3175">
                <a:solidFill>
                  <a:srgbClr val="0070C0"/>
                </a:solidFill>
              </a:ln>
              <a:effectLst/>
            </c:spPr>
            <c:extLst>
              <c:ext xmlns:c16="http://schemas.microsoft.com/office/drawing/2014/chart" uri="{C3380CC4-5D6E-409C-BE32-E72D297353CC}">
                <c16:uniqueId val="{0000000B-DEA9-4078-A26C-BA95FD8E8760}"/>
              </c:ext>
            </c:extLst>
          </c:dPt>
          <c:dLbls>
            <c:dLbl>
              <c:idx val="0"/>
              <c:layout>
                <c:manualLayout>
                  <c:x val="-6.1063594364850803E-3"/>
                  <c:y val="-2.152479272200831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B19-4056-BA0C-AD5E9B5B2677}"/>
                </c:ext>
              </c:extLst>
            </c:dLbl>
            <c:dLbl>
              <c:idx val="1"/>
              <c:layout>
                <c:manualLayout>
                  <c:x val="5.7122873410344894E-4"/>
                  <c:y val="3.872280547185941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B19-4056-BA0C-AD5E9B5B2677}"/>
                </c:ext>
              </c:extLst>
            </c:dLbl>
            <c:dLbl>
              <c:idx val="2"/>
              <c:layout>
                <c:manualLayout>
                  <c:x val="2.5518670010734883E-3"/>
                  <c:y val="-3.148763833165654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B19-4056-BA0C-AD5E9B5B2677}"/>
                </c:ext>
              </c:extLst>
            </c:dLbl>
            <c:dLbl>
              <c:idx val="3"/>
              <c:layout>
                <c:manualLayout>
                  <c:x val="-6.2868969270220348E-3"/>
                  <c:y val="-1.0825473925610085E-2"/>
                </c:manualLayout>
              </c:layout>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c:ext xmlns:c15="http://schemas.microsoft.com/office/drawing/2012/chart" uri="{CE6537A1-D6FC-4f65-9D91-7224C49458BB}">
                  <c15:layout>
                    <c:manualLayout>
                      <c:w val="7.1416574234176175E-2"/>
                      <c:h val="6.1463460871622827E-2"/>
                    </c:manualLayout>
                  </c15:layout>
                </c:ext>
                <c:ext xmlns:c16="http://schemas.microsoft.com/office/drawing/2014/chart" uri="{C3380CC4-5D6E-409C-BE32-E72D297353CC}">
                  <c16:uniqueId val="{00000007-AB19-4056-BA0C-AD5E9B5B2677}"/>
                </c:ext>
              </c:extLst>
            </c:dLbl>
            <c:dLbl>
              <c:idx val="4"/>
              <c:layout>
                <c:manualLayout>
                  <c:x val="-1.1176496358274156E-2"/>
                  <c:y val="-4.134702056954071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B19-4056-BA0C-AD5E9B5B2677}"/>
                </c:ext>
              </c:extLst>
            </c:dLbl>
            <c:dLbl>
              <c:idx val="5"/>
              <c:layout>
                <c:manualLayout>
                  <c:x val="-3.5376468932244048E-3"/>
                  <c:y val="2.8280055759948509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EA9-4078-A26C-BA95FD8E8760}"/>
                </c:ext>
              </c:extLst>
            </c:dLbl>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Лист1!$A$2:$A$6</c:f>
              <c:strCache>
                <c:ptCount val="5"/>
                <c:pt idx="0">
                  <c:v>Строительство</c:v>
                </c:pt>
                <c:pt idx="1">
                  <c:v>Оптовая и розничная торговля</c:v>
                </c:pt>
                <c:pt idx="2">
                  <c:v>Сельское хозяйство</c:v>
                </c:pt>
                <c:pt idx="3">
                  <c:v>Заготовка и переработка дреесины</c:v>
                </c:pt>
                <c:pt idx="4">
                  <c:v>Прочие виды</c:v>
                </c:pt>
              </c:strCache>
            </c:strRef>
          </c:cat>
          <c:val>
            <c:numRef>
              <c:f>Лист1!$B$2:$B$6</c:f>
              <c:numCache>
                <c:formatCode>0.0</c:formatCode>
                <c:ptCount val="5"/>
                <c:pt idx="0">
                  <c:v>6</c:v>
                </c:pt>
                <c:pt idx="1">
                  <c:v>36</c:v>
                </c:pt>
                <c:pt idx="2">
                  <c:v>16</c:v>
                </c:pt>
                <c:pt idx="3">
                  <c:v>8.8000000000000007</c:v>
                </c:pt>
                <c:pt idx="4">
                  <c:v>33.200000000000003</c:v>
                </c:pt>
              </c:numCache>
            </c:numRef>
          </c:val>
          <c:extLst>
            <c:ext xmlns:c16="http://schemas.microsoft.com/office/drawing/2014/chart" uri="{C3380CC4-5D6E-409C-BE32-E72D297353CC}">
              <c16:uniqueId val="{0000000A-AB19-4056-BA0C-AD5E9B5B2677}"/>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213836735529574"/>
          <c:y val="5.6849850136553047E-2"/>
          <c:w val="0.72451321635511556"/>
          <c:h val="0.73978987757959047"/>
        </c:manualLayout>
      </c:layout>
      <c:pieChart>
        <c:varyColors val="1"/>
        <c:ser>
          <c:idx val="0"/>
          <c:order val="0"/>
          <c:tx>
            <c:strRef>
              <c:f>Лист1!$B$1</c:f>
              <c:strCache>
                <c:ptCount val="1"/>
                <c:pt idx="0">
                  <c:v>Столбец1</c:v>
                </c:pt>
              </c:strCache>
            </c:strRef>
          </c:tx>
          <c:spPr>
            <a:ln w="3175">
              <a:solidFill>
                <a:schemeClr val="accent5">
                  <a:lumMod val="50000"/>
                </a:schemeClr>
              </a:solidFill>
            </a:ln>
          </c:spPr>
          <c:explosion val="8"/>
          <c:dPt>
            <c:idx val="0"/>
            <c:bubble3D val="0"/>
            <c:explosion val="5"/>
            <c:spPr>
              <a:solidFill>
                <a:srgbClr val="0070C0"/>
              </a:solidFill>
              <a:ln w="3175">
                <a:solidFill>
                  <a:schemeClr val="accent5">
                    <a:lumMod val="50000"/>
                  </a:schemeClr>
                </a:solidFill>
              </a:ln>
              <a:effectLst/>
            </c:spPr>
            <c:extLst>
              <c:ext xmlns:c16="http://schemas.microsoft.com/office/drawing/2014/chart" uri="{C3380CC4-5D6E-409C-BE32-E72D297353CC}">
                <c16:uniqueId val="{00000001-09DD-4903-8301-36BE8AE14F30}"/>
              </c:ext>
            </c:extLst>
          </c:dPt>
          <c:dPt>
            <c:idx val="1"/>
            <c:bubble3D val="0"/>
            <c:spPr>
              <a:solidFill>
                <a:srgbClr val="E3DE4C"/>
              </a:solidFill>
              <a:ln w="3175">
                <a:solidFill>
                  <a:schemeClr val="accent5">
                    <a:lumMod val="50000"/>
                  </a:schemeClr>
                </a:solidFill>
              </a:ln>
              <a:effectLst/>
            </c:spPr>
            <c:extLst>
              <c:ext xmlns:c16="http://schemas.microsoft.com/office/drawing/2014/chart" uri="{C3380CC4-5D6E-409C-BE32-E72D297353CC}">
                <c16:uniqueId val="{00000003-09DD-4903-8301-36BE8AE14F30}"/>
              </c:ext>
            </c:extLst>
          </c:dPt>
          <c:dPt>
            <c:idx val="2"/>
            <c:bubble3D val="0"/>
            <c:spPr>
              <a:solidFill>
                <a:schemeClr val="accent5"/>
              </a:solidFill>
              <a:ln w="3175">
                <a:solidFill>
                  <a:schemeClr val="accent5">
                    <a:lumMod val="50000"/>
                  </a:schemeClr>
                </a:solidFill>
              </a:ln>
              <a:effectLst/>
            </c:spPr>
            <c:extLst>
              <c:ext xmlns:c16="http://schemas.microsoft.com/office/drawing/2014/chart" uri="{C3380CC4-5D6E-409C-BE32-E72D297353CC}">
                <c16:uniqueId val="{00000005-540A-4411-9EC0-04D83BD133DC}"/>
              </c:ext>
            </c:extLst>
          </c:dPt>
          <c:dPt>
            <c:idx val="3"/>
            <c:bubble3D val="0"/>
            <c:spPr>
              <a:solidFill>
                <a:schemeClr val="accent1">
                  <a:lumMod val="60000"/>
                </a:schemeClr>
              </a:solidFill>
              <a:ln w="3175">
                <a:solidFill>
                  <a:schemeClr val="accent5">
                    <a:lumMod val="50000"/>
                  </a:schemeClr>
                </a:solidFill>
              </a:ln>
              <a:effectLst/>
            </c:spPr>
            <c:extLst>
              <c:ext xmlns:c16="http://schemas.microsoft.com/office/drawing/2014/chart" uri="{C3380CC4-5D6E-409C-BE32-E72D297353CC}">
                <c16:uniqueId val="{00000007-540A-4411-9EC0-04D83BD133DC}"/>
              </c:ext>
            </c:extLst>
          </c:dPt>
          <c:dPt>
            <c:idx val="4"/>
            <c:bubble3D val="0"/>
            <c:spPr>
              <a:solidFill>
                <a:schemeClr val="accent3">
                  <a:lumMod val="60000"/>
                </a:schemeClr>
              </a:solidFill>
              <a:ln w="3175">
                <a:solidFill>
                  <a:schemeClr val="accent5">
                    <a:lumMod val="50000"/>
                  </a:schemeClr>
                </a:solidFill>
              </a:ln>
              <a:effectLst/>
            </c:spPr>
            <c:extLst>
              <c:ext xmlns:c16="http://schemas.microsoft.com/office/drawing/2014/chart" uri="{C3380CC4-5D6E-409C-BE32-E72D297353CC}">
                <c16:uniqueId val="{00000009-540A-4411-9EC0-04D83BD133DC}"/>
              </c:ext>
            </c:extLst>
          </c:dPt>
          <c:dLbls>
            <c:dLbl>
              <c:idx val="0"/>
              <c:layout>
                <c:manualLayout>
                  <c:x val="-0.25054567543960632"/>
                  <c:y val="3.1544218390507459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9DD-4903-8301-36BE8AE14F30}"/>
                </c:ext>
              </c:extLst>
            </c:dLbl>
            <c:dLbl>
              <c:idx val="1"/>
              <c:layout>
                <c:manualLayout>
                  <c:x val="0.26828209235010508"/>
                  <c:y val="-7.078464700255929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9DD-4903-8301-36BE8AE14F30}"/>
                </c:ext>
              </c:extLst>
            </c:dLbl>
            <c:dLbl>
              <c:idx val="4"/>
              <c:delete val="1"/>
              <c:extLst>
                <c:ext xmlns:c15="http://schemas.microsoft.com/office/drawing/2012/chart" uri="{CE6537A1-D6FC-4f65-9D91-7224C49458BB}"/>
                <c:ext xmlns:c16="http://schemas.microsoft.com/office/drawing/2014/chart" uri="{C3380CC4-5D6E-409C-BE32-E72D297353CC}">
                  <c16:uniqueId val="{00000009-540A-4411-9EC0-04D83BD133DC}"/>
                </c:ext>
              </c:extLst>
            </c:dLbl>
            <c:spPr>
              <a:solidFill>
                <a:prstClr val="white">
                  <a:alpha val="90000"/>
                </a:prstClr>
              </a:solidFill>
              <a:ln>
                <a:solidFill>
                  <a:srgbClr val="70AD47"/>
                </a:solidFill>
              </a:ln>
              <a:effectLst>
                <a:outerShdw blurRad="50800" dist="38100" dir="2700000" algn="ctr" rotWithShape="0">
                  <a:schemeClr val="accent6">
                    <a:lumMod val="75000"/>
                    <a:alpha val="40000"/>
                  </a:schemeClr>
                </a:outerShdw>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extLst>
          </c:dLbls>
          <c:cat>
            <c:strRef>
              <c:f>Лист1!$A$2:$A$3</c:f>
              <c:strCache>
                <c:ptCount val="2"/>
                <c:pt idx="0">
                  <c:v>Растениеводство</c:v>
                </c:pt>
                <c:pt idx="1">
                  <c:v>Животноводство</c:v>
                </c:pt>
              </c:strCache>
            </c:strRef>
          </c:cat>
          <c:val>
            <c:numRef>
              <c:f>Лист1!$B$2:$B$3</c:f>
              <c:numCache>
                <c:formatCode>0.0%</c:formatCode>
                <c:ptCount val="2"/>
                <c:pt idx="0">
                  <c:v>0.65400000000000003</c:v>
                </c:pt>
                <c:pt idx="1">
                  <c:v>0.34599999999999997</c:v>
                </c:pt>
              </c:numCache>
            </c:numRef>
          </c:val>
          <c:extLst>
            <c:ext xmlns:c16="http://schemas.microsoft.com/office/drawing/2014/chart" uri="{C3380CC4-5D6E-409C-BE32-E72D297353CC}">
              <c16:uniqueId val="{00000004-09DD-4903-8301-36BE8AE14F30}"/>
            </c:ext>
          </c:extLst>
        </c:ser>
        <c:dLbls>
          <c:showLegendKey val="0"/>
          <c:showVal val="1"/>
          <c:showCatName val="0"/>
          <c:showSerName val="0"/>
          <c:showPercent val="0"/>
          <c:showBubbleSize val="0"/>
          <c:showLeaderLines val="0"/>
        </c:dLbls>
        <c:firstSliceAng val="0"/>
      </c:pieChart>
      <c:spPr>
        <a:noFill/>
        <a:ln>
          <a:noFill/>
        </a:ln>
        <a:effectLst/>
      </c:spPr>
    </c:plotArea>
    <c:legend>
      <c:legendPos val="b"/>
      <c:layout>
        <c:manualLayout>
          <c:xMode val="edge"/>
          <c:yMode val="edge"/>
          <c:x val="0.13999510478141192"/>
          <c:y val="0.84464055881081679"/>
          <c:w val="0.64384712676990463"/>
          <c:h val="0.15047438143093475"/>
        </c:manualLayout>
      </c:layout>
      <c:overlay val="0"/>
      <c:spPr>
        <a:noFill/>
        <a:ln>
          <a:noFill/>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472676014222026"/>
          <c:y val="8.6575490862863744E-2"/>
          <c:w val="0.45118517016680837"/>
          <c:h val="0.55379680137648324"/>
        </c:manualLayout>
      </c:layout>
      <c:pieChart>
        <c:varyColors val="1"/>
        <c:ser>
          <c:idx val="0"/>
          <c:order val="0"/>
          <c:tx>
            <c:strRef>
              <c:f>Лист1!$B$1</c:f>
              <c:strCache>
                <c:ptCount val="1"/>
                <c:pt idx="0">
                  <c:v>2024</c:v>
                </c:pt>
              </c:strCache>
            </c:strRef>
          </c:tx>
          <c:spPr>
            <a:solidFill>
              <a:srgbClr val="05BAFF"/>
            </a:solidFill>
            <a:ln>
              <a:solidFill>
                <a:schemeClr val="accent5">
                  <a:lumMod val="50000"/>
                </a:schemeClr>
              </a:solidFill>
            </a:ln>
          </c:spPr>
          <c:explosion val="8"/>
          <c:dPt>
            <c:idx val="0"/>
            <c:bubble3D val="0"/>
            <c:spPr>
              <a:solidFill>
                <a:srgbClr val="81D78C"/>
              </a:solidFill>
              <a:ln>
                <a:solidFill>
                  <a:schemeClr val="accent5">
                    <a:lumMod val="50000"/>
                  </a:schemeClr>
                </a:solidFill>
              </a:ln>
              <a:effectLst/>
            </c:spPr>
            <c:extLst>
              <c:ext xmlns:c16="http://schemas.microsoft.com/office/drawing/2014/chart" uri="{C3380CC4-5D6E-409C-BE32-E72D297353CC}">
                <c16:uniqueId val="{00000001-A1DF-4668-9E53-E2B7D7C15CA1}"/>
              </c:ext>
            </c:extLst>
          </c:dPt>
          <c:dPt>
            <c:idx val="1"/>
            <c:bubble3D val="0"/>
            <c:spPr>
              <a:solidFill>
                <a:srgbClr val="05BAFF"/>
              </a:solidFill>
              <a:ln>
                <a:solidFill>
                  <a:schemeClr val="accent5">
                    <a:lumMod val="50000"/>
                  </a:schemeClr>
                </a:solidFill>
              </a:ln>
              <a:effectLst/>
            </c:spPr>
            <c:extLst>
              <c:ext xmlns:c16="http://schemas.microsoft.com/office/drawing/2014/chart" uri="{C3380CC4-5D6E-409C-BE32-E72D297353CC}">
                <c16:uniqueId val="{00000003-A1DF-4668-9E53-E2B7D7C15CA1}"/>
              </c:ext>
            </c:extLst>
          </c:dPt>
          <c:dPt>
            <c:idx val="2"/>
            <c:bubble3D val="0"/>
            <c:spPr>
              <a:solidFill>
                <a:srgbClr val="C3D445"/>
              </a:solidFill>
              <a:ln>
                <a:solidFill>
                  <a:schemeClr val="accent5">
                    <a:lumMod val="50000"/>
                  </a:schemeClr>
                </a:solidFill>
              </a:ln>
              <a:effectLst/>
            </c:spPr>
            <c:extLst>
              <c:ext xmlns:c16="http://schemas.microsoft.com/office/drawing/2014/chart" uri="{C3380CC4-5D6E-409C-BE32-E72D297353CC}">
                <c16:uniqueId val="{00000005-A1DF-4668-9E53-E2B7D7C15CA1}"/>
              </c:ext>
            </c:extLst>
          </c:dPt>
          <c:dLbls>
            <c:dLbl>
              <c:idx val="0"/>
              <c:layout>
                <c:manualLayout>
                  <c:x val="4.0277776204623791E-2"/>
                  <c:y val="2.825029988138210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1DF-4668-9E53-E2B7D7C15CA1}"/>
                </c:ext>
              </c:extLst>
            </c:dLbl>
            <c:dLbl>
              <c:idx val="1"/>
              <c:layout>
                <c:manualLayout>
                  <c:x val="5.4074613561015304E-2"/>
                  <c:y val="-0.1306576369513924"/>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F-4668-9E53-E2B7D7C15CA1}"/>
                </c:ext>
              </c:extLst>
            </c:dLbl>
            <c:dLbl>
              <c:idx val="2"/>
              <c:layout>
                <c:manualLayout>
                  <c:x val="-4.2900588875586412E-2"/>
                  <c:y val="9.0823601902112697E-3"/>
                </c:manualLayout>
              </c:layout>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0">
                  <a:spAutoFit/>
                </a:bodyPr>
                <a:lstStyle/>
                <a:p>
                  <a:pPr algn="ctr">
                    <a:defRPr lang="ru-RU"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1DF-4668-9E53-E2B7D7C15CA1}"/>
                </c:ext>
              </c:extLst>
            </c:dLbl>
            <c:spPr>
              <a:solidFill>
                <a:prstClr val="white">
                  <a:alpha val="90000"/>
                </a:prstClr>
              </a:solidFill>
              <a:ln>
                <a:solidFill>
                  <a:srgbClr val="70AD47">
                    <a:alpha val="90000"/>
                  </a:srgbClr>
                </a:solidFill>
              </a:ln>
              <a:effectLst>
                <a:outerShdw blurRad="50800" dist="508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Налоговые поступления</c:v>
                </c:pt>
                <c:pt idx="1">
                  <c:v>Безвозмездные поступления</c:v>
                </c:pt>
              </c:strCache>
            </c:strRef>
          </c:cat>
          <c:val>
            <c:numRef>
              <c:f>Лист1!$B$2:$B$3</c:f>
              <c:numCache>
                <c:formatCode>General</c:formatCode>
                <c:ptCount val="2"/>
                <c:pt idx="0">
                  <c:v>31.1</c:v>
                </c:pt>
                <c:pt idx="1">
                  <c:v>476.3</c:v>
                </c:pt>
              </c:numCache>
            </c:numRef>
          </c:val>
          <c:extLst>
            <c:ext xmlns:c16="http://schemas.microsoft.com/office/drawing/2014/chart" uri="{C3380CC4-5D6E-409C-BE32-E72D297353CC}">
              <c16:uniqueId val="{00000006-A1DF-4668-9E53-E2B7D7C15CA1}"/>
            </c:ext>
          </c:extLst>
        </c:ser>
        <c:dLbls>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6.3773900771235598E-2"/>
          <c:y val="0.62629496760947934"/>
          <c:w val="0.5845289130604695"/>
          <c:h val="0.20418515958360839"/>
        </c:manualLayout>
      </c:layout>
      <c:overlay val="0"/>
      <c:spPr>
        <a:noFill/>
        <a:ln>
          <a:noFill/>
        </a:ln>
        <a:effectLst/>
      </c:spPr>
      <c:txPr>
        <a:bodyPr rot="0" spcFirstLastPara="1" vertOverflow="ellipsis" vert="horz" wrap="square" anchor="ctr" anchorCtr="0"/>
        <a:lstStyle/>
        <a:p>
          <a:pPr rtl="0">
            <a:defRPr sz="10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5413531273023"/>
          <c:y val="0.48922434008872578"/>
          <c:w val="0.2803538044195743"/>
          <c:h val="0.44003487353664239"/>
        </c:manualLayout>
      </c:layout>
      <c:pieChart>
        <c:varyColors val="1"/>
        <c:ser>
          <c:idx val="0"/>
          <c:order val="0"/>
          <c:tx>
            <c:strRef>
              <c:f>Лист1!$B$1</c:f>
              <c:strCache>
                <c:ptCount val="1"/>
                <c:pt idx="0">
                  <c:v>Столбец1</c:v>
                </c:pt>
              </c:strCache>
            </c:strRef>
          </c:tx>
          <c:spPr>
            <a:ln w="12700">
              <a:solidFill>
                <a:schemeClr val="accent5">
                  <a:lumMod val="50000"/>
                </a:schemeClr>
              </a:solidFill>
            </a:ln>
            <a:effectLst/>
            <a:scene3d>
              <a:camera prst="orthographicFront"/>
              <a:lightRig rig="threePt" dir="t"/>
            </a:scene3d>
            <a:sp3d>
              <a:contourClr>
                <a:srgbClr val="000000"/>
              </a:contourClr>
            </a:sp3d>
          </c:spPr>
          <c:explosion val="4"/>
          <c:dPt>
            <c:idx val="0"/>
            <c:bubble3D val="0"/>
            <c:spPr>
              <a:solidFill>
                <a:srgbClr val="B7C73E"/>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1-CD74-4828-AC9A-D7FF2275CF7B}"/>
              </c:ext>
            </c:extLst>
          </c:dPt>
          <c:dPt>
            <c:idx val="1"/>
            <c:bubble3D val="0"/>
            <c:spPr>
              <a:solidFill>
                <a:srgbClr val="8BDCDE"/>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3-CD74-4828-AC9A-D7FF2275CF7B}"/>
              </c:ext>
            </c:extLst>
          </c:dPt>
          <c:dPt>
            <c:idx val="2"/>
            <c:bubble3D val="0"/>
            <c:spPr>
              <a:solidFill>
                <a:srgbClr val="EBE352"/>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5-CD74-4828-AC9A-D7FF2275CF7B}"/>
              </c:ext>
            </c:extLst>
          </c:dPt>
          <c:dPt>
            <c:idx val="3"/>
            <c:bubble3D val="0"/>
            <c:spPr>
              <a:solidFill>
                <a:schemeClr val="accent5">
                  <a:lumMod val="50000"/>
                </a:schemeClr>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7-CD74-4828-AC9A-D7FF2275CF7B}"/>
              </c:ext>
            </c:extLst>
          </c:dPt>
          <c:dPt>
            <c:idx val="4"/>
            <c:bubble3D val="0"/>
            <c:spPr>
              <a:solidFill>
                <a:srgbClr val="00AEFF"/>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9-CD74-4828-AC9A-D7FF2275CF7B}"/>
              </c:ext>
            </c:extLst>
          </c:dPt>
          <c:dPt>
            <c:idx val="5"/>
            <c:bubble3D val="0"/>
            <c:spPr>
              <a:solidFill>
                <a:srgbClr val="6DC781"/>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B-CD74-4828-AC9A-D7FF2275CF7B}"/>
              </c:ext>
            </c:extLst>
          </c:dPt>
          <c:dPt>
            <c:idx val="6"/>
            <c:bubble3D val="0"/>
            <c:spPr>
              <a:solidFill>
                <a:srgbClr val="007FAC"/>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D-1A52-416A-AB2C-34EB00FA4C09}"/>
              </c:ext>
            </c:extLst>
          </c:dPt>
          <c:dLbls>
            <c:dLbl>
              <c:idx val="1"/>
              <c:layout>
                <c:manualLayout>
                  <c:x val="1.3621981185508841E-2"/>
                  <c:y val="-5.9422260554692677E-4"/>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D74-4828-AC9A-D7FF2275CF7B}"/>
                </c:ext>
              </c:extLst>
            </c:dLbl>
            <c:dLbl>
              <c:idx val="2"/>
              <c:layout>
                <c:manualLayout>
                  <c:x val="8.0743040384296508E-4"/>
                  <c:y val="2.2354088494384297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D74-4828-AC9A-D7FF2275CF7B}"/>
                </c:ext>
              </c:extLst>
            </c:dLbl>
            <c:dLbl>
              <c:idx val="3"/>
              <c:layout>
                <c:manualLayout>
                  <c:x val="-1.5236983946500766E-2"/>
                  <c:y val="4.7257073354519405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D74-4828-AC9A-D7FF2275CF7B}"/>
                </c:ext>
              </c:extLst>
            </c:dLbl>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Лист1!$A$2:$A$9</c:f>
              <c:strCache>
                <c:ptCount val="8"/>
                <c:pt idx="0">
                  <c:v>Национальная экономика</c:v>
                </c:pt>
                <c:pt idx="1">
                  <c:v>Физическая культура и спорт</c:v>
                </c:pt>
                <c:pt idx="2">
                  <c:v>Общегосударственные расходы</c:v>
                </c:pt>
                <c:pt idx="3">
                  <c:v>Культура и кинематография</c:v>
                </c:pt>
                <c:pt idx="4">
                  <c:v>Социальная политика</c:v>
                </c:pt>
                <c:pt idx="5">
                  <c:v>Жилищно-коммунальное хозяйство </c:v>
                </c:pt>
                <c:pt idx="6">
                  <c:v>Образование</c:v>
                </c:pt>
                <c:pt idx="7">
                  <c:v>Другое</c:v>
                </c:pt>
              </c:strCache>
            </c:strRef>
          </c:cat>
          <c:val>
            <c:numRef>
              <c:f>Лист1!$B$2:$B$9</c:f>
              <c:numCache>
                <c:formatCode>General</c:formatCode>
                <c:ptCount val="8"/>
                <c:pt idx="0">
                  <c:v>112.2</c:v>
                </c:pt>
                <c:pt idx="1">
                  <c:v>14.8</c:v>
                </c:pt>
                <c:pt idx="2">
                  <c:v>43.5</c:v>
                </c:pt>
                <c:pt idx="3">
                  <c:v>63</c:v>
                </c:pt>
                <c:pt idx="4">
                  <c:v>23.5</c:v>
                </c:pt>
                <c:pt idx="5">
                  <c:v>0.3</c:v>
                </c:pt>
                <c:pt idx="6">
                  <c:v>220.9</c:v>
                </c:pt>
                <c:pt idx="7">
                  <c:v>39.4</c:v>
                </c:pt>
              </c:numCache>
            </c:numRef>
          </c:val>
          <c:extLst>
            <c:ext xmlns:c16="http://schemas.microsoft.com/office/drawing/2014/chart" uri="{C3380CC4-5D6E-409C-BE32-E72D297353CC}">
              <c16:uniqueId val="{0000000C-CD74-4828-AC9A-D7FF2275CF7B}"/>
            </c:ext>
          </c:extLst>
        </c:ser>
        <c:dLbls>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6.3300102064426933E-2"/>
          <c:y val="0.59791248952534515"/>
          <c:w val="0.46009522227758404"/>
          <c:h val="0.34867928815743332"/>
        </c:manualLayout>
      </c:layout>
      <c:overlay val="0"/>
      <c:spPr>
        <a:noFill/>
        <a:ln>
          <a:noFill/>
        </a:ln>
        <a:effectLst/>
      </c:spPr>
      <c:txPr>
        <a:bodyPr rot="0" spcFirstLastPara="1" vertOverflow="ellipsis" vert="horz" wrap="square" anchor="ctr" anchorCtr="0"/>
        <a:lstStyle/>
        <a:p>
          <a:pPr>
            <a:defRPr sz="1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w="6350" cap="flat" cmpd="sng" algn="ctr">
      <a:noFill/>
      <a:prstDash val="solid"/>
      <a:miter lim="800000"/>
    </a:ln>
    <a:effectLst/>
  </c:spPr>
  <c:txPr>
    <a:bodyPr/>
    <a:lstStyle/>
    <a:p>
      <a:pPr>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351" cy="497759"/>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49728" y="0"/>
            <a:ext cx="2946351" cy="497759"/>
          </a:xfrm>
          <a:prstGeom prst="rect">
            <a:avLst/>
          </a:prstGeom>
        </p:spPr>
        <p:txBody>
          <a:bodyPr vert="horz" lIns="91440" tIns="45720" rIns="91440" bIns="45720" rtlCol="0"/>
          <a:lstStyle>
            <a:lvl1pPr algn="r">
              <a:defRPr sz="1200"/>
            </a:lvl1pPr>
          </a:lstStyle>
          <a:p>
            <a:fld id="{A371B3DC-399D-44FA-8619-304EA245A766}" type="datetimeFigureOut">
              <a:rPr lang="ru-RU" smtClean="0"/>
              <a:pPr/>
              <a:t>25.01.2026</a:t>
            </a:fld>
            <a:endParaRPr lang="ru-RU" dirty="0"/>
          </a:p>
        </p:txBody>
      </p:sp>
      <p:sp>
        <p:nvSpPr>
          <p:cNvPr id="4" name="Образ слайда 3"/>
          <p:cNvSpPr>
            <a:spLocks noGrp="1" noRot="1" noChangeAspect="1"/>
          </p:cNvSpPr>
          <p:nvPr>
            <p:ph type="sldImg" idx="2"/>
          </p:nvPr>
        </p:nvSpPr>
        <p:spPr>
          <a:xfrm>
            <a:off x="1722438" y="1241425"/>
            <a:ext cx="3352800" cy="3351213"/>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79928" y="4777850"/>
            <a:ext cx="5437821" cy="3909149"/>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30467"/>
            <a:ext cx="2946351" cy="497759"/>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49728" y="9430467"/>
            <a:ext cx="2946351" cy="497759"/>
          </a:xfrm>
          <a:prstGeom prst="rect">
            <a:avLst/>
          </a:prstGeom>
        </p:spPr>
        <p:txBody>
          <a:bodyPr vert="horz" lIns="91440" tIns="45720" rIns="91440" bIns="45720" rtlCol="0" anchor="b"/>
          <a:lstStyle>
            <a:lvl1pPr algn="r">
              <a:defRPr sz="1200"/>
            </a:lvl1pPr>
          </a:lstStyle>
          <a:p>
            <a:fld id="{2C823618-DF07-46CB-B655-B5123BD5FC91}" type="slidenum">
              <a:rPr lang="ru-RU" smtClean="0"/>
              <a:pPr/>
              <a:t>‹#›</a:t>
            </a:fld>
            <a:endParaRPr lang="ru-RU" dirty="0"/>
          </a:p>
        </p:txBody>
      </p:sp>
    </p:spTree>
    <p:extLst>
      <p:ext uri="{BB962C8B-B14F-4D97-AF65-F5344CB8AC3E}">
        <p14:creationId xmlns:p14="http://schemas.microsoft.com/office/powerpoint/2010/main" val="1040731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5</a:t>
            </a:fld>
            <a:endParaRPr lang="ru-RU" dirty="0"/>
          </a:p>
        </p:txBody>
      </p:sp>
    </p:spTree>
    <p:extLst>
      <p:ext uri="{BB962C8B-B14F-4D97-AF65-F5344CB8AC3E}">
        <p14:creationId xmlns:p14="http://schemas.microsoft.com/office/powerpoint/2010/main" val="94402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17</a:t>
            </a:fld>
            <a:endParaRPr lang="ru-RU" dirty="0"/>
          </a:p>
        </p:txBody>
      </p:sp>
    </p:spTree>
    <p:extLst>
      <p:ext uri="{BB962C8B-B14F-4D97-AF65-F5344CB8AC3E}">
        <p14:creationId xmlns:p14="http://schemas.microsoft.com/office/powerpoint/2010/main" val="802070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18</a:t>
            </a:fld>
            <a:endParaRPr lang="ru-RU" dirty="0"/>
          </a:p>
        </p:txBody>
      </p:sp>
    </p:spTree>
    <p:extLst>
      <p:ext uri="{BB962C8B-B14F-4D97-AF65-F5344CB8AC3E}">
        <p14:creationId xmlns:p14="http://schemas.microsoft.com/office/powerpoint/2010/main" val="1726093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22</a:t>
            </a:fld>
            <a:endParaRPr lang="ru-RU" dirty="0"/>
          </a:p>
        </p:txBody>
      </p:sp>
    </p:spTree>
    <p:extLst>
      <p:ext uri="{BB962C8B-B14F-4D97-AF65-F5344CB8AC3E}">
        <p14:creationId xmlns:p14="http://schemas.microsoft.com/office/powerpoint/2010/main" val="2233526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23</a:t>
            </a:fld>
            <a:endParaRPr lang="ru-RU" dirty="0"/>
          </a:p>
        </p:txBody>
      </p:sp>
    </p:spTree>
    <p:extLst>
      <p:ext uri="{BB962C8B-B14F-4D97-AF65-F5344CB8AC3E}">
        <p14:creationId xmlns:p14="http://schemas.microsoft.com/office/powerpoint/2010/main" val="500449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10</a:t>
            </a:r>
          </a:p>
        </p:txBody>
      </p:sp>
      <p:sp>
        <p:nvSpPr>
          <p:cNvPr id="4" name="Номер слайда 3"/>
          <p:cNvSpPr>
            <a:spLocks noGrp="1"/>
          </p:cNvSpPr>
          <p:nvPr>
            <p:ph type="sldNum" sz="quarter" idx="10"/>
          </p:nvPr>
        </p:nvSpPr>
        <p:spPr/>
        <p:txBody>
          <a:bodyPr/>
          <a:lstStyle/>
          <a:p>
            <a:fld id="{2C823618-DF07-46CB-B655-B5123BD5FC91}" type="slidenum">
              <a:rPr lang="ru-RU" smtClean="0"/>
              <a:pPr/>
              <a:t>24</a:t>
            </a:fld>
            <a:endParaRPr lang="ru-RU" dirty="0"/>
          </a:p>
        </p:txBody>
      </p:sp>
    </p:spTree>
    <p:extLst>
      <p:ext uri="{BB962C8B-B14F-4D97-AF65-F5344CB8AC3E}">
        <p14:creationId xmlns:p14="http://schemas.microsoft.com/office/powerpoint/2010/main" val="3578251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26</a:t>
            </a:fld>
            <a:endParaRPr lang="ru-RU" dirty="0"/>
          </a:p>
        </p:txBody>
      </p:sp>
    </p:spTree>
    <p:extLst>
      <p:ext uri="{BB962C8B-B14F-4D97-AF65-F5344CB8AC3E}">
        <p14:creationId xmlns:p14="http://schemas.microsoft.com/office/powerpoint/2010/main" val="3342599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27</a:t>
            </a:fld>
            <a:endParaRPr lang="ru-RU" dirty="0"/>
          </a:p>
        </p:txBody>
      </p:sp>
    </p:spTree>
    <p:extLst>
      <p:ext uri="{BB962C8B-B14F-4D97-AF65-F5344CB8AC3E}">
        <p14:creationId xmlns:p14="http://schemas.microsoft.com/office/powerpoint/2010/main" val="4075722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7</a:t>
            </a:fld>
            <a:endParaRPr lang="ru-RU" dirty="0"/>
          </a:p>
        </p:txBody>
      </p:sp>
    </p:spTree>
    <p:extLst>
      <p:ext uri="{BB962C8B-B14F-4D97-AF65-F5344CB8AC3E}">
        <p14:creationId xmlns:p14="http://schemas.microsoft.com/office/powerpoint/2010/main" val="241638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10</a:t>
            </a:fld>
            <a:endParaRPr lang="ru-RU" dirty="0"/>
          </a:p>
        </p:txBody>
      </p:sp>
    </p:spTree>
    <p:extLst>
      <p:ext uri="{BB962C8B-B14F-4D97-AF65-F5344CB8AC3E}">
        <p14:creationId xmlns:p14="http://schemas.microsoft.com/office/powerpoint/2010/main" val="3972333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11</a:t>
            </a:fld>
            <a:endParaRPr lang="ru-RU" dirty="0"/>
          </a:p>
        </p:txBody>
      </p:sp>
    </p:spTree>
    <p:extLst>
      <p:ext uri="{BB962C8B-B14F-4D97-AF65-F5344CB8AC3E}">
        <p14:creationId xmlns:p14="http://schemas.microsoft.com/office/powerpoint/2010/main" val="4037887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12</a:t>
            </a:fld>
            <a:endParaRPr lang="ru-RU" dirty="0"/>
          </a:p>
        </p:txBody>
      </p:sp>
    </p:spTree>
    <p:extLst>
      <p:ext uri="{BB962C8B-B14F-4D97-AF65-F5344CB8AC3E}">
        <p14:creationId xmlns:p14="http://schemas.microsoft.com/office/powerpoint/2010/main" val="4037887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13</a:t>
            </a:fld>
            <a:endParaRPr lang="ru-RU" dirty="0"/>
          </a:p>
        </p:txBody>
      </p:sp>
    </p:spTree>
    <p:extLst>
      <p:ext uri="{BB962C8B-B14F-4D97-AF65-F5344CB8AC3E}">
        <p14:creationId xmlns:p14="http://schemas.microsoft.com/office/powerpoint/2010/main" val="2525477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14</a:t>
            </a:fld>
            <a:endParaRPr lang="ru-RU" dirty="0"/>
          </a:p>
        </p:txBody>
      </p:sp>
    </p:spTree>
    <p:extLst>
      <p:ext uri="{BB962C8B-B14F-4D97-AF65-F5344CB8AC3E}">
        <p14:creationId xmlns:p14="http://schemas.microsoft.com/office/powerpoint/2010/main" val="395520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15</a:t>
            </a:fld>
            <a:endParaRPr lang="ru-RU" dirty="0"/>
          </a:p>
        </p:txBody>
      </p:sp>
    </p:spTree>
    <p:extLst>
      <p:ext uri="{BB962C8B-B14F-4D97-AF65-F5344CB8AC3E}">
        <p14:creationId xmlns:p14="http://schemas.microsoft.com/office/powerpoint/2010/main" val="1040151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16</a:t>
            </a:fld>
            <a:endParaRPr lang="ru-RU" dirty="0"/>
          </a:p>
        </p:txBody>
      </p:sp>
    </p:spTree>
    <p:extLst>
      <p:ext uri="{BB962C8B-B14F-4D97-AF65-F5344CB8AC3E}">
        <p14:creationId xmlns:p14="http://schemas.microsoft.com/office/powerpoint/2010/main" val="2781917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237197"/>
            <a:ext cx="6425724" cy="2631887"/>
          </a:xfrm>
        </p:spPr>
        <p:txBody>
          <a:bodyPr anchor="b"/>
          <a:lstStyle>
            <a:lvl1pPr algn="ctr">
              <a:defRPr sz="4960"/>
            </a:lvl1pPr>
          </a:lstStyle>
          <a:p>
            <a:r>
              <a:rPr lang="ru-RU"/>
              <a:t>Образец заголовка</a:t>
            </a:r>
            <a:endParaRPr lang="en-US" dirty="0"/>
          </a:p>
        </p:txBody>
      </p:sp>
      <p:sp>
        <p:nvSpPr>
          <p:cNvPr id="3" name="Subtitle 2"/>
          <p:cNvSpPr>
            <a:spLocks noGrp="1"/>
          </p:cNvSpPr>
          <p:nvPr>
            <p:ph type="subTitle" idx="1"/>
          </p:nvPr>
        </p:nvSpPr>
        <p:spPr>
          <a:xfrm>
            <a:off x="944960" y="3970580"/>
            <a:ext cx="5669756" cy="1825171"/>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pPr/>
              <a:t>25.01.2026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2174214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pPr/>
              <a:t>25.01.2026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1275527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402483"/>
            <a:ext cx="1630055" cy="6406475"/>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519728" y="402483"/>
            <a:ext cx="4795669" cy="64064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pPr/>
              <a:t>25.01.2026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3991032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pPr/>
              <a:t>25.01.2026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2245908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15791" y="1884671"/>
            <a:ext cx="6520220" cy="3144614"/>
          </a:xfrm>
        </p:spPr>
        <p:txBody>
          <a:bodyPr anchor="b"/>
          <a:lstStyle>
            <a:lvl1pPr>
              <a:defRPr sz="4960"/>
            </a:lvl1pPr>
          </a:lstStyle>
          <a:p>
            <a:r>
              <a:rPr lang="ru-RU"/>
              <a:t>Образец заголовка</a:t>
            </a:r>
            <a:endParaRPr lang="en-US" dirty="0"/>
          </a:p>
        </p:txBody>
      </p:sp>
      <p:sp>
        <p:nvSpPr>
          <p:cNvPr id="3" name="Text Placeholder 2"/>
          <p:cNvSpPr>
            <a:spLocks noGrp="1"/>
          </p:cNvSpPr>
          <p:nvPr>
            <p:ph type="body" idx="1"/>
          </p:nvPr>
        </p:nvSpPr>
        <p:spPr>
          <a:xfrm>
            <a:off x="515791" y="5059035"/>
            <a:ext cx="6520220" cy="1653678"/>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B54F4B1-7501-4FBD-9D17-2142E827AE0D}" type="datetimeFigureOut">
              <a:rPr lang="ru-RU" smtClean="0"/>
              <a:pPr/>
              <a:t>25.01.2026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1264561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519728" y="2012414"/>
            <a:ext cx="3212862" cy="479654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3827085" y="2012414"/>
            <a:ext cx="3212862" cy="479654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B54F4B1-7501-4FBD-9D17-2142E827AE0D}" type="datetimeFigureOut">
              <a:rPr lang="ru-RU" smtClean="0"/>
              <a:pPr/>
              <a:t>25.01.2026</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3939480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520712" y="402484"/>
            <a:ext cx="6520220" cy="1461188"/>
          </a:xfrm>
        </p:spPr>
        <p:txBody>
          <a:bodyPr/>
          <a:lstStyle/>
          <a:p>
            <a:r>
              <a:rPr lang="ru-RU"/>
              <a:t>Образец заголовка</a:t>
            </a:r>
            <a:endParaRPr lang="en-US" dirty="0"/>
          </a:p>
        </p:txBody>
      </p:sp>
      <p:sp>
        <p:nvSpPr>
          <p:cNvPr id="3" name="Text Placeholder 2"/>
          <p:cNvSpPr>
            <a:spLocks noGrp="1"/>
          </p:cNvSpPr>
          <p:nvPr>
            <p:ph type="body" idx="1"/>
          </p:nvPr>
        </p:nvSpPr>
        <p:spPr>
          <a:xfrm>
            <a:off x="520713" y="1853171"/>
            <a:ext cx="3198096" cy="908210"/>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a:t>Образец текста</a:t>
            </a:r>
          </a:p>
        </p:txBody>
      </p:sp>
      <p:sp>
        <p:nvSpPr>
          <p:cNvPr id="4" name="Content Placeholder 3"/>
          <p:cNvSpPr>
            <a:spLocks noGrp="1"/>
          </p:cNvSpPr>
          <p:nvPr>
            <p:ph sz="half" idx="2"/>
          </p:nvPr>
        </p:nvSpPr>
        <p:spPr>
          <a:xfrm>
            <a:off x="520713" y="2761381"/>
            <a:ext cx="3198096" cy="40615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3827086" y="1853171"/>
            <a:ext cx="3213847" cy="908210"/>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a:t>Образец текста</a:t>
            </a:r>
          </a:p>
        </p:txBody>
      </p:sp>
      <p:sp>
        <p:nvSpPr>
          <p:cNvPr id="6" name="Content Placeholder 5"/>
          <p:cNvSpPr>
            <a:spLocks noGrp="1"/>
          </p:cNvSpPr>
          <p:nvPr>
            <p:ph sz="quarter" idx="4"/>
          </p:nvPr>
        </p:nvSpPr>
        <p:spPr>
          <a:xfrm>
            <a:off x="3827086" y="2761381"/>
            <a:ext cx="3213847" cy="40615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B54F4B1-7501-4FBD-9D17-2142E827AE0D}" type="datetimeFigureOut">
              <a:rPr lang="ru-RU" smtClean="0"/>
              <a:pPr/>
              <a:t>25.01.2026</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731561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B54F4B1-7501-4FBD-9D17-2142E827AE0D}" type="datetimeFigureOut">
              <a:rPr lang="ru-RU" smtClean="0"/>
              <a:pPr/>
              <a:t>25.01.2026</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3116225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4F4B1-7501-4FBD-9D17-2142E827AE0D}" type="datetimeFigureOut">
              <a:rPr lang="ru-RU" smtClean="0"/>
              <a:pPr/>
              <a:t>25.01.2026</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466862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503978"/>
            <a:ext cx="2438192" cy="1763924"/>
          </a:xfrm>
        </p:spPr>
        <p:txBody>
          <a:bodyPr anchor="b"/>
          <a:lstStyle>
            <a:lvl1pPr>
              <a:defRPr sz="2645"/>
            </a:lvl1pPr>
          </a:lstStyle>
          <a:p>
            <a:r>
              <a:rPr lang="ru-RU"/>
              <a:t>Образец заголовка</a:t>
            </a:r>
            <a:endParaRPr lang="en-US" dirty="0"/>
          </a:p>
        </p:txBody>
      </p:sp>
      <p:sp>
        <p:nvSpPr>
          <p:cNvPr id="3" name="Content Placeholder 2"/>
          <p:cNvSpPr>
            <a:spLocks noGrp="1"/>
          </p:cNvSpPr>
          <p:nvPr>
            <p:ph idx="1"/>
          </p:nvPr>
        </p:nvSpPr>
        <p:spPr>
          <a:xfrm>
            <a:off x="3213847" y="1088455"/>
            <a:ext cx="3827085" cy="5372269"/>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520712" y="2267902"/>
            <a:ext cx="2438192" cy="4201570"/>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a:t>Образец текста</a:t>
            </a:r>
          </a:p>
        </p:txBody>
      </p:sp>
      <p:sp>
        <p:nvSpPr>
          <p:cNvPr id="5" name="Date Placeholder 4"/>
          <p:cNvSpPr>
            <a:spLocks noGrp="1"/>
          </p:cNvSpPr>
          <p:nvPr>
            <p:ph type="dt" sz="half" idx="10"/>
          </p:nvPr>
        </p:nvSpPr>
        <p:spPr/>
        <p:txBody>
          <a:bodyPr/>
          <a:lstStyle/>
          <a:p>
            <a:fld id="{CB54F4B1-7501-4FBD-9D17-2142E827AE0D}" type="datetimeFigureOut">
              <a:rPr lang="ru-RU" smtClean="0"/>
              <a:pPr/>
              <a:t>25.01.2026</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182286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503978"/>
            <a:ext cx="2438192" cy="1763924"/>
          </a:xfrm>
        </p:spPr>
        <p:txBody>
          <a:bodyPr anchor="b"/>
          <a:lstStyle>
            <a:lvl1pPr>
              <a:defRPr sz="2645"/>
            </a:lvl1pPr>
          </a:lstStyle>
          <a:p>
            <a:r>
              <a:rPr lang="ru-RU"/>
              <a:t>Образец заголовка</a:t>
            </a:r>
            <a:endParaRPr lang="en-US" dirty="0"/>
          </a:p>
        </p:txBody>
      </p:sp>
      <p:sp>
        <p:nvSpPr>
          <p:cNvPr id="3" name="Picture Placeholder 2"/>
          <p:cNvSpPr>
            <a:spLocks noGrp="1" noChangeAspect="1"/>
          </p:cNvSpPr>
          <p:nvPr>
            <p:ph type="pic" idx="1"/>
          </p:nvPr>
        </p:nvSpPr>
        <p:spPr>
          <a:xfrm>
            <a:off x="3213847" y="1088455"/>
            <a:ext cx="3827085" cy="5372269"/>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ru-RU" dirty="0"/>
              <a:t>Вставка рисунка</a:t>
            </a:r>
            <a:endParaRPr lang="en-US" dirty="0"/>
          </a:p>
        </p:txBody>
      </p:sp>
      <p:sp>
        <p:nvSpPr>
          <p:cNvPr id="4" name="Text Placeholder 3"/>
          <p:cNvSpPr>
            <a:spLocks noGrp="1"/>
          </p:cNvSpPr>
          <p:nvPr>
            <p:ph type="body" sz="half" idx="2"/>
          </p:nvPr>
        </p:nvSpPr>
        <p:spPr>
          <a:xfrm>
            <a:off x="520712" y="2267902"/>
            <a:ext cx="2438192" cy="4201570"/>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a:t>Образец текста</a:t>
            </a:r>
          </a:p>
        </p:txBody>
      </p:sp>
      <p:sp>
        <p:nvSpPr>
          <p:cNvPr id="5" name="Date Placeholder 4"/>
          <p:cNvSpPr>
            <a:spLocks noGrp="1"/>
          </p:cNvSpPr>
          <p:nvPr>
            <p:ph type="dt" sz="half" idx="10"/>
          </p:nvPr>
        </p:nvSpPr>
        <p:spPr/>
        <p:txBody>
          <a:bodyPr/>
          <a:lstStyle/>
          <a:p>
            <a:fld id="{CB54F4B1-7501-4FBD-9D17-2142E827AE0D}" type="datetimeFigureOut">
              <a:rPr lang="ru-RU" smtClean="0"/>
              <a:pPr/>
              <a:t>25.01.2026</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3427437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402484"/>
            <a:ext cx="6520220" cy="146118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519728" y="2012414"/>
            <a:ext cx="6520220" cy="479654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19728" y="7006700"/>
            <a:ext cx="1700927" cy="402483"/>
          </a:xfrm>
          <a:prstGeom prst="rect">
            <a:avLst/>
          </a:prstGeom>
        </p:spPr>
        <p:txBody>
          <a:bodyPr vert="horz" lIns="91440" tIns="45720" rIns="91440" bIns="45720" rtlCol="0" anchor="ctr"/>
          <a:lstStyle>
            <a:lvl1pPr algn="l">
              <a:defRPr sz="992">
                <a:solidFill>
                  <a:schemeClr val="tx1">
                    <a:tint val="75000"/>
                  </a:schemeClr>
                </a:solidFill>
              </a:defRPr>
            </a:lvl1pPr>
          </a:lstStyle>
          <a:p>
            <a:fld id="{CB54F4B1-7501-4FBD-9D17-2142E827AE0D}" type="datetimeFigureOut">
              <a:rPr lang="ru-RU" smtClean="0"/>
              <a:pPr/>
              <a:t>25.01.2026</a:t>
            </a:fld>
            <a:endParaRPr lang="ru-RU" dirty="0"/>
          </a:p>
        </p:txBody>
      </p:sp>
      <p:sp>
        <p:nvSpPr>
          <p:cNvPr id="5" name="Footer Placeholder 4"/>
          <p:cNvSpPr>
            <a:spLocks noGrp="1"/>
          </p:cNvSpPr>
          <p:nvPr>
            <p:ph type="ftr" sz="quarter" idx="3"/>
          </p:nvPr>
        </p:nvSpPr>
        <p:spPr>
          <a:xfrm>
            <a:off x="2504143" y="7006700"/>
            <a:ext cx="2551390" cy="402483"/>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ru-RU" dirty="0"/>
          </a:p>
        </p:txBody>
      </p:sp>
      <p:sp>
        <p:nvSpPr>
          <p:cNvPr id="6" name="Slide Number Placeholder 5"/>
          <p:cNvSpPr>
            <a:spLocks noGrp="1"/>
          </p:cNvSpPr>
          <p:nvPr>
            <p:ph type="sldNum" sz="quarter" idx="4"/>
          </p:nvPr>
        </p:nvSpPr>
        <p:spPr>
          <a:xfrm>
            <a:off x="5339020" y="7006700"/>
            <a:ext cx="1700927" cy="402483"/>
          </a:xfrm>
          <a:prstGeom prst="rect">
            <a:avLst/>
          </a:prstGeom>
        </p:spPr>
        <p:txBody>
          <a:bodyPr vert="horz" lIns="91440" tIns="45720" rIns="91440" bIns="45720" rtlCol="0" anchor="ctr"/>
          <a:lstStyle>
            <a:lvl1pPr algn="r">
              <a:defRPr sz="992">
                <a:solidFill>
                  <a:schemeClr val="tx1">
                    <a:tint val="75000"/>
                  </a:schemeClr>
                </a:solidFill>
              </a:defRPr>
            </a:lvl1p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2025693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17.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17.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17.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37.png"/><Relationship Id="rId18" Type="http://schemas.microsoft.com/office/2007/relationships/hdphoto" Target="../media/hdphoto2.wdp"/><Relationship Id="rId3" Type="http://schemas.openxmlformats.org/officeDocument/2006/relationships/image" Target="../media/image14.png"/><Relationship Id="rId21" Type="http://schemas.openxmlformats.org/officeDocument/2006/relationships/image" Target="../media/image15.jpe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47.png"/><Relationship Id="rId2" Type="http://schemas.openxmlformats.org/officeDocument/2006/relationships/notesSlide" Target="../notesSlides/notesSlide6.xml"/><Relationship Id="rId16" Type="http://schemas.openxmlformats.org/officeDocument/2006/relationships/image" Target="../media/image75.png"/><Relationship Id="rId20"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microsoft.com/office/2007/relationships/hdphoto" Target="../media/hdphoto9.wdp"/><Relationship Id="rId10" Type="http://schemas.openxmlformats.org/officeDocument/2006/relationships/image" Target="../media/image71.png"/><Relationship Id="rId19" Type="http://schemas.openxmlformats.org/officeDocument/2006/relationships/image" Target="../media/image76.png"/><Relationship Id="rId4" Type="http://schemas.openxmlformats.org/officeDocument/2006/relationships/chart" Target="../charts/chart2.xml"/><Relationship Id="rId9" Type="http://schemas.openxmlformats.org/officeDocument/2006/relationships/image" Target="../media/image70.png"/><Relationship Id="rId14" Type="http://schemas.openxmlformats.org/officeDocument/2006/relationships/image" Target="../media/image74.png"/><Relationship Id="rId22" Type="http://schemas.openxmlformats.org/officeDocument/2006/relationships/image" Target="../media/image17.jpeg"/></Relationships>
</file>

<file path=ppt/slides/_rels/slide14.xml.rels><?xml version="1.0" encoding="UTF-8" standalone="yes"?>
<Relationships xmlns="http://schemas.openxmlformats.org/package/2006/relationships"><Relationship Id="rId8" Type="http://schemas.openxmlformats.org/officeDocument/2006/relationships/hyperlink" Target="mailto:dep@smolinvest.com" TargetMode="External"/><Relationship Id="rId3" Type="http://schemas.openxmlformats.org/officeDocument/2006/relationships/image" Target="../media/image14.png"/><Relationship Id="rId7"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17.jpeg"/><Relationship Id="rId10" Type="http://schemas.openxmlformats.org/officeDocument/2006/relationships/image" Target="../media/image81.png"/><Relationship Id="rId4" Type="http://schemas.openxmlformats.org/officeDocument/2006/relationships/image" Target="../media/image15.jpeg"/><Relationship Id="rId9" Type="http://schemas.openxmlformats.org/officeDocument/2006/relationships/image" Target="../media/image80.png"/></Relationships>
</file>

<file path=ppt/slides/_rels/slide15.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image" Target="../media/image82.png"/><Relationship Id="rId21" Type="http://schemas.openxmlformats.org/officeDocument/2006/relationships/image" Target="../media/image17.jpeg"/><Relationship Id="rId7" Type="http://schemas.openxmlformats.org/officeDocument/2006/relationships/image" Target="../media/image14.png"/><Relationship Id="rId12" Type="http://schemas.openxmlformats.org/officeDocument/2006/relationships/image" Target="../media/image86.png"/><Relationship Id="rId17" Type="http://schemas.openxmlformats.org/officeDocument/2006/relationships/image" Target="../media/image91.png"/><Relationship Id="rId2" Type="http://schemas.openxmlformats.org/officeDocument/2006/relationships/notesSlide" Target="../notesSlides/notesSlide8.xml"/><Relationship Id="rId16" Type="http://schemas.openxmlformats.org/officeDocument/2006/relationships/image" Target="../media/image90.png"/><Relationship Id="rId20" Type="http://schemas.openxmlformats.org/officeDocument/2006/relationships/image" Target="../media/image15.jpeg"/><Relationship Id="rId1" Type="http://schemas.openxmlformats.org/officeDocument/2006/relationships/slideLayout" Target="../slideLayouts/slideLayout1.xml"/><Relationship Id="rId6" Type="http://schemas.microsoft.com/office/2007/relationships/hdphoto" Target="../media/hdphoto10.wdp"/><Relationship Id="rId11" Type="http://schemas.openxmlformats.org/officeDocument/2006/relationships/chart" Target="../charts/chart3.xml"/><Relationship Id="rId5" Type="http://schemas.openxmlformats.org/officeDocument/2006/relationships/image" Target="../media/image83.png"/><Relationship Id="rId15" Type="http://schemas.openxmlformats.org/officeDocument/2006/relationships/image" Target="../media/image89.png"/><Relationship Id="rId10" Type="http://schemas.microsoft.com/office/2007/relationships/hdphoto" Target="../media/hdphoto11.wdp"/><Relationship Id="rId19" Type="http://schemas.openxmlformats.org/officeDocument/2006/relationships/image" Target="../media/image93.png"/><Relationship Id="rId4" Type="http://schemas.microsoft.com/office/2007/relationships/hdphoto" Target="../media/hdphoto2.wdp"/><Relationship Id="rId9" Type="http://schemas.openxmlformats.org/officeDocument/2006/relationships/image" Target="../media/image85.png"/><Relationship Id="rId14" Type="http://schemas.openxmlformats.org/officeDocument/2006/relationships/image" Target="../media/image88.png"/></Relationships>
</file>

<file path=ppt/slides/_rels/slide16.xml.rels><?xml version="1.0" encoding="UTF-8" standalone="yes"?>
<Relationships xmlns="http://schemas.openxmlformats.org/package/2006/relationships"><Relationship Id="rId8" Type="http://schemas.openxmlformats.org/officeDocument/2006/relationships/image" Target="../media/image96.png"/><Relationship Id="rId13" Type="http://schemas.microsoft.com/office/2007/relationships/hdphoto" Target="../media/hdphoto14.wdp"/><Relationship Id="rId18" Type="http://schemas.openxmlformats.org/officeDocument/2006/relationships/image" Target="../media/image103.png"/><Relationship Id="rId3" Type="http://schemas.openxmlformats.org/officeDocument/2006/relationships/image" Target="../media/image94.png"/><Relationship Id="rId7" Type="http://schemas.microsoft.com/office/2007/relationships/hdphoto" Target="../media/hdphoto12.wdp"/><Relationship Id="rId12" Type="http://schemas.openxmlformats.org/officeDocument/2006/relationships/image" Target="../media/image99.png"/><Relationship Id="rId17" Type="http://schemas.openxmlformats.org/officeDocument/2006/relationships/image" Target="../media/image102.png"/><Relationship Id="rId2" Type="http://schemas.openxmlformats.org/officeDocument/2006/relationships/notesSlide" Target="../notesSlides/notesSlide9.xml"/><Relationship Id="rId16" Type="http://schemas.microsoft.com/office/2007/relationships/hdphoto" Target="../media/hdphoto15.wdp"/><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98.png"/><Relationship Id="rId5" Type="http://schemas.openxmlformats.org/officeDocument/2006/relationships/image" Target="../media/image15.jpeg"/><Relationship Id="rId15" Type="http://schemas.openxmlformats.org/officeDocument/2006/relationships/image" Target="../media/image101.png"/><Relationship Id="rId10" Type="http://schemas.openxmlformats.org/officeDocument/2006/relationships/image" Target="../media/image97.png"/><Relationship Id="rId4" Type="http://schemas.openxmlformats.org/officeDocument/2006/relationships/image" Target="../media/image17.jpeg"/><Relationship Id="rId9" Type="http://schemas.microsoft.com/office/2007/relationships/hdphoto" Target="../media/hdphoto13.wdp"/><Relationship Id="rId14" Type="http://schemas.openxmlformats.org/officeDocument/2006/relationships/image" Target="../media/image100.png"/></Relationships>
</file>

<file path=ppt/slides/_rels/slide17.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15.jpeg"/><Relationship Id="rId3" Type="http://schemas.openxmlformats.org/officeDocument/2006/relationships/image" Target="../media/image102.png"/><Relationship Id="rId7" Type="http://schemas.microsoft.com/office/2007/relationships/hdphoto" Target="../media/hdphoto16.wdp"/><Relationship Id="rId12"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3.png"/><Relationship Id="rId5" Type="http://schemas.openxmlformats.org/officeDocument/2006/relationships/image" Target="../media/image100.png"/><Relationship Id="rId10" Type="http://schemas.microsoft.com/office/2007/relationships/hdphoto" Target="../media/hdphoto12.wdp"/><Relationship Id="rId4" Type="http://schemas.openxmlformats.org/officeDocument/2006/relationships/image" Target="../media/image98.png"/><Relationship Id="rId9" Type="http://schemas.openxmlformats.org/officeDocument/2006/relationships/image" Target="../media/image95.png"/></Relationships>
</file>

<file path=ppt/slides/_rels/slide18.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7.jpeg"/><Relationship Id="rId4" Type="http://schemas.openxmlformats.org/officeDocument/2006/relationships/image" Target="../media/image105.jpeg"/><Relationship Id="rId9"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image" Target="../media/image14.png"/><Relationship Id="rId16" Type="http://schemas.openxmlformats.org/officeDocument/2006/relationships/image" Target="../media/image120.png"/><Relationship Id="rId1" Type="http://schemas.openxmlformats.org/officeDocument/2006/relationships/slideLayout" Target="../slideLayouts/slideLayout1.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5" Type="http://schemas.openxmlformats.org/officeDocument/2006/relationships/image" Target="../media/image17.jpe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png"/><Relationship Id="rId7" Type="http://schemas.openxmlformats.org/officeDocument/2006/relationships/image" Target="../media/image15.jpeg"/><Relationship Id="rId2" Type="http://schemas.openxmlformats.org/officeDocument/2006/relationships/image" Target="../media/image121.jpeg"/><Relationship Id="rId1" Type="http://schemas.openxmlformats.org/officeDocument/2006/relationships/slideLayout" Target="../slideLayouts/slideLayout1.xml"/><Relationship Id="rId6" Type="http://schemas.openxmlformats.org/officeDocument/2006/relationships/image" Target="../media/image123.jpeg"/><Relationship Id="rId5" Type="http://schemas.microsoft.com/office/2007/relationships/hdphoto" Target="../media/hdphoto2.wdp"/><Relationship Id="rId4" Type="http://schemas.openxmlformats.org/officeDocument/2006/relationships/image" Target="../media/image122.png"/><Relationship Id="rId9" Type="http://schemas.openxmlformats.org/officeDocument/2006/relationships/image" Target="../media/image124.jpeg"/></Relationships>
</file>

<file path=ppt/slides/_rels/slide21.xml.rels><?xml version="1.0" encoding="UTF-8" standalone="yes"?>
<Relationships xmlns="http://schemas.openxmlformats.org/package/2006/relationships"><Relationship Id="rId8" Type="http://schemas.openxmlformats.org/officeDocument/2006/relationships/image" Target="../media/image129.jpeg"/><Relationship Id="rId13" Type="http://schemas.openxmlformats.org/officeDocument/2006/relationships/image" Target="../media/image15.jpeg"/><Relationship Id="rId3" Type="http://schemas.microsoft.com/office/2007/relationships/hdphoto" Target="../media/hdphoto2.wdp"/><Relationship Id="rId7" Type="http://schemas.openxmlformats.org/officeDocument/2006/relationships/image" Target="../media/image128.jpeg"/><Relationship Id="rId12" Type="http://schemas.openxmlformats.org/officeDocument/2006/relationships/image" Target="../media/image75.png"/><Relationship Id="rId2" Type="http://schemas.openxmlformats.org/officeDocument/2006/relationships/image" Target="../media/image125.png"/><Relationship Id="rId1" Type="http://schemas.openxmlformats.org/officeDocument/2006/relationships/slideLayout" Target="../slideLayouts/slideLayout1.xml"/><Relationship Id="rId6" Type="http://schemas.openxmlformats.org/officeDocument/2006/relationships/image" Target="../media/image127.png"/><Relationship Id="rId11" Type="http://schemas.openxmlformats.org/officeDocument/2006/relationships/image" Target="../media/image132.jpeg"/><Relationship Id="rId5" Type="http://schemas.openxmlformats.org/officeDocument/2006/relationships/image" Target="../media/image126.png"/><Relationship Id="rId10" Type="http://schemas.openxmlformats.org/officeDocument/2006/relationships/image" Target="../media/image131.jpeg"/><Relationship Id="rId4" Type="http://schemas.openxmlformats.org/officeDocument/2006/relationships/image" Target="../media/image14.png"/><Relationship Id="rId9" Type="http://schemas.openxmlformats.org/officeDocument/2006/relationships/image" Target="../media/image130.png"/><Relationship Id="rId1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chart" Target="../charts/chart5.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3.png"/><Relationship Id="rId7" Type="http://schemas.openxmlformats.org/officeDocument/2006/relationships/image" Target="../media/image13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7.jpeg"/><Relationship Id="rId5" Type="http://schemas.openxmlformats.org/officeDocument/2006/relationships/image" Target="../media/image134.png"/><Relationship Id="rId10" Type="http://schemas.openxmlformats.org/officeDocument/2006/relationships/image" Target="../media/image15.jpeg"/><Relationship Id="rId4" Type="http://schemas.microsoft.com/office/2007/relationships/hdphoto" Target="../media/hdphoto17.wdp"/><Relationship Id="rId9" Type="http://schemas.openxmlformats.org/officeDocument/2006/relationships/image" Target="../media/image137.png"/></Relationships>
</file>

<file path=ppt/slides/_rels/slide2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4.png"/><Relationship Id="rId7" Type="http://schemas.openxmlformats.org/officeDocument/2006/relationships/image" Target="../media/image14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jpeg"/><Relationship Id="rId9"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jpeg"/><Relationship Id="rId2" Type="http://schemas.openxmlformats.org/officeDocument/2006/relationships/image" Target="../media/image143.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5.png"/><Relationship Id="rId4" Type="http://schemas.openxmlformats.org/officeDocument/2006/relationships/image" Target="../media/image144.png"/></Relationships>
</file>

<file path=ppt/slides/_rels/slide26.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jpeg"/><Relationship Id="rId3" Type="http://schemas.openxmlformats.org/officeDocument/2006/relationships/image" Target="../media/image146.jpeg"/><Relationship Id="rId7" Type="http://schemas.openxmlformats.org/officeDocument/2006/relationships/image" Target="../media/image14.png"/><Relationship Id="rId12" Type="http://schemas.openxmlformats.org/officeDocument/2006/relationships/image" Target="../media/image15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17.wdp"/><Relationship Id="rId11" Type="http://schemas.openxmlformats.org/officeDocument/2006/relationships/image" Target="../media/image152.jpeg"/><Relationship Id="rId5" Type="http://schemas.openxmlformats.org/officeDocument/2006/relationships/image" Target="../media/image148.png"/><Relationship Id="rId10" Type="http://schemas.openxmlformats.org/officeDocument/2006/relationships/image" Target="../media/image151.png"/><Relationship Id="rId4" Type="http://schemas.openxmlformats.org/officeDocument/2006/relationships/image" Target="../media/image147.jpeg"/><Relationship Id="rId9" Type="http://schemas.openxmlformats.org/officeDocument/2006/relationships/image" Target="../media/image150.png"/><Relationship Id="rId14" Type="http://schemas.openxmlformats.org/officeDocument/2006/relationships/image" Target="../media/image17.jpeg"/></Relationships>
</file>

<file path=ppt/slides/_rels/slide27.xml.rels><?xml version="1.0" encoding="UTF-8" standalone="yes"?>
<Relationships xmlns="http://schemas.openxmlformats.org/package/2006/relationships"><Relationship Id="rId8" Type="http://schemas.openxmlformats.org/officeDocument/2006/relationships/image" Target="../media/image158.png"/><Relationship Id="rId13" Type="http://schemas.microsoft.com/office/2007/relationships/hdphoto" Target="../media/hdphoto2.wdp"/><Relationship Id="rId18" Type="http://schemas.openxmlformats.org/officeDocument/2006/relationships/image" Target="../media/image165.png"/><Relationship Id="rId3" Type="http://schemas.openxmlformats.org/officeDocument/2006/relationships/image" Target="../media/image154.jpeg"/><Relationship Id="rId21" Type="http://schemas.openxmlformats.org/officeDocument/2006/relationships/image" Target="../media/image17.jpeg"/><Relationship Id="rId7" Type="http://schemas.openxmlformats.org/officeDocument/2006/relationships/image" Target="../media/image14.png"/><Relationship Id="rId12" Type="http://schemas.openxmlformats.org/officeDocument/2006/relationships/image" Target="../media/image160.png"/><Relationship Id="rId17" Type="http://schemas.openxmlformats.org/officeDocument/2006/relationships/image" Target="../media/image164.png"/><Relationship Id="rId2" Type="http://schemas.openxmlformats.org/officeDocument/2006/relationships/notesSlide" Target="../notesSlides/notesSlide16.xml"/><Relationship Id="rId16" Type="http://schemas.openxmlformats.org/officeDocument/2006/relationships/image" Target="../media/image163.png"/><Relationship Id="rId20" Type="http://schemas.openxmlformats.org/officeDocument/2006/relationships/image" Target="../media/image166.png"/><Relationship Id="rId1" Type="http://schemas.openxmlformats.org/officeDocument/2006/relationships/slideLayout" Target="../slideLayouts/slideLayout7.xml"/><Relationship Id="rId6" Type="http://schemas.openxmlformats.org/officeDocument/2006/relationships/image" Target="../media/image157.png"/><Relationship Id="rId11" Type="http://schemas.openxmlformats.org/officeDocument/2006/relationships/image" Target="../media/image159.jpeg"/><Relationship Id="rId5" Type="http://schemas.openxmlformats.org/officeDocument/2006/relationships/image" Target="../media/image156.png"/><Relationship Id="rId15" Type="http://schemas.openxmlformats.org/officeDocument/2006/relationships/image" Target="../media/image162.png"/><Relationship Id="rId10" Type="http://schemas.openxmlformats.org/officeDocument/2006/relationships/image" Target="../media/image148.png"/><Relationship Id="rId19" Type="http://schemas.openxmlformats.org/officeDocument/2006/relationships/image" Target="../media/image15.jpeg"/><Relationship Id="rId4" Type="http://schemas.openxmlformats.org/officeDocument/2006/relationships/image" Target="../media/image155.jpeg"/><Relationship Id="rId9" Type="http://schemas.microsoft.com/office/2007/relationships/hdphoto" Target="../media/hdphoto17.wdp"/><Relationship Id="rId14" Type="http://schemas.openxmlformats.org/officeDocument/2006/relationships/image" Target="../media/image161.png"/></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8" Type="http://schemas.openxmlformats.org/officeDocument/2006/relationships/hyperlink" Target="mailto:smolregion67@yandex.ru" TargetMode="External"/><Relationship Id="rId3" Type="http://schemas.microsoft.com/office/2007/relationships/hdphoto" Target="../media/hdphoto15.wdp"/><Relationship Id="rId7" Type="http://schemas.openxmlformats.org/officeDocument/2006/relationships/hyperlink" Target="file:///C:\Users\&#1101;&#1082;&#1086;&#1085;&#1086;&#1084;&#1080;&#1082;&#1072;\AppData\Local\Temp\delo\dep-invest.admin-smolensk.ru" TargetMode="External"/><Relationship Id="rId2" Type="http://schemas.openxmlformats.org/officeDocument/2006/relationships/image" Target="../media/image167.png"/><Relationship Id="rId1" Type="http://schemas.openxmlformats.org/officeDocument/2006/relationships/slideLayout" Target="../slideLayouts/slideLayout1.xml"/><Relationship Id="rId6" Type="http://schemas.openxmlformats.org/officeDocument/2006/relationships/hyperlink" Target="mailto:dep@smolinvest.com" TargetMode="External"/><Relationship Id="rId11" Type="http://schemas.openxmlformats.org/officeDocument/2006/relationships/image" Target="../media/image17.jpeg"/><Relationship Id="rId5" Type="http://schemas.openxmlformats.org/officeDocument/2006/relationships/hyperlink" Target="mailto:hislekonom@admin-smolensk.ru" TargetMode="External"/><Relationship Id="rId10" Type="http://schemas.openxmlformats.org/officeDocument/2006/relationships/image" Target="../media/image168.jpeg"/><Relationship Id="rId4" Type="http://schemas.openxmlformats.org/officeDocument/2006/relationships/hyperlink" Target="mailto:hislav@admin-smolensk.ru" TargetMode="External"/><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17.jpeg"/><Relationship Id="rId5" Type="http://schemas.openxmlformats.org/officeDocument/2006/relationships/image" Target="../media/image14.png"/><Relationship Id="rId10" Type="http://schemas.openxmlformats.org/officeDocument/2006/relationships/image" Target="../media/image15.jpeg"/><Relationship Id="rId4" Type="http://schemas.microsoft.com/office/2007/relationships/hdphoto" Target="../media/hdphoto2.wdp"/><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5.png"/><Relationship Id="rId7"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5.png"/><Relationship Id="rId3" Type="http://schemas.openxmlformats.org/officeDocument/2006/relationships/image" Target="../media/image20.png"/><Relationship Id="rId7" Type="http://schemas.microsoft.com/office/2007/relationships/hdphoto" Target="../media/hdphoto3.wdp"/><Relationship Id="rId12" Type="http://schemas.openxmlformats.org/officeDocument/2006/relationships/image" Target="../media/image34.png"/><Relationship Id="rId2" Type="http://schemas.openxmlformats.org/officeDocument/2006/relationships/notesSlide" Target="../notesSlides/notesSlide1.xml"/><Relationship Id="rId16"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png"/><Relationship Id="rId15" Type="http://schemas.openxmlformats.org/officeDocument/2006/relationships/image" Target="../media/image15.jpeg"/><Relationship Id="rId10" Type="http://schemas.openxmlformats.org/officeDocument/2006/relationships/image" Target="../media/image32.png"/><Relationship Id="rId4" Type="http://schemas.microsoft.com/office/2007/relationships/hdphoto" Target="../media/hdphoto2.wdp"/><Relationship Id="rId9" Type="http://schemas.openxmlformats.org/officeDocument/2006/relationships/image" Target="../media/image31.png"/><Relationship Id="rId1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6.wdp"/><Relationship Id="rId18" Type="http://schemas.microsoft.com/office/2007/relationships/hdphoto" Target="../media/hdphoto7.wdp"/><Relationship Id="rId3" Type="http://schemas.openxmlformats.org/officeDocument/2006/relationships/image" Target="../media/image14.png"/><Relationship Id="rId7" Type="http://schemas.openxmlformats.org/officeDocument/2006/relationships/image" Target="../media/image40.png"/><Relationship Id="rId12" Type="http://schemas.openxmlformats.org/officeDocument/2006/relationships/image" Target="../media/image43.png"/><Relationship Id="rId17" Type="http://schemas.openxmlformats.org/officeDocument/2006/relationships/image" Target="../media/image46.png"/><Relationship Id="rId2" Type="http://schemas.openxmlformats.org/officeDocument/2006/relationships/image" Target="../media/image37.png"/><Relationship Id="rId16"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39.png"/><Relationship Id="rId11" Type="http://schemas.microsoft.com/office/2007/relationships/hdphoto" Target="../media/hdphoto5.wdp"/><Relationship Id="rId5" Type="http://schemas.microsoft.com/office/2007/relationships/hdphoto" Target="../media/hdphoto2.wdp"/><Relationship Id="rId15" Type="http://schemas.openxmlformats.org/officeDocument/2006/relationships/image" Target="../media/image45.png"/><Relationship Id="rId10" Type="http://schemas.openxmlformats.org/officeDocument/2006/relationships/image" Target="../media/image42.png"/><Relationship Id="rId19" Type="http://schemas.openxmlformats.org/officeDocument/2006/relationships/image" Target="../media/image17.jpeg"/><Relationship Id="rId4" Type="http://schemas.openxmlformats.org/officeDocument/2006/relationships/image" Target="../media/image38.png"/><Relationship Id="rId9" Type="http://schemas.microsoft.com/office/2007/relationships/hdphoto" Target="../media/hdphoto4.wdp"/><Relationship Id="rId14"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17.jpeg"/><Relationship Id="rId5" Type="http://schemas.openxmlformats.org/officeDocument/2006/relationships/image" Target="../media/image14.png"/><Relationship Id="rId10" Type="http://schemas.openxmlformats.org/officeDocument/2006/relationships/image" Target="../media/image15.jpeg"/><Relationship Id="rId4" Type="http://schemas.microsoft.com/office/2007/relationships/hdphoto" Target="../media/hdphoto2.wdp"/><Relationship Id="rId9" Type="http://schemas.openxmlformats.org/officeDocument/2006/relationships/chart" Target="../charts/chart1.xml"/></Relationships>
</file>

<file path=ppt/slides/_rels/slide8.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hdphoto" Target="../media/hdphoto2.wdp"/><Relationship Id="rId7" Type="http://schemas.openxmlformats.org/officeDocument/2006/relationships/image" Target="../media/image5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17.jpeg"/><Relationship Id="rId4" Type="http://schemas.openxmlformats.org/officeDocument/2006/relationships/image" Target="../media/image14.pn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5.png"/><Relationship Id="rId7"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59.png"/><Relationship Id="rId4" Type="http://schemas.microsoft.com/office/2007/relationships/hdphoto" Target="../media/hdphoto8.wdp"/><Relationship Id="rId9"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cstate="print"/>
          <a:stretch>
            <a:fillRect/>
          </a:stretch>
        </p:blipFill>
        <p:spPr>
          <a:xfrm>
            <a:off x="1371641" y="1647857"/>
            <a:ext cx="4800600" cy="4743450"/>
          </a:xfrm>
          <a:prstGeom prst="rect">
            <a:avLst/>
          </a:prstGeom>
        </p:spPr>
      </p:pic>
      <p:pic>
        <p:nvPicPr>
          <p:cNvPr id="16" name="Рисунок 15"/>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143" y="195109"/>
            <a:ext cx="7560818" cy="777717"/>
          </a:xfrm>
          <a:prstGeom prst="rect">
            <a:avLst/>
          </a:prstGeom>
        </p:spPr>
      </p:pic>
      <p:pic>
        <p:nvPicPr>
          <p:cNvPr id="20" name="Рисунок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010" y="6044304"/>
            <a:ext cx="1043484" cy="1294279"/>
          </a:xfrm>
          <a:prstGeom prst="rect">
            <a:avLst/>
          </a:prstGeom>
        </p:spPr>
      </p:pic>
      <p:sp>
        <p:nvSpPr>
          <p:cNvPr id="21" name="TextBox 20"/>
          <p:cNvSpPr txBox="1"/>
          <p:nvPr/>
        </p:nvSpPr>
        <p:spPr>
          <a:xfrm>
            <a:off x="-41564" y="299833"/>
            <a:ext cx="7559676" cy="523220"/>
          </a:xfrm>
          <a:prstGeom prst="rect">
            <a:avLst/>
          </a:prstGeom>
          <a:noFill/>
        </p:spPr>
        <p:txBody>
          <a:bodyPr wrap="square" rtlCol="0">
            <a:spAutoFit/>
          </a:bodyPr>
          <a:lstStyle/>
          <a:p>
            <a:pPr algn="ctr"/>
            <a:r>
              <a:rPr lang="ru-RU" sz="28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Инвестиционный паспорт</a:t>
            </a:r>
          </a:p>
        </p:txBody>
      </p:sp>
      <p:grpSp>
        <p:nvGrpSpPr>
          <p:cNvPr id="2" name="Группа 1"/>
          <p:cNvGrpSpPr/>
          <p:nvPr/>
        </p:nvGrpSpPr>
        <p:grpSpPr>
          <a:xfrm>
            <a:off x="698130" y="1087242"/>
            <a:ext cx="6055490" cy="5786405"/>
            <a:chOff x="698130" y="1087242"/>
            <a:chExt cx="6055490" cy="5786405"/>
          </a:xfrm>
        </p:grpSpPr>
        <p:pic>
          <p:nvPicPr>
            <p:cNvPr id="22" name="Рисунок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47200" y="5213164"/>
              <a:ext cx="1660483" cy="1660483"/>
            </a:xfrm>
            <a:prstGeom prst="rect">
              <a:avLst/>
            </a:prstGeom>
          </p:spPr>
        </p:pic>
        <p:pic>
          <p:nvPicPr>
            <p:cNvPr id="23" name="Рисунок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8130" y="3196056"/>
              <a:ext cx="1667052" cy="1667052"/>
            </a:xfrm>
            <a:prstGeom prst="rect">
              <a:avLst/>
            </a:prstGeom>
          </p:spPr>
        </p:pic>
        <p:pic>
          <p:nvPicPr>
            <p:cNvPr id="24" name="Рисунок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57167" y="3244752"/>
              <a:ext cx="1696453" cy="1696453"/>
            </a:xfrm>
            <a:prstGeom prst="rect">
              <a:avLst/>
            </a:prstGeom>
          </p:spPr>
        </p:pic>
        <p:pic>
          <p:nvPicPr>
            <p:cNvPr id="25" name="Рисунок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22742" y="1709520"/>
              <a:ext cx="1684421" cy="1684421"/>
            </a:xfrm>
            <a:prstGeom prst="rect">
              <a:avLst/>
            </a:prstGeom>
          </p:spPr>
        </p:pic>
        <p:pic>
          <p:nvPicPr>
            <p:cNvPr id="26" name="Рисунок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01037" y="4726130"/>
              <a:ext cx="1684421" cy="1684421"/>
            </a:xfrm>
            <a:prstGeom prst="rect">
              <a:avLst/>
            </a:prstGeom>
          </p:spPr>
        </p:pic>
        <p:sp>
          <p:nvSpPr>
            <p:cNvPr id="27" name="TextBox 26"/>
            <p:cNvSpPr txBox="1"/>
            <p:nvPr/>
          </p:nvSpPr>
          <p:spPr>
            <a:xfrm>
              <a:off x="1632173" y="3196056"/>
              <a:ext cx="4090535" cy="1631216"/>
            </a:xfrm>
            <a:prstGeom prst="rect">
              <a:avLst/>
            </a:prstGeom>
            <a:noFill/>
          </p:spPr>
          <p:txBody>
            <a:bodyPr wrap="square" rtlCol="0">
              <a:spAutoFit/>
            </a:bodyPr>
            <a:lstStyle/>
            <a:p>
              <a:pPr algn="ct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Муниципальное </a:t>
              </a:r>
            </a:p>
            <a:p>
              <a:pPr algn="ct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образование</a:t>
              </a:r>
            </a:p>
            <a:p>
              <a:pPr algn="ct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«Хиславичский муниципальный округ»</a:t>
              </a:r>
            </a:p>
            <a:p>
              <a:pPr algn="ct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Смоленской области</a:t>
              </a:r>
            </a:p>
          </p:txBody>
        </p:sp>
        <p:pic>
          <p:nvPicPr>
            <p:cNvPr id="28" name="Рисунок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54260" y="4710467"/>
              <a:ext cx="1667052" cy="1667052"/>
            </a:xfrm>
            <a:prstGeom prst="rect">
              <a:avLst/>
            </a:prstGeom>
          </p:spPr>
        </p:pic>
        <p:pic>
          <p:nvPicPr>
            <p:cNvPr id="29" name="Рисунок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16844" y="1087242"/>
              <a:ext cx="1684422" cy="1684422"/>
            </a:xfrm>
            <a:prstGeom prst="rect">
              <a:avLst/>
            </a:prstGeom>
          </p:spPr>
        </p:pic>
        <p:pic>
          <p:nvPicPr>
            <p:cNvPr id="30" name="Рисунок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40287" y="1738860"/>
              <a:ext cx="1655081" cy="1655081"/>
            </a:xfrm>
            <a:prstGeom prst="rect">
              <a:avLst/>
            </a:prstGeom>
          </p:spPr>
        </p:pic>
      </p:grpSp>
      <p:sp>
        <p:nvSpPr>
          <p:cNvPr id="4" name="Прямоугольник 3"/>
          <p:cNvSpPr/>
          <p:nvPr/>
        </p:nvSpPr>
        <p:spPr>
          <a:xfrm>
            <a:off x="3168831" y="4916647"/>
            <a:ext cx="1155445" cy="369332"/>
          </a:xfrm>
          <a:prstGeom prst="rect">
            <a:avLst/>
          </a:prstGeom>
        </p:spPr>
        <p:txBody>
          <a:bodyPr wrap="none">
            <a:spAutoFit/>
          </a:bodyPr>
          <a:lstStyle/>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2025 год</a:t>
            </a:r>
          </a:p>
        </p:txBody>
      </p:sp>
    </p:spTree>
    <p:extLst>
      <p:ext uri="{BB962C8B-B14F-4D97-AF65-F5344CB8AC3E}">
        <p14:creationId xmlns:p14="http://schemas.microsoft.com/office/powerpoint/2010/main" val="2721746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035501" y="7190343"/>
            <a:ext cx="524174" cy="369332"/>
          </a:xfrm>
          <a:prstGeom prst="rect">
            <a:avLst/>
          </a:prstGeom>
          <a:noFill/>
        </p:spPr>
        <p:txBody>
          <a:bodyPr wrap="squar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10</a:t>
            </a:r>
          </a:p>
        </p:txBody>
      </p:sp>
      <p:graphicFrame>
        <p:nvGraphicFramePr>
          <p:cNvPr id="19" name="Таблица 18"/>
          <p:cNvGraphicFramePr>
            <a:graphicFrameLocks noGrp="1"/>
          </p:cNvGraphicFramePr>
          <p:nvPr>
            <p:extLst>
              <p:ext uri="{D42A27DB-BD31-4B8C-83A1-F6EECF244321}">
                <p14:modId xmlns:p14="http://schemas.microsoft.com/office/powerpoint/2010/main" val="722422704"/>
              </p:ext>
            </p:extLst>
          </p:nvPr>
        </p:nvGraphicFramePr>
        <p:xfrm>
          <a:off x="168295" y="1008076"/>
          <a:ext cx="7224721" cy="2346960"/>
        </p:xfrm>
        <a:graphic>
          <a:graphicData uri="http://schemas.openxmlformats.org/drawingml/2006/table">
            <a:tbl>
              <a:tblPr>
                <a:tableStyleId>{BDBED569-4797-4DF1-A0F4-6AAB3CD982D8}</a:tableStyleId>
              </a:tblPr>
              <a:tblGrid>
                <a:gridCol w="1843385">
                  <a:extLst>
                    <a:ext uri="{9D8B030D-6E8A-4147-A177-3AD203B41FA5}">
                      <a16:colId xmlns:a16="http://schemas.microsoft.com/office/drawing/2014/main" val="4165441938"/>
                    </a:ext>
                  </a:extLst>
                </a:gridCol>
                <a:gridCol w="2621280">
                  <a:extLst>
                    <a:ext uri="{9D8B030D-6E8A-4147-A177-3AD203B41FA5}">
                      <a16:colId xmlns:a16="http://schemas.microsoft.com/office/drawing/2014/main" val="1779954494"/>
                    </a:ext>
                  </a:extLst>
                </a:gridCol>
                <a:gridCol w="2760056">
                  <a:extLst>
                    <a:ext uri="{9D8B030D-6E8A-4147-A177-3AD203B41FA5}">
                      <a16:colId xmlns:a16="http://schemas.microsoft.com/office/drawing/2014/main" val="20002"/>
                    </a:ext>
                  </a:extLst>
                </a:gridCol>
              </a:tblGrid>
              <a:tr h="553054">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67-22-01</a:t>
                      </a:r>
                    </a:p>
                  </a:txBody>
                  <a:tcPr anchor="ctr">
                    <a:solidFill>
                      <a:srgbClr val="D1FFFF"/>
                    </a:solidFill>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2951530806"/>
                  </a:ext>
                </a:extLst>
              </a:tr>
              <a:tr h="1569696">
                <a:tc>
                  <a:txBody>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0" algn="just"/>
                      <a:r>
                        <a:rPr lang="ru-RU" sz="1100" dirty="0">
                          <a:latin typeface="Open Sans" panose="020B0606030504020204" pitchFamily="34" charset="0"/>
                          <a:ea typeface="Open Sans" panose="020B0606030504020204" pitchFamily="34" charset="0"/>
                          <a:cs typeface="Open Sans" panose="020B0606030504020204" pitchFamily="34" charset="0"/>
                        </a:rPr>
                        <a:t>п. Хиславичи, окраина;</a:t>
                      </a:r>
                    </a:p>
                    <a:p>
                      <a:pPr marL="0" indent="0" algn="just"/>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г. Москвы: 480</a:t>
                      </a:r>
                      <a:r>
                        <a:rPr lang="ru-RU" sz="1100" baseline="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marL="0" indent="0" algn="just"/>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a:latin typeface="Open Sans" panose="020B0606030504020204" pitchFamily="34" charset="0"/>
                          <a:ea typeface="Open Sans" panose="020B0606030504020204" pitchFamily="34" charset="0"/>
                          <a:cs typeface="Open Sans" panose="020B0606030504020204" pitchFamily="34" charset="0"/>
                        </a:rPr>
                        <a:t> 75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marL="0" marR="0" indent="0" algn="just" defTabSz="755934" rtl="0" eaLnBrk="1" fontAlgn="auto" latinLnBrk="0" hangingPunct="1">
                        <a:lnSpc>
                          <a:spcPct val="100000"/>
                        </a:lnSpc>
                        <a:spcBef>
                          <a:spcPts val="0"/>
                        </a:spcBef>
                        <a:spcAft>
                          <a:spcPts val="0"/>
                        </a:spcAft>
                        <a:buClrTx/>
                        <a:buSzTx/>
                        <a:buFontTx/>
                        <a:buNone/>
                        <a:tabLst/>
                        <a:defRPr/>
                      </a:pPr>
                      <a:r>
                        <a:rPr lang="ru-RU" sz="1100" strike="noStrike" dirty="0">
                          <a:latin typeface="Open Sans" panose="020B0606030504020204" pitchFamily="34" charset="0"/>
                          <a:ea typeface="Open Sans" panose="020B0606030504020204" pitchFamily="34" charset="0"/>
                          <a:cs typeface="Open Sans" panose="020B0606030504020204" pitchFamily="34" charset="0"/>
                        </a:rPr>
                        <a:t>- расстояние до п. Хиславичи:</a:t>
                      </a:r>
                      <a:r>
                        <a:rPr lang="ru-RU" sz="1100" strike="noStrike" baseline="0" dirty="0">
                          <a:latin typeface="Open Sans" panose="020B0606030504020204" pitchFamily="34" charset="0"/>
                          <a:ea typeface="Open Sans" panose="020B0606030504020204" pitchFamily="34" charset="0"/>
                          <a:cs typeface="Open Sans" panose="020B0606030504020204" pitchFamily="34" charset="0"/>
                        </a:rPr>
                        <a:t> 1 </a:t>
                      </a:r>
                      <a:r>
                        <a:rPr lang="ru-RU" sz="1100" strike="noStrike" dirty="0">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endParaRPr lang="ru-RU"/>
                    </a:p>
                  </a:txBody>
                  <a:tcPr/>
                </a:tc>
                <a:extLst>
                  <a:ext uri="{0D108BD9-81ED-4DB2-BD59-A6C34878D82A}">
                    <a16:rowId xmlns:a16="http://schemas.microsoft.com/office/drawing/2014/main" val="415780204"/>
                  </a:ext>
                </a:extLst>
              </a:tr>
            </a:tbl>
          </a:graphicData>
        </a:graphic>
      </p:graphicFrame>
      <p:graphicFrame>
        <p:nvGraphicFramePr>
          <p:cNvPr id="22" name="Таблица 21"/>
          <p:cNvGraphicFramePr>
            <a:graphicFrameLocks noGrp="1"/>
          </p:cNvGraphicFramePr>
          <p:nvPr>
            <p:extLst>
              <p:ext uri="{D42A27DB-BD31-4B8C-83A1-F6EECF244321}">
                <p14:modId xmlns:p14="http://schemas.microsoft.com/office/powerpoint/2010/main" val="2339052467"/>
              </p:ext>
            </p:extLst>
          </p:nvPr>
        </p:nvGraphicFramePr>
        <p:xfrm>
          <a:off x="156694" y="5955860"/>
          <a:ext cx="6330603" cy="502920"/>
        </p:xfrm>
        <a:graphic>
          <a:graphicData uri="http://schemas.openxmlformats.org/drawingml/2006/table">
            <a:tbl>
              <a:tblPr>
                <a:tableStyleId>{BDBED569-4797-4DF1-A0F4-6AAB3CD982D8}</a:tableStyleId>
              </a:tblPr>
              <a:tblGrid>
                <a:gridCol w="2606603">
                  <a:extLst>
                    <a:ext uri="{9D8B030D-6E8A-4147-A177-3AD203B41FA5}">
                      <a16:colId xmlns:a16="http://schemas.microsoft.com/office/drawing/2014/main" val="4165441938"/>
                    </a:ext>
                  </a:extLst>
                </a:gridCol>
                <a:gridCol w="3724000">
                  <a:extLst>
                    <a:ext uri="{9D8B030D-6E8A-4147-A177-3AD203B41FA5}">
                      <a16:colId xmlns:a16="http://schemas.microsoft.com/office/drawing/2014/main" val="1772052304"/>
                    </a:ext>
                  </a:extLst>
                </a:gridCol>
              </a:tblGrid>
              <a:tr h="228600">
                <a:tc>
                  <a:txBody>
                    <a:bodyPr/>
                    <a:lstStyle/>
                    <a:p>
                      <a:pPr algn="ctr"/>
                      <a:r>
                        <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00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p>
                  </a:txBody>
                  <a:tcPr anchor="ctr">
                    <a:solidFill>
                      <a:srgbClr val="D1FFFF"/>
                    </a:solidFill>
                  </a:tcPr>
                </a:tc>
                <a:tc>
                  <a:txBody>
                    <a:bodyPr/>
                    <a:lstStyle/>
                    <a:p>
                      <a:pPr algn="just"/>
                      <a:r>
                        <a:rPr lang="ru-RU" sz="900" kern="1200" dirty="0">
                          <a:solidFill>
                            <a:schemeClr val="tx1"/>
                          </a:solidFill>
                          <a:latin typeface="Open Sans" pitchFamily="34" charset="0"/>
                          <a:ea typeface="Open Sans" pitchFamily="34" charset="0"/>
                          <a:cs typeface="Open Sans" pitchFamily="34" charset="0"/>
                        </a:rPr>
                        <a:t>автомобильная </a:t>
                      </a:r>
                      <a:r>
                        <a:rPr lang="ru-RU" sz="9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66Н-2210 "Брянск–Смоленск до границы Республики Беларусь (через Рудню, на Витебск)"–Хиславичи–граница Республики Беларусь"</a:t>
                      </a:r>
                      <a:r>
                        <a:rPr lang="ru-RU" sz="900" kern="1200" dirty="0">
                          <a:solidFill>
                            <a:schemeClr val="tx1"/>
                          </a:solidFill>
                          <a:latin typeface="Open Sans" pitchFamily="34" charset="0"/>
                          <a:ea typeface="Open Sans" pitchFamily="34" charset="0"/>
                          <a:cs typeface="Open Sans" pitchFamily="34" charset="0"/>
                        </a:rPr>
                        <a:t> на расстоянии 0,5 км</a:t>
                      </a:r>
                      <a:endParaRPr lang="ru-RU" sz="900" dirty="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a16="http://schemas.microsoft.com/office/drawing/2014/main" val="2951530806"/>
                  </a:ext>
                </a:extLst>
              </a:tr>
            </a:tbl>
          </a:graphicData>
        </a:graphic>
      </p:graphicFrame>
      <p:graphicFrame>
        <p:nvGraphicFramePr>
          <p:cNvPr id="23" name="Таблица 22"/>
          <p:cNvGraphicFramePr>
            <a:graphicFrameLocks noGrp="1"/>
          </p:cNvGraphicFramePr>
          <p:nvPr>
            <p:extLst>
              <p:ext uri="{D42A27DB-BD31-4B8C-83A1-F6EECF244321}">
                <p14:modId xmlns:p14="http://schemas.microsoft.com/office/powerpoint/2010/main" val="1167314022"/>
              </p:ext>
            </p:extLst>
          </p:nvPr>
        </p:nvGraphicFramePr>
        <p:xfrm>
          <a:off x="861301" y="6487749"/>
          <a:ext cx="4730249" cy="365760"/>
        </p:xfrm>
        <a:graphic>
          <a:graphicData uri="http://schemas.openxmlformats.org/drawingml/2006/table">
            <a:tbl>
              <a:tblPr>
                <a:tableStyleId>{BDBED569-4797-4DF1-A0F4-6AAB3CD982D8}</a:tableStyleId>
              </a:tblPr>
              <a:tblGrid>
                <a:gridCol w="1906283">
                  <a:extLst>
                    <a:ext uri="{9D8B030D-6E8A-4147-A177-3AD203B41FA5}">
                      <a16:colId xmlns:a16="http://schemas.microsoft.com/office/drawing/2014/main" val="4165441938"/>
                    </a:ext>
                  </a:extLst>
                </a:gridCol>
                <a:gridCol w="2823966">
                  <a:extLst>
                    <a:ext uri="{9D8B030D-6E8A-4147-A177-3AD203B41FA5}">
                      <a16:colId xmlns:a16="http://schemas.microsoft.com/office/drawing/2014/main" val="1575495227"/>
                    </a:ext>
                  </a:extLst>
                </a:gridCol>
              </a:tblGrid>
              <a:tr h="0">
                <a:tc>
                  <a:txBody>
                    <a:bodyPr/>
                    <a:lstStyle/>
                    <a:p>
                      <a:pPr algn="ctr"/>
                      <a:r>
                        <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p>
                  </a:txBody>
                  <a:tcPr anchor="ctr">
                    <a:solidFill>
                      <a:srgbClr val="D1FFFF"/>
                    </a:solidFill>
                  </a:tcP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выкуп:  5000 руб. за 1 </a:t>
                      </a:r>
                      <a:r>
                        <a:rPr lang="ru-RU" sz="9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кв.м</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аренда: 75 руб. за 1 кв.м</a:t>
                      </a:r>
                    </a:p>
                  </a:txBody>
                  <a:tcPr anchor="ctr">
                    <a:solidFill>
                      <a:schemeClr val="bg1"/>
                    </a:solidFill>
                  </a:tcPr>
                </a:tc>
                <a:extLst>
                  <a:ext uri="{0D108BD9-81ED-4DB2-BD59-A6C34878D82A}">
                    <a16:rowId xmlns:a16="http://schemas.microsoft.com/office/drawing/2014/main" val="2951530806"/>
                  </a:ext>
                </a:extLst>
              </a:tr>
            </a:tbl>
          </a:graphicData>
        </a:graphic>
      </p:graphicFrame>
      <p:graphicFrame>
        <p:nvGraphicFramePr>
          <p:cNvPr id="24" name="Таблица 23"/>
          <p:cNvGraphicFramePr>
            <a:graphicFrameLocks noGrp="1"/>
          </p:cNvGraphicFramePr>
          <p:nvPr>
            <p:extLst>
              <p:ext uri="{D42A27DB-BD31-4B8C-83A1-F6EECF244321}">
                <p14:modId xmlns:p14="http://schemas.microsoft.com/office/powerpoint/2010/main" val="2212244702"/>
              </p:ext>
            </p:extLst>
          </p:nvPr>
        </p:nvGraphicFramePr>
        <p:xfrm>
          <a:off x="168296" y="3131309"/>
          <a:ext cx="7224723" cy="1051560"/>
        </p:xfrm>
        <a:graphic>
          <a:graphicData uri="http://schemas.openxmlformats.org/drawingml/2006/table">
            <a:tbl>
              <a:tblPr>
                <a:tableStyleId>{BDBED569-4797-4DF1-A0F4-6AAB3CD982D8}</a:tableStyleId>
              </a:tblPr>
              <a:tblGrid>
                <a:gridCol w="1465296">
                  <a:extLst>
                    <a:ext uri="{9D8B030D-6E8A-4147-A177-3AD203B41FA5}">
                      <a16:colId xmlns:a16="http://schemas.microsoft.com/office/drawing/2014/main" val="4165441938"/>
                    </a:ext>
                  </a:extLst>
                </a:gridCol>
                <a:gridCol w="2214508">
                  <a:extLst>
                    <a:ext uri="{9D8B030D-6E8A-4147-A177-3AD203B41FA5}">
                      <a16:colId xmlns:a16="http://schemas.microsoft.com/office/drawing/2014/main" val="3330051727"/>
                    </a:ext>
                  </a:extLst>
                </a:gridCol>
                <a:gridCol w="3544919">
                  <a:extLst>
                    <a:ext uri="{9D8B030D-6E8A-4147-A177-3AD203B41FA5}">
                      <a16:colId xmlns:a16="http://schemas.microsoft.com/office/drawing/2014/main" val="2995895153"/>
                    </a:ext>
                  </a:extLst>
                </a:gridCol>
              </a:tblGrid>
              <a:tr h="164341">
                <a:tc rowSpan="4">
                  <a:txBody>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p>
                  </a:txBody>
                  <a:tcPr anchor="ctr">
                    <a:solidFill>
                      <a:srgbClr val="D1FFFF"/>
                    </a:solidFill>
                  </a:tcPr>
                </a:tc>
                <a:tc>
                  <a:txBody>
                    <a:bodyPr/>
                    <a:lstStyle/>
                    <a:p>
                      <a:pPr algn="l"/>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17 га</a:t>
                      </a:r>
                    </a:p>
                  </a:txBody>
                  <a:tcPr anchor="ctr"/>
                </a:tc>
                <a:extLst>
                  <a:ext uri="{0D108BD9-81ED-4DB2-BD59-A6C34878D82A}">
                    <a16:rowId xmlns:a16="http://schemas.microsoft.com/office/drawing/2014/main" val="2951530806"/>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земли промышленности</a:t>
                      </a:r>
                    </a:p>
                  </a:txBody>
                  <a:tcPr anchor="ctr"/>
                </a:tc>
                <a:extLst>
                  <a:ext uri="{0D108BD9-81ED-4DB2-BD59-A6C34878D82A}">
                    <a16:rowId xmlns:a16="http://schemas.microsoft.com/office/drawing/2014/main" val="3113957651"/>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не разграничена</a:t>
                      </a:r>
                    </a:p>
                  </a:txBody>
                  <a:tcPr anchor="ctr"/>
                </a:tc>
                <a:extLst>
                  <a:ext uri="{0D108BD9-81ED-4DB2-BD59-A6C34878D82A}">
                    <a16:rowId xmlns:a16="http://schemas.microsoft.com/office/drawing/2014/main" val="42063930"/>
                  </a:ext>
                </a:extLst>
              </a:tr>
              <a:tr h="302346">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производство</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кирпича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0003"/>
                  </a:ext>
                </a:extLst>
              </a:tr>
            </a:tbl>
          </a:graphicData>
        </a:graphic>
      </p:graphicFrame>
      <p:graphicFrame>
        <p:nvGraphicFramePr>
          <p:cNvPr id="34" name="Таблица 33"/>
          <p:cNvGraphicFramePr>
            <a:graphicFrameLocks noGrp="1"/>
          </p:cNvGraphicFramePr>
          <p:nvPr>
            <p:extLst>
              <p:ext uri="{D42A27DB-BD31-4B8C-83A1-F6EECF244321}">
                <p14:modId xmlns:p14="http://schemas.microsoft.com/office/powerpoint/2010/main" val="2814942357"/>
              </p:ext>
            </p:extLst>
          </p:nvPr>
        </p:nvGraphicFramePr>
        <p:xfrm>
          <a:off x="168295" y="4181475"/>
          <a:ext cx="6684681" cy="1772945"/>
        </p:xfrm>
        <a:graphic>
          <a:graphicData uri="http://schemas.openxmlformats.org/drawingml/2006/table">
            <a:tbl>
              <a:tblPr>
                <a:tableStyleId>{BDBED569-4797-4DF1-A0F4-6AAB3CD982D8}</a:tableStyleId>
              </a:tblPr>
              <a:tblGrid>
                <a:gridCol w="1258571">
                  <a:extLst>
                    <a:ext uri="{9D8B030D-6E8A-4147-A177-3AD203B41FA5}">
                      <a16:colId xmlns:a16="http://schemas.microsoft.com/office/drawing/2014/main" val="4165441938"/>
                    </a:ext>
                  </a:extLst>
                </a:gridCol>
                <a:gridCol w="1346479">
                  <a:extLst>
                    <a:ext uri="{9D8B030D-6E8A-4147-A177-3AD203B41FA5}">
                      <a16:colId xmlns:a16="http://schemas.microsoft.com/office/drawing/2014/main" val="2407449417"/>
                    </a:ext>
                  </a:extLst>
                </a:gridCol>
                <a:gridCol w="4079631">
                  <a:extLst>
                    <a:ext uri="{9D8B030D-6E8A-4147-A177-3AD203B41FA5}">
                      <a16:colId xmlns:a16="http://schemas.microsoft.com/office/drawing/2014/main" val="2693098453"/>
                    </a:ext>
                  </a:extLst>
                </a:gridCol>
              </a:tblGrid>
              <a:tr h="322998">
                <a:tc rowSpan="4">
                  <a:txBody>
                    <a:bodyPr/>
                    <a:lstStyle/>
                    <a:p>
                      <a:pPr algn="ctr"/>
                      <a:r>
                        <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Инженерная</a:t>
                      </a:r>
                      <a:r>
                        <a:rPr lang="ru-RU" sz="100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инфраструктура</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p>
                  </a:txBody>
                  <a:tcPr anchor="ctr"/>
                </a:tc>
                <a:tc>
                  <a:txBody>
                    <a:bodyPr/>
                    <a:lstStyle/>
                    <a:p>
                      <a:pPr algn="just"/>
                      <a:r>
                        <a:rPr lang="ru-RU" sz="900" kern="1200" dirty="0">
                          <a:solidFill>
                            <a:schemeClr val="tx1"/>
                          </a:solidFill>
                          <a:latin typeface="Open Sans" pitchFamily="34" charset="0"/>
                          <a:ea typeface="Open Sans" pitchFamily="34" charset="0"/>
                          <a:cs typeface="Open Sans" pitchFamily="34" charset="0"/>
                        </a:rPr>
                        <a:t>электроснабжение:  имеется 2 подстанции мощностью 60 и 180 кВт</a:t>
                      </a:r>
                      <a:endParaRPr lang="ru-RU" sz="900" dirty="0">
                        <a:solidFill>
                          <a:schemeClr val="tx1"/>
                        </a:solidFill>
                        <a:latin typeface="Open Sans" pitchFamily="34" charset="0"/>
                        <a:ea typeface="Open Sans" pitchFamily="34" charset="0"/>
                        <a:cs typeface="Open Sans" pitchFamily="34" charset="0"/>
                      </a:endParaRPr>
                    </a:p>
                  </a:txBody>
                  <a:tcPr anchor="ctr"/>
                </a:tc>
                <a:extLst>
                  <a:ext uri="{0D108BD9-81ED-4DB2-BD59-A6C34878D82A}">
                    <a16:rowId xmlns:a16="http://schemas.microsoft.com/office/drawing/2014/main" val="10000"/>
                  </a:ext>
                </a:extLst>
              </a:tr>
              <a:tr h="322998">
                <a:tc vMerge="1">
                  <a:txBody>
                    <a:bodyPr/>
                    <a:lstStyle/>
                    <a:p>
                      <a:pPr algn="ct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algn="just"/>
                      <a:r>
                        <a:rPr lang="ru-RU" sz="9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в 1,5 км от участка; возможное потребление 420 </a:t>
                      </a:r>
                      <a:r>
                        <a:rPr lang="ru-RU" sz="9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куб.м</a:t>
                      </a:r>
                      <a:r>
                        <a:rPr lang="ru-RU" sz="9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/час; ориентировочная стоимость подключения 3 млн.рублей; сроки осуществления технологического присоединения – 2-4 месяца</a:t>
                      </a:r>
                    </a:p>
                  </a:txBody>
                  <a:tcPr anchor="ctr"/>
                </a:tc>
                <a:extLst>
                  <a:ext uri="{0D108BD9-81ED-4DB2-BD59-A6C34878D82A}">
                    <a16:rowId xmlns:a16="http://schemas.microsoft.com/office/drawing/2014/main" val="2951530806"/>
                  </a:ext>
                </a:extLst>
              </a:tr>
              <a:tr h="409131">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p>
                  </a:txBody>
                  <a:tcPr anchor="ctr"/>
                </a:tc>
                <a:tc>
                  <a:txBody>
                    <a:bodyPr/>
                    <a:lstStyle/>
                    <a:p>
                      <a:pPr algn="just"/>
                      <a:r>
                        <a:rPr lang="ru-RU" sz="9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имеется водонапорная башня, давление составляет 1,2 кг на 1 см.кв., возможное потребление 11,8 </a:t>
                      </a:r>
                      <a:r>
                        <a:rPr lang="ru-RU" sz="9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куб.м</a:t>
                      </a:r>
                      <a:r>
                        <a:rPr lang="ru-RU" sz="9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./час; ориентировочная стоимость подключения составит 70,0 тыс.рублей; сроки осуществления технологического присоединения – 1 - 3 месяцев</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42063930"/>
                  </a:ext>
                </a:extLst>
              </a:tr>
              <a:tr h="306947">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возможно строительство местной канализации</a:t>
                      </a:r>
                      <a:endParaRPr lang="ru-RU"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032109891"/>
                  </a:ext>
                </a:extLst>
              </a:tr>
            </a:tbl>
          </a:graphicData>
        </a:graphic>
      </p:graphicFrame>
      <p:sp>
        <p:nvSpPr>
          <p:cNvPr id="16" name="TextBox 15"/>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36866" name="Rectangle 2"/>
          <p:cNvSpPr>
            <a:spLocks noChangeArrowheads="1"/>
          </p:cNvSpPr>
          <p:nvPr/>
        </p:nvSpPr>
        <p:spPr bwMode="auto">
          <a:xfrm>
            <a:off x="0" y="0"/>
            <a:ext cx="7559675"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17" name="Рисунок 16" descr="https://images.vector-images.com/67/Khislavichskiy_rayon_coa5.jpg"/>
          <p:cNvPicPr/>
          <p:nvPr/>
        </p:nvPicPr>
        <p:blipFill>
          <a:blip r:embed="rId4" cstate="print"/>
          <a:srcRect/>
          <a:stretch>
            <a:fillRect/>
          </a:stretch>
        </p:blipFill>
        <p:spPr bwMode="auto">
          <a:xfrm>
            <a:off x="322262" y="183249"/>
            <a:ext cx="514350" cy="742950"/>
          </a:xfrm>
          <a:prstGeom prst="rect">
            <a:avLst/>
          </a:prstGeom>
          <a:noFill/>
          <a:ln w="9525">
            <a:noFill/>
            <a:miter lim="800000"/>
            <a:headEnd/>
            <a:tailEnd/>
          </a:ln>
        </p:spPr>
      </p:pic>
      <p:sp>
        <p:nvSpPr>
          <p:cNvPr id="18" name="Прямоугольник 17"/>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485A61"/>
                </a:solidFill>
                <a:cs typeface="Times New Roman" panose="02020603050405020304" pitchFamily="18" charset="0"/>
              </a:rPr>
              <a:t>Министерство</a:t>
            </a:r>
          </a:p>
        </p:txBody>
      </p:sp>
      <p:pic>
        <p:nvPicPr>
          <p:cNvPr id="20" name="Рисунок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sp>
        <p:nvSpPr>
          <p:cNvPr id="21" name="TextBox 20"/>
          <p:cNvSpPr txBox="1"/>
          <p:nvPr/>
        </p:nvSpPr>
        <p:spPr>
          <a:xfrm>
            <a:off x="836612" y="85364"/>
            <a:ext cx="1454150" cy="938719"/>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Хиславичский муниципальный округ</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5" name="Picture 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5244" y="1105798"/>
            <a:ext cx="2657881" cy="2028824"/>
          </a:xfrm>
          <a:prstGeom prst="rect">
            <a:avLst/>
          </a:prstGeom>
          <a:noFill/>
          <a:ln>
            <a:noFill/>
          </a:ln>
          <a:effectLst/>
        </p:spPr>
      </p:pic>
      <p:pic>
        <p:nvPicPr>
          <p:cNvPr id="26" name="Рисунок 25" descr="C:\Users\экономика\Downloads\518845143898717715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83125" y="1105798"/>
            <a:ext cx="2704465" cy="2028825"/>
          </a:xfrm>
          <a:prstGeom prst="rect">
            <a:avLst/>
          </a:prstGeom>
          <a:noFill/>
          <a:ln>
            <a:noFill/>
          </a:ln>
        </p:spPr>
      </p:pic>
    </p:spTree>
    <p:extLst>
      <p:ext uri="{BB962C8B-B14F-4D97-AF65-F5344CB8AC3E}">
        <p14:creationId xmlns:p14="http://schemas.microsoft.com/office/powerpoint/2010/main" val="2224839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38897" y="7190343"/>
            <a:ext cx="546984" cy="646331"/>
          </a:xfrm>
          <a:prstGeom prst="rect">
            <a:avLst/>
          </a:prstGeom>
          <a:noFill/>
        </p:spPr>
        <p:txBody>
          <a:bodyPr wrap="squar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11</a:t>
            </a:r>
          </a:p>
          <a:p>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val="2869021490"/>
              </p:ext>
            </p:extLst>
          </p:nvPr>
        </p:nvGraphicFramePr>
        <p:xfrm>
          <a:off x="166610" y="924328"/>
          <a:ext cx="7224722" cy="2192792"/>
        </p:xfrm>
        <a:graphic>
          <a:graphicData uri="http://schemas.openxmlformats.org/drawingml/2006/table">
            <a:tbl>
              <a:tblPr>
                <a:tableStyleId>{BDBED569-4797-4DF1-A0F4-6AAB3CD982D8}</a:tableStyleId>
              </a:tblPr>
              <a:tblGrid>
                <a:gridCol w="2343257">
                  <a:extLst>
                    <a:ext uri="{9D8B030D-6E8A-4147-A177-3AD203B41FA5}">
                      <a16:colId xmlns:a16="http://schemas.microsoft.com/office/drawing/2014/main" val="4165441938"/>
                    </a:ext>
                  </a:extLst>
                </a:gridCol>
                <a:gridCol w="2498174">
                  <a:extLst>
                    <a:ext uri="{9D8B030D-6E8A-4147-A177-3AD203B41FA5}">
                      <a16:colId xmlns:a16="http://schemas.microsoft.com/office/drawing/2014/main" val="1779954494"/>
                    </a:ext>
                  </a:extLst>
                </a:gridCol>
                <a:gridCol w="2383291">
                  <a:extLst>
                    <a:ext uri="{9D8B030D-6E8A-4147-A177-3AD203B41FA5}">
                      <a16:colId xmlns:a16="http://schemas.microsoft.com/office/drawing/2014/main" val="20002"/>
                    </a:ext>
                  </a:extLst>
                </a:gridCol>
              </a:tblGrid>
              <a:tr h="722981">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67-22-15</a:t>
                      </a:r>
                    </a:p>
                  </a:txBody>
                  <a:tcPr anchor="ctr">
                    <a:solidFill>
                      <a:srgbClr val="D1FFFF"/>
                    </a:solidFill>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2951530806"/>
                  </a:ext>
                </a:extLst>
              </a:tr>
              <a:tr h="1461272">
                <a:tc>
                  <a:txBody>
                    <a:bodyPr/>
                    <a:lstStyle/>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0" algn="just">
                        <a:lnSpc>
                          <a:spcPct val="100000"/>
                        </a:lnSpc>
                      </a:pPr>
                      <a:r>
                        <a:rPr lang="ru-RU" sz="10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Смоленская область, р-н Хиславичский, с/п </a:t>
                      </a:r>
                      <a:r>
                        <a:rPr lang="ru-RU" sz="1000" kern="12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Колесниковское</a:t>
                      </a:r>
                      <a:endParaRPr lang="ru-RU" sz="10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pPr>
                      <a:r>
                        <a:rPr lang="ru-RU" sz="1000" dirty="0">
                          <a:latin typeface="Open Sans" panose="020B0606030504020204" pitchFamily="34" charset="0"/>
                          <a:ea typeface="Open Sans" panose="020B0606030504020204" pitchFamily="34" charset="0"/>
                          <a:cs typeface="Open Sans" panose="020B0606030504020204" pitchFamily="34" charset="0"/>
                        </a:rPr>
                        <a:t>- расстояние до г. Москвы: 508</a:t>
                      </a:r>
                      <a:r>
                        <a:rPr lang="ru-RU" sz="1000" baseline="0" dirty="0">
                          <a:latin typeface="Open Sans" panose="020B0606030504020204" pitchFamily="34" charset="0"/>
                          <a:ea typeface="Open Sans" panose="020B0606030504020204" pitchFamily="34" charset="0"/>
                          <a:cs typeface="Open Sans" panose="020B0606030504020204" pitchFamily="34" charset="0"/>
                        </a:rPr>
                        <a:t> </a:t>
                      </a:r>
                      <a:r>
                        <a:rPr lang="ru-RU" sz="1000" dirty="0">
                          <a:latin typeface="Open Sans" panose="020B0606030504020204" pitchFamily="34" charset="0"/>
                          <a:ea typeface="Open Sans" panose="020B0606030504020204" pitchFamily="34" charset="0"/>
                          <a:cs typeface="Open Sans" panose="020B0606030504020204" pitchFamily="34" charset="0"/>
                        </a:rPr>
                        <a:t>км;</a:t>
                      </a:r>
                    </a:p>
                    <a:p>
                      <a:pPr marL="0" indent="0" algn="just">
                        <a:lnSpc>
                          <a:spcPct val="100000"/>
                        </a:lnSpc>
                      </a:pPr>
                      <a:r>
                        <a:rPr lang="ru-RU" sz="1000" dirty="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000" baseline="0" dirty="0">
                          <a:latin typeface="Open Sans" panose="020B0606030504020204" pitchFamily="34" charset="0"/>
                          <a:ea typeface="Open Sans" panose="020B0606030504020204" pitchFamily="34" charset="0"/>
                          <a:cs typeface="Open Sans" panose="020B0606030504020204" pitchFamily="34" charset="0"/>
                        </a:rPr>
                        <a:t> 100 </a:t>
                      </a:r>
                      <a:r>
                        <a:rPr lang="ru-RU" sz="1000" dirty="0">
                          <a:latin typeface="Open Sans" panose="020B0606030504020204" pitchFamily="34" charset="0"/>
                          <a:ea typeface="Open Sans" panose="020B0606030504020204" pitchFamily="34" charset="0"/>
                          <a:cs typeface="Open Sans" panose="020B0606030504020204" pitchFamily="34" charset="0"/>
                        </a:rPr>
                        <a:t>км;</a:t>
                      </a:r>
                    </a:p>
                    <a:p>
                      <a:pPr marL="0" marR="0" indent="0" algn="just" defTabSz="755934" rtl="0" eaLnBrk="1" fontAlgn="auto" latinLnBrk="0" hangingPunct="1">
                        <a:lnSpc>
                          <a:spcPct val="100000"/>
                        </a:lnSpc>
                        <a:spcBef>
                          <a:spcPts val="0"/>
                        </a:spcBef>
                        <a:spcAft>
                          <a:spcPts val="0"/>
                        </a:spcAft>
                        <a:buClrTx/>
                        <a:buSzTx/>
                        <a:buFontTx/>
                        <a:buNone/>
                        <a:tabLst/>
                        <a:defRPr/>
                      </a:pPr>
                      <a:r>
                        <a:rPr lang="ru-RU" sz="1000" dirty="0">
                          <a:latin typeface="Open Sans" panose="020B0606030504020204" pitchFamily="34" charset="0"/>
                          <a:ea typeface="Open Sans" panose="020B0606030504020204" pitchFamily="34" charset="0"/>
                          <a:cs typeface="Open Sans" panose="020B0606030504020204" pitchFamily="34" charset="0"/>
                        </a:rPr>
                        <a:t>- расстояние </a:t>
                      </a:r>
                      <a:r>
                        <a:rPr lang="ru-RU" sz="1000" strike="noStrike" dirty="0">
                          <a:latin typeface="Open Sans" panose="020B0606030504020204" pitchFamily="34" charset="0"/>
                          <a:ea typeface="Open Sans" panose="020B0606030504020204" pitchFamily="34" charset="0"/>
                          <a:cs typeface="Open Sans" panose="020B0606030504020204" pitchFamily="34" charset="0"/>
                        </a:rPr>
                        <a:t>до п. Хиславичи</a:t>
                      </a:r>
                      <a:r>
                        <a:rPr lang="ru-RU" sz="1000" dirty="0">
                          <a:latin typeface="Open Sans" panose="020B0606030504020204" pitchFamily="34" charset="0"/>
                          <a:ea typeface="Open Sans" panose="020B0606030504020204" pitchFamily="34" charset="0"/>
                          <a:cs typeface="Open Sans" panose="020B0606030504020204" pitchFamily="34" charset="0"/>
                        </a:rPr>
                        <a:t>:</a:t>
                      </a:r>
                      <a:r>
                        <a:rPr lang="ru-RU" sz="1000" baseline="0" dirty="0">
                          <a:latin typeface="Open Sans" panose="020B0606030504020204" pitchFamily="34" charset="0"/>
                          <a:ea typeface="Open Sans" panose="020B0606030504020204" pitchFamily="34" charset="0"/>
                          <a:cs typeface="Open Sans" panose="020B0606030504020204" pitchFamily="34" charset="0"/>
                        </a:rPr>
                        <a:t> 20 </a:t>
                      </a:r>
                      <a:r>
                        <a:rPr lang="ru-RU" sz="1000" dirty="0">
                          <a:latin typeface="Open Sans" panose="020B0606030504020204" pitchFamily="34" charset="0"/>
                          <a:ea typeface="Open Sans" panose="020B0606030504020204" pitchFamily="34" charset="0"/>
                          <a:cs typeface="Open Sans" panose="020B0606030504020204" pitchFamily="34" charset="0"/>
                        </a:rPr>
                        <a:t>км.</a:t>
                      </a: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endParaRPr lang="ru-RU"/>
                    </a:p>
                  </a:txBody>
                  <a:tcPr/>
                </a:tc>
                <a:extLst>
                  <a:ext uri="{0D108BD9-81ED-4DB2-BD59-A6C34878D82A}">
                    <a16:rowId xmlns:a16="http://schemas.microsoft.com/office/drawing/2014/main" val="415780204"/>
                  </a:ext>
                </a:extLst>
              </a:tr>
            </a:tbl>
          </a:graphicData>
        </a:graphic>
      </p:graphicFrame>
      <p:graphicFrame>
        <p:nvGraphicFramePr>
          <p:cNvPr id="22" name="Таблица 21"/>
          <p:cNvGraphicFramePr>
            <a:graphicFrameLocks noGrp="1"/>
          </p:cNvGraphicFramePr>
          <p:nvPr>
            <p:extLst>
              <p:ext uri="{D42A27DB-BD31-4B8C-83A1-F6EECF244321}">
                <p14:modId xmlns:p14="http://schemas.microsoft.com/office/powerpoint/2010/main" val="1275304507"/>
              </p:ext>
            </p:extLst>
          </p:nvPr>
        </p:nvGraphicFramePr>
        <p:xfrm>
          <a:off x="148452" y="5559345"/>
          <a:ext cx="5931421" cy="777240"/>
        </p:xfrm>
        <a:graphic>
          <a:graphicData uri="http://schemas.openxmlformats.org/drawingml/2006/table">
            <a:tbl>
              <a:tblPr>
                <a:tableStyleId>{BDBED569-4797-4DF1-A0F4-6AAB3CD982D8}</a:tableStyleId>
              </a:tblPr>
              <a:tblGrid>
                <a:gridCol w="2710620">
                  <a:extLst>
                    <a:ext uri="{9D8B030D-6E8A-4147-A177-3AD203B41FA5}">
                      <a16:colId xmlns:a16="http://schemas.microsoft.com/office/drawing/2014/main" val="4165441938"/>
                    </a:ext>
                  </a:extLst>
                </a:gridCol>
                <a:gridCol w="3220801">
                  <a:extLst>
                    <a:ext uri="{9D8B030D-6E8A-4147-A177-3AD203B41FA5}">
                      <a16:colId xmlns:a16="http://schemas.microsoft.com/office/drawing/2014/main" val="1772052304"/>
                    </a:ext>
                  </a:extLst>
                </a:gridCol>
              </a:tblGrid>
              <a:tr h="298112">
                <a:tc>
                  <a:txBody>
                    <a:bodyPr/>
                    <a:lstStyle/>
                    <a:p>
                      <a:pPr algn="ctr"/>
                      <a:r>
                        <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00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p>
                  </a:txBody>
                  <a:tcPr anchor="ctr">
                    <a:solidFill>
                      <a:srgbClr val="D1FFFF"/>
                    </a:solidFill>
                  </a:tcPr>
                </a:tc>
                <a:tc>
                  <a:txBody>
                    <a:bodyPr/>
                    <a:lstStyle/>
                    <a:p>
                      <a:pPr algn="l"/>
                      <a:r>
                        <a:rPr lang="ru-RU" sz="9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дорога с гравийным покрытием, без ограничений,  в 1,06 км расположена автодорога 66Н-2210 "Брянск–Смоленск до границы Республики Беларусь (через Рудню, на Витебск)"–Хиславичи–граница Республики Беларусь"–Большие Хутора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extLst>
                  <a:ext uri="{0D108BD9-81ED-4DB2-BD59-A6C34878D82A}">
                    <a16:rowId xmlns:a16="http://schemas.microsoft.com/office/drawing/2014/main" val="2951530806"/>
                  </a:ext>
                </a:extLst>
              </a:tr>
            </a:tbl>
          </a:graphicData>
        </a:graphic>
      </p:graphicFrame>
      <p:graphicFrame>
        <p:nvGraphicFramePr>
          <p:cNvPr id="23" name="Таблица 22"/>
          <p:cNvGraphicFramePr>
            <a:graphicFrameLocks noGrp="1"/>
          </p:cNvGraphicFramePr>
          <p:nvPr>
            <p:extLst>
              <p:ext uri="{D42A27DB-BD31-4B8C-83A1-F6EECF244321}">
                <p14:modId xmlns:p14="http://schemas.microsoft.com/office/powerpoint/2010/main" val="1065267986"/>
              </p:ext>
            </p:extLst>
          </p:nvPr>
        </p:nvGraphicFramePr>
        <p:xfrm>
          <a:off x="147282" y="6304869"/>
          <a:ext cx="5927683" cy="365760"/>
        </p:xfrm>
        <a:graphic>
          <a:graphicData uri="http://schemas.openxmlformats.org/drawingml/2006/table">
            <a:tbl>
              <a:tblPr>
                <a:tableStyleId>{BDBED569-4797-4DF1-A0F4-6AAB3CD982D8}</a:tableStyleId>
              </a:tblPr>
              <a:tblGrid>
                <a:gridCol w="2717838">
                  <a:extLst>
                    <a:ext uri="{9D8B030D-6E8A-4147-A177-3AD203B41FA5}">
                      <a16:colId xmlns:a16="http://schemas.microsoft.com/office/drawing/2014/main" val="4165441938"/>
                    </a:ext>
                  </a:extLst>
                </a:gridCol>
                <a:gridCol w="3209845">
                  <a:extLst>
                    <a:ext uri="{9D8B030D-6E8A-4147-A177-3AD203B41FA5}">
                      <a16:colId xmlns:a16="http://schemas.microsoft.com/office/drawing/2014/main" val="1575495227"/>
                    </a:ext>
                  </a:extLst>
                </a:gridCol>
              </a:tblGrid>
              <a:tr h="295275">
                <a:tc>
                  <a:txBody>
                    <a:bodyPr/>
                    <a:lstStyle/>
                    <a:p>
                      <a:pPr algn="ctr"/>
                      <a:r>
                        <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p>
                  </a:txBody>
                  <a:tcPr anchor="ctr">
                    <a:solidFill>
                      <a:srgbClr val="D1FFFF"/>
                    </a:solidFill>
                  </a:tcPr>
                </a:tc>
                <a:tc>
                  <a:txBody>
                    <a:bodyPr/>
                    <a:lstStyle/>
                    <a:p>
                      <a:pPr algn="just">
                        <a:lnSpc>
                          <a:spcPct val="100000"/>
                        </a:lnSpc>
                        <a:spcAft>
                          <a:spcPts val="0"/>
                        </a:spcAft>
                      </a:pPr>
                      <a:r>
                        <a:rPr lang="ru-RU" sz="900" kern="1200" dirty="0">
                          <a:solidFill>
                            <a:schemeClr val="tx1"/>
                          </a:solidFill>
                          <a:latin typeface="Open Sans" pitchFamily="34" charset="0"/>
                          <a:ea typeface="Open Sans" pitchFamily="34" charset="0"/>
                          <a:cs typeface="Open Sans" pitchFamily="34" charset="0"/>
                        </a:rPr>
                        <a:t>аренда (с правом выкупа) по результатам торгов</a:t>
                      </a:r>
                      <a:r>
                        <a:rPr lang="ru-RU" sz="900" dirty="0">
                          <a:latin typeface="Open Sans" panose="020B0606030504020204" pitchFamily="34" charset="0"/>
                          <a:ea typeface="Open Sans" panose="020B0606030504020204" pitchFamily="34" charset="0"/>
                          <a:cs typeface="Open Sans" panose="020B0606030504020204" pitchFamily="34" charset="0"/>
                        </a:rPr>
                        <a:t>:  начальная цена от 373 рублей</a:t>
                      </a:r>
                      <a:r>
                        <a:rPr lang="ru-RU" sz="900" baseline="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за га</a:t>
                      </a:r>
                      <a:endParaRPr lang="ru-RU" sz="9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extLst>
                  <a:ext uri="{0D108BD9-81ED-4DB2-BD59-A6C34878D82A}">
                    <a16:rowId xmlns:a16="http://schemas.microsoft.com/office/drawing/2014/main" val="2951530806"/>
                  </a:ext>
                </a:extLst>
              </a:tr>
            </a:tbl>
          </a:graphicData>
        </a:graphic>
      </p:graphicFrame>
      <p:graphicFrame>
        <p:nvGraphicFramePr>
          <p:cNvPr id="24" name="Таблица 23"/>
          <p:cNvGraphicFramePr>
            <a:graphicFrameLocks noGrp="1"/>
          </p:cNvGraphicFramePr>
          <p:nvPr>
            <p:extLst>
              <p:ext uri="{D42A27DB-BD31-4B8C-83A1-F6EECF244321}">
                <p14:modId xmlns:p14="http://schemas.microsoft.com/office/powerpoint/2010/main" val="2444386122"/>
              </p:ext>
            </p:extLst>
          </p:nvPr>
        </p:nvGraphicFramePr>
        <p:xfrm>
          <a:off x="168296" y="3131309"/>
          <a:ext cx="7224723" cy="1280160"/>
        </p:xfrm>
        <a:graphic>
          <a:graphicData uri="http://schemas.openxmlformats.org/drawingml/2006/table">
            <a:tbl>
              <a:tblPr>
                <a:tableStyleId>{BDBED569-4797-4DF1-A0F4-6AAB3CD982D8}</a:tableStyleId>
              </a:tblPr>
              <a:tblGrid>
                <a:gridCol w="1465296">
                  <a:extLst>
                    <a:ext uri="{9D8B030D-6E8A-4147-A177-3AD203B41FA5}">
                      <a16:colId xmlns:a16="http://schemas.microsoft.com/office/drawing/2014/main" val="4165441938"/>
                    </a:ext>
                  </a:extLst>
                </a:gridCol>
                <a:gridCol w="2214508">
                  <a:extLst>
                    <a:ext uri="{9D8B030D-6E8A-4147-A177-3AD203B41FA5}">
                      <a16:colId xmlns:a16="http://schemas.microsoft.com/office/drawing/2014/main" val="3330051727"/>
                    </a:ext>
                  </a:extLst>
                </a:gridCol>
                <a:gridCol w="3544919">
                  <a:extLst>
                    <a:ext uri="{9D8B030D-6E8A-4147-A177-3AD203B41FA5}">
                      <a16:colId xmlns:a16="http://schemas.microsoft.com/office/drawing/2014/main" val="2995895153"/>
                    </a:ext>
                  </a:extLst>
                </a:gridCol>
              </a:tblGrid>
              <a:tr h="0">
                <a:tc rowSpan="5">
                  <a:txBody>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p>
                  </a:txBody>
                  <a:tcPr anchor="ctr">
                    <a:solidFill>
                      <a:srgbClr val="D1FFFF"/>
                    </a:solidFill>
                  </a:tcPr>
                </a:tc>
                <a:tc>
                  <a:txBody>
                    <a:bodyPr/>
                    <a:lstStyle/>
                    <a:p>
                      <a:pPr algn="l"/>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12,71 га</a:t>
                      </a:r>
                    </a:p>
                  </a:txBody>
                  <a:tcPr anchor="ctr"/>
                </a:tc>
                <a:extLst>
                  <a:ext uri="{0D108BD9-81ED-4DB2-BD59-A6C34878D82A}">
                    <a16:rowId xmlns:a16="http://schemas.microsoft.com/office/drawing/2014/main" val="2951530806"/>
                  </a:ext>
                </a:extLst>
              </a:tr>
              <a:tr h="164341">
                <a:tc vMerge="1">
                  <a:txBody>
                    <a:bodyPr/>
                    <a:lstStyle/>
                    <a:p>
                      <a:endParaRPr lang="ru-RU"/>
                    </a:p>
                  </a:txBody>
                  <a:tcPr/>
                </a:tc>
                <a:tc>
                  <a:txBody>
                    <a:bodyPr/>
                    <a:lstStyle/>
                    <a:p>
                      <a:pPr algn="l"/>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Кадастровый номер</a:t>
                      </a:r>
                    </a:p>
                  </a:txBody>
                  <a:tcPr anchor="ctr"/>
                </a:tc>
                <a:tc>
                  <a:txBody>
                    <a:bodyPr/>
                    <a:lstStyle/>
                    <a:p>
                      <a:pPr algn="l"/>
                      <a:r>
                        <a:rPr lang="ru-RU" sz="9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67:22:0000000:284</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0001"/>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земли сельскохозяйственного назначения</a:t>
                      </a:r>
                    </a:p>
                  </a:txBody>
                  <a:tcPr anchor="ctr"/>
                </a:tc>
                <a:extLst>
                  <a:ext uri="{0D108BD9-81ED-4DB2-BD59-A6C34878D82A}">
                    <a16:rowId xmlns:a16="http://schemas.microsoft.com/office/drawing/2014/main" val="3113957651"/>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муниципальная </a:t>
                      </a:r>
                    </a:p>
                  </a:txBody>
                  <a:tcPr anchor="ctr"/>
                </a:tc>
                <a:extLst>
                  <a:ext uri="{0D108BD9-81ED-4DB2-BD59-A6C34878D82A}">
                    <a16:rowId xmlns:a16="http://schemas.microsoft.com/office/drawing/2014/main" val="42063930"/>
                  </a:ext>
                </a:extLst>
              </a:tr>
              <a:tr h="302346">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Сельскохозяйственное</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производство</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0003"/>
                  </a:ext>
                </a:extLst>
              </a:tr>
            </a:tbl>
          </a:graphicData>
        </a:graphic>
      </p:graphicFrame>
      <p:graphicFrame>
        <p:nvGraphicFramePr>
          <p:cNvPr id="34" name="Таблица 33"/>
          <p:cNvGraphicFramePr>
            <a:graphicFrameLocks noGrp="1"/>
          </p:cNvGraphicFramePr>
          <p:nvPr>
            <p:extLst>
              <p:ext uri="{D42A27DB-BD31-4B8C-83A1-F6EECF244321}">
                <p14:modId xmlns:p14="http://schemas.microsoft.com/office/powerpoint/2010/main" val="2342517154"/>
              </p:ext>
            </p:extLst>
          </p:nvPr>
        </p:nvGraphicFramePr>
        <p:xfrm>
          <a:off x="170688" y="4418699"/>
          <a:ext cx="6860160" cy="1115550"/>
        </p:xfrm>
        <a:graphic>
          <a:graphicData uri="http://schemas.openxmlformats.org/drawingml/2006/table">
            <a:tbl>
              <a:tblPr>
                <a:tableStyleId>{BDBED569-4797-4DF1-A0F4-6AAB3CD982D8}</a:tableStyleId>
              </a:tblPr>
              <a:tblGrid>
                <a:gridCol w="1463040">
                  <a:extLst>
                    <a:ext uri="{9D8B030D-6E8A-4147-A177-3AD203B41FA5}">
                      <a16:colId xmlns:a16="http://schemas.microsoft.com/office/drawing/2014/main" val="4165441938"/>
                    </a:ext>
                  </a:extLst>
                </a:gridCol>
                <a:gridCol w="2206752">
                  <a:extLst>
                    <a:ext uri="{9D8B030D-6E8A-4147-A177-3AD203B41FA5}">
                      <a16:colId xmlns:a16="http://schemas.microsoft.com/office/drawing/2014/main" val="2407449417"/>
                    </a:ext>
                  </a:extLst>
                </a:gridCol>
                <a:gridCol w="3190368">
                  <a:extLst>
                    <a:ext uri="{9D8B030D-6E8A-4147-A177-3AD203B41FA5}">
                      <a16:colId xmlns:a16="http://schemas.microsoft.com/office/drawing/2014/main" val="2693098453"/>
                    </a:ext>
                  </a:extLst>
                </a:gridCol>
              </a:tblGrid>
              <a:tr h="299605">
                <a:tc rowSpan="4">
                  <a:txBody>
                    <a:bodyPr/>
                    <a:lstStyle/>
                    <a:p>
                      <a:pPr algn="ctr"/>
                      <a:r>
                        <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Инженерная</a:t>
                      </a:r>
                      <a:r>
                        <a:rPr lang="ru-RU" sz="100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инфраструктура</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p>
                  </a:txBody>
                  <a:tcPr anchor="ctr"/>
                </a:tc>
                <a:tc>
                  <a:txBody>
                    <a:bodyPr/>
                    <a:lstStyle/>
                    <a:p>
                      <a:pPr algn="just"/>
                      <a:r>
                        <a:rPr lang="ru-RU" sz="900" kern="1200" dirty="0">
                          <a:solidFill>
                            <a:schemeClr val="tx1"/>
                          </a:solidFill>
                          <a:latin typeface="Open Sans" pitchFamily="34" charset="0"/>
                          <a:ea typeface="Open Sans" pitchFamily="34" charset="0"/>
                          <a:cs typeface="Open Sans" pitchFamily="34" charset="0"/>
                        </a:rPr>
                        <a:t>Не требуется</a:t>
                      </a:r>
                      <a:endParaRPr lang="ru-RU" sz="900" dirty="0">
                        <a:solidFill>
                          <a:schemeClr val="bg2">
                            <a:lumMod val="25000"/>
                          </a:schemeClr>
                        </a:solidFill>
                        <a:latin typeface="Open Sans" pitchFamily="34" charset="0"/>
                        <a:ea typeface="Open Sans" pitchFamily="34" charset="0"/>
                        <a:cs typeface="Open Sans" pitchFamily="34" charset="0"/>
                      </a:endParaRPr>
                    </a:p>
                  </a:txBody>
                  <a:tcPr anchor="ctr"/>
                </a:tc>
                <a:extLst>
                  <a:ext uri="{0D108BD9-81ED-4DB2-BD59-A6C34878D82A}">
                    <a16:rowId xmlns:a16="http://schemas.microsoft.com/office/drawing/2014/main" val="10000"/>
                  </a:ext>
                </a:extLst>
              </a:tr>
              <a:tr h="329184">
                <a:tc vMerge="1">
                  <a:txBody>
                    <a:bodyPr/>
                    <a:lstStyle/>
                    <a:p>
                      <a:pPr algn="ct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algn="just"/>
                      <a:r>
                        <a:rPr lang="ru-RU" sz="9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Не требуется</a:t>
                      </a:r>
                      <a:endParaRPr lang="ru-RU" sz="9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951530806"/>
                  </a:ext>
                </a:extLst>
              </a:tr>
              <a:tr h="198341">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Не требуется</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42063930"/>
                  </a:ext>
                </a:extLst>
              </a:tr>
              <a:tr h="258161">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Не требуется</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032109891"/>
                  </a:ext>
                </a:extLst>
              </a:tr>
            </a:tbl>
          </a:graphicData>
        </a:graphic>
      </p:graphicFrame>
      <p:sp>
        <p:nvSpPr>
          <p:cNvPr id="16" name="TextBox 15"/>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17" name="Рисунок 16" descr="https://images.vector-images.com/67/Khislavichskiy_rayon_coa5.jpg"/>
          <p:cNvPicPr/>
          <p:nvPr/>
        </p:nvPicPr>
        <p:blipFill>
          <a:blip r:embed="rId4" cstate="print"/>
          <a:srcRect/>
          <a:stretch>
            <a:fillRect/>
          </a:stretch>
        </p:blipFill>
        <p:spPr bwMode="auto">
          <a:xfrm>
            <a:off x="322262" y="183249"/>
            <a:ext cx="514350" cy="742950"/>
          </a:xfrm>
          <a:prstGeom prst="rect">
            <a:avLst/>
          </a:prstGeom>
          <a:noFill/>
          <a:ln w="9525">
            <a:noFill/>
            <a:miter lim="800000"/>
            <a:headEnd/>
            <a:tailEnd/>
          </a:ln>
        </p:spPr>
      </p:pic>
      <p:sp>
        <p:nvSpPr>
          <p:cNvPr id="18" name="Прямоугольник 17"/>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485A61"/>
                </a:solidFill>
                <a:cs typeface="Times New Roman" panose="02020603050405020304" pitchFamily="18" charset="0"/>
              </a:rPr>
              <a:t>Министерство</a:t>
            </a:r>
          </a:p>
        </p:txBody>
      </p:sp>
      <p:pic>
        <p:nvPicPr>
          <p:cNvPr id="20" name="Рисунок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sp>
        <p:nvSpPr>
          <p:cNvPr id="21" name="TextBox 20"/>
          <p:cNvSpPr txBox="1"/>
          <p:nvPr/>
        </p:nvSpPr>
        <p:spPr>
          <a:xfrm>
            <a:off x="836612" y="21797"/>
            <a:ext cx="1454150" cy="938719"/>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Хиславичский муниципальный округ</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5" name="Рисунок 24"/>
          <p:cNvPicPr/>
          <p:nvPr/>
        </p:nvPicPr>
        <p:blipFill rotWithShape="1">
          <a:blip r:embed="rId6"/>
          <a:srcRect l="17469" t="23362" r="29807" b="14244"/>
          <a:stretch/>
        </p:blipFill>
        <p:spPr bwMode="auto">
          <a:xfrm>
            <a:off x="2559839" y="1005774"/>
            <a:ext cx="2402306" cy="1834962"/>
          </a:xfrm>
          <a:prstGeom prst="rect">
            <a:avLst/>
          </a:prstGeom>
          <a:ln>
            <a:noFill/>
          </a:ln>
          <a:extLst>
            <a:ext uri="{53640926-AAD7-44D8-BBD7-CCE9431645EC}">
              <a14:shadowObscured xmlns:a14="http://schemas.microsoft.com/office/drawing/2010/main"/>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7489" y="1024084"/>
            <a:ext cx="2364900" cy="181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9403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38897" y="7190343"/>
            <a:ext cx="546984" cy="646331"/>
          </a:xfrm>
          <a:prstGeom prst="rect">
            <a:avLst/>
          </a:prstGeom>
          <a:noFill/>
        </p:spPr>
        <p:txBody>
          <a:bodyPr wrap="squar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12</a:t>
            </a:r>
          </a:p>
          <a:p>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val="2575138344"/>
              </p:ext>
            </p:extLst>
          </p:nvPr>
        </p:nvGraphicFramePr>
        <p:xfrm>
          <a:off x="166610" y="924328"/>
          <a:ext cx="7224722" cy="2192792"/>
        </p:xfrm>
        <a:graphic>
          <a:graphicData uri="http://schemas.openxmlformats.org/drawingml/2006/table">
            <a:tbl>
              <a:tblPr>
                <a:tableStyleId>{BDBED569-4797-4DF1-A0F4-6AAB3CD982D8}</a:tableStyleId>
              </a:tblPr>
              <a:tblGrid>
                <a:gridCol w="2343257">
                  <a:extLst>
                    <a:ext uri="{9D8B030D-6E8A-4147-A177-3AD203B41FA5}">
                      <a16:colId xmlns:a16="http://schemas.microsoft.com/office/drawing/2014/main" val="4165441938"/>
                    </a:ext>
                  </a:extLst>
                </a:gridCol>
                <a:gridCol w="2498174">
                  <a:extLst>
                    <a:ext uri="{9D8B030D-6E8A-4147-A177-3AD203B41FA5}">
                      <a16:colId xmlns:a16="http://schemas.microsoft.com/office/drawing/2014/main" val="1779954494"/>
                    </a:ext>
                  </a:extLst>
                </a:gridCol>
                <a:gridCol w="2383291">
                  <a:extLst>
                    <a:ext uri="{9D8B030D-6E8A-4147-A177-3AD203B41FA5}">
                      <a16:colId xmlns:a16="http://schemas.microsoft.com/office/drawing/2014/main" val="20002"/>
                    </a:ext>
                  </a:extLst>
                </a:gridCol>
              </a:tblGrid>
              <a:tr h="722981">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67-22-16</a:t>
                      </a:r>
                    </a:p>
                  </a:txBody>
                  <a:tcPr anchor="ctr">
                    <a:solidFill>
                      <a:srgbClr val="D1FFFF"/>
                    </a:solidFill>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2951530806"/>
                  </a:ext>
                </a:extLst>
              </a:tr>
              <a:tr h="1461272">
                <a:tc>
                  <a:txBody>
                    <a:bodyPr/>
                    <a:lstStyle/>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0" algn="just">
                        <a:lnSpc>
                          <a:spcPct val="100000"/>
                        </a:lnSpc>
                      </a:pPr>
                      <a:r>
                        <a:rPr lang="ru-RU" sz="10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Смоленская область, р-н Хиславичский, с/п </a:t>
                      </a:r>
                      <a:r>
                        <a:rPr lang="ru-RU" sz="1000" kern="12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Колесниковское</a:t>
                      </a:r>
                      <a:endParaRPr lang="ru-RU" sz="10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pPr>
                      <a:r>
                        <a:rPr lang="ru-RU" sz="1000" dirty="0">
                          <a:latin typeface="Open Sans" panose="020B0606030504020204" pitchFamily="34" charset="0"/>
                          <a:ea typeface="Open Sans" panose="020B0606030504020204" pitchFamily="34" charset="0"/>
                          <a:cs typeface="Open Sans" panose="020B0606030504020204" pitchFamily="34" charset="0"/>
                        </a:rPr>
                        <a:t>- расстояние до г. Москвы: 508</a:t>
                      </a:r>
                      <a:r>
                        <a:rPr lang="ru-RU" sz="1000" baseline="0" dirty="0">
                          <a:latin typeface="Open Sans" panose="020B0606030504020204" pitchFamily="34" charset="0"/>
                          <a:ea typeface="Open Sans" panose="020B0606030504020204" pitchFamily="34" charset="0"/>
                          <a:cs typeface="Open Sans" panose="020B0606030504020204" pitchFamily="34" charset="0"/>
                        </a:rPr>
                        <a:t> </a:t>
                      </a:r>
                      <a:r>
                        <a:rPr lang="ru-RU" sz="1000" dirty="0">
                          <a:latin typeface="Open Sans" panose="020B0606030504020204" pitchFamily="34" charset="0"/>
                          <a:ea typeface="Open Sans" panose="020B0606030504020204" pitchFamily="34" charset="0"/>
                          <a:cs typeface="Open Sans" panose="020B0606030504020204" pitchFamily="34" charset="0"/>
                        </a:rPr>
                        <a:t>км;</a:t>
                      </a:r>
                    </a:p>
                    <a:p>
                      <a:pPr marL="0" indent="0" algn="just">
                        <a:lnSpc>
                          <a:spcPct val="100000"/>
                        </a:lnSpc>
                      </a:pPr>
                      <a:r>
                        <a:rPr lang="ru-RU" sz="1000" dirty="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000" baseline="0" dirty="0">
                          <a:latin typeface="Open Sans" panose="020B0606030504020204" pitchFamily="34" charset="0"/>
                          <a:ea typeface="Open Sans" panose="020B0606030504020204" pitchFamily="34" charset="0"/>
                          <a:cs typeface="Open Sans" panose="020B0606030504020204" pitchFamily="34" charset="0"/>
                        </a:rPr>
                        <a:t> 100 </a:t>
                      </a:r>
                      <a:r>
                        <a:rPr lang="ru-RU" sz="1000" dirty="0">
                          <a:latin typeface="Open Sans" panose="020B0606030504020204" pitchFamily="34" charset="0"/>
                          <a:ea typeface="Open Sans" panose="020B0606030504020204" pitchFamily="34" charset="0"/>
                          <a:cs typeface="Open Sans" panose="020B0606030504020204" pitchFamily="34" charset="0"/>
                        </a:rPr>
                        <a:t>км;</a:t>
                      </a:r>
                    </a:p>
                    <a:p>
                      <a:pPr marL="0" marR="0" indent="0" algn="just" defTabSz="755934" rtl="0" eaLnBrk="1" fontAlgn="auto" latinLnBrk="0" hangingPunct="1">
                        <a:lnSpc>
                          <a:spcPct val="100000"/>
                        </a:lnSpc>
                        <a:spcBef>
                          <a:spcPts val="0"/>
                        </a:spcBef>
                        <a:spcAft>
                          <a:spcPts val="0"/>
                        </a:spcAft>
                        <a:buClrTx/>
                        <a:buSzTx/>
                        <a:buFontTx/>
                        <a:buNone/>
                        <a:tabLst/>
                        <a:defRPr/>
                      </a:pPr>
                      <a:r>
                        <a:rPr lang="ru-RU" sz="1000" dirty="0">
                          <a:latin typeface="Open Sans" panose="020B0606030504020204" pitchFamily="34" charset="0"/>
                          <a:ea typeface="Open Sans" panose="020B0606030504020204" pitchFamily="34" charset="0"/>
                          <a:cs typeface="Open Sans" panose="020B0606030504020204" pitchFamily="34" charset="0"/>
                        </a:rPr>
                        <a:t>- расстояние </a:t>
                      </a:r>
                      <a:r>
                        <a:rPr lang="ru-RU" sz="1000" strike="noStrike" dirty="0">
                          <a:latin typeface="Open Sans" panose="020B0606030504020204" pitchFamily="34" charset="0"/>
                          <a:ea typeface="Open Sans" panose="020B0606030504020204" pitchFamily="34" charset="0"/>
                          <a:cs typeface="Open Sans" panose="020B0606030504020204" pitchFamily="34" charset="0"/>
                        </a:rPr>
                        <a:t>до п. Хиславичи</a:t>
                      </a:r>
                      <a:r>
                        <a:rPr lang="ru-RU" sz="1000" dirty="0">
                          <a:latin typeface="Open Sans" panose="020B0606030504020204" pitchFamily="34" charset="0"/>
                          <a:ea typeface="Open Sans" panose="020B0606030504020204" pitchFamily="34" charset="0"/>
                          <a:cs typeface="Open Sans" panose="020B0606030504020204" pitchFamily="34" charset="0"/>
                        </a:rPr>
                        <a:t>:</a:t>
                      </a:r>
                      <a:r>
                        <a:rPr lang="ru-RU" sz="1000" baseline="0" dirty="0">
                          <a:latin typeface="Open Sans" panose="020B0606030504020204" pitchFamily="34" charset="0"/>
                          <a:ea typeface="Open Sans" panose="020B0606030504020204" pitchFamily="34" charset="0"/>
                          <a:cs typeface="Open Sans" panose="020B0606030504020204" pitchFamily="34" charset="0"/>
                        </a:rPr>
                        <a:t> 20 </a:t>
                      </a:r>
                      <a:r>
                        <a:rPr lang="ru-RU" sz="1000" dirty="0">
                          <a:latin typeface="Open Sans" panose="020B0606030504020204" pitchFamily="34" charset="0"/>
                          <a:ea typeface="Open Sans" panose="020B0606030504020204" pitchFamily="34" charset="0"/>
                          <a:cs typeface="Open Sans" panose="020B0606030504020204" pitchFamily="34" charset="0"/>
                        </a:rPr>
                        <a:t>км.</a:t>
                      </a: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endParaRPr lang="ru-RU"/>
                    </a:p>
                  </a:txBody>
                  <a:tcPr/>
                </a:tc>
                <a:extLst>
                  <a:ext uri="{0D108BD9-81ED-4DB2-BD59-A6C34878D82A}">
                    <a16:rowId xmlns:a16="http://schemas.microsoft.com/office/drawing/2014/main" val="415780204"/>
                  </a:ext>
                </a:extLst>
              </a:tr>
            </a:tbl>
          </a:graphicData>
        </a:graphic>
      </p:graphicFrame>
      <p:graphicFrame>
        <p:nvGraphicFramePr>
          <p:cNvPr id="22" name="Таблица 21"/>
          <p:cNvGraphicFramePr>
            <a:graphicFrameLocks noGrp="1"/>
          </p:cNvGraphicFramePr>
          <p:nvPr>
            <p:extLst>
              <p:ext uri="{D42A27DB-BD31-4B8C-83A1-F6EECF244321}">
                <p14:modId xmlns:p14="http://schemas.microsoft.com/office/powerpoint/2010/main" val="553081444"/>
              </p:ext>
            </p:extLst>
          </p:nvPr>
        </p:nvGraphicFramePr>
        <p:xfrm>
          <a:off x="148452" y="5559345"/>
          <a:ext cx="5931421" cy="777240"/>
        </p:xfrm>
        <a:graphic>
          <a:graphicData uri="http://schemas.openxmlformats.org/drawingml/2006/table">
            <a:tbl>
              <a:tblPr>
                <a:tableStyleId>{BDBED569-4797-4DF1-A0F4-6AAB3CD982D8}</a:tableStyleId>
              </a:tblPr>
              <a:tblGrid>
                <a:gridCol w="2710620">
                  <a:extLst>
                    <a:ext uri="{9D8B030D-6E8A-4147-A177-3AD203B41FA5}">
                      <a16:colId xmlns:a16="http://schemas.microsoft.com/office/drawing/2014/main" val="4165441938"/>
                    </a:ext>
                  </a:extLst>
                </a:gridCol>
                <a:gridCol w="3220801">
                  <a:extLst>
                    <a:ext uri="{9D8B030D-6E8A-4147-A177-3AD203B41FA5}">
                      <a16:colId xmlns:a16="http://schemas.microsoft.com/office/drawing/2014/main" val="1772052304"/>
                    </a:ext>
                  </a:extLst>
                </a:gridCol>
              </a:tblGrid>
              <a:tr h="298112">
                <a:tc>
                  <a:txBody>
                    <a:bodyPr/>
                    <a:lstStyle/>
                    <a:p>
                      <a:pPr algn="ctr"/>
                      <a:r>
                        <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00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p>
                  </a:txBody>
                  <a:tcPr anchor="ctr">
                    <a:solidFill>
                      <a:srgbClr val="D1FFFF"/>
                    </a:solidFill>
                  </a:tcPr>
                </a:tc>
                <a:tc>
                  <a:txBody>
                    <a:bodyPr/>
                    <a:lstStyle/>
                    <a:p>
                      <a:pPr algn="l"/>
                      <a:r>
                        <a:rPr lang="ru-RU" sz="9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дорога с гравийным покрытием, без ограничений, расположена автодорога 66Н-2210 "Брянск–Смоленск до границы Республики Беларусь (через Рудню, на Витебск)"–Хиславичи–граница Республики Беларусь"–Большие Хутора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extLst>
                  <a:ext uri="{0D108BD9-81ED-4DB2-BD59-A6C34878D82A}">
                    <a16:rowId xmlns:a16="http://schemas.microsoft.com/office/drawing/2014/main" val="2951530806"/>
                  </a:ext>
                </a:extLst>
              </a:tr>
            </a:tbl>
          </a:graphicData>
        </a:graphic>
      </p:graphicFrame>
      <p:graphicFrame>
        <p:nvGraphicFramePr>
          <p:cNvPr id="23" name="Таблица 22"/>
          <p:cNvGraphicFramePr>
            <a:graphicFrameLocks noGrp="1"/>
          </p:cNvGraphicFramePr>
          <p:nvPr>
            <p:extLst>
              <p:ext uri="{D42A27DB-BD31-4B8C-83A1-F6EECF244321}">
                <p14:modId xmlns:p14="http://schemas.microsoft.com/office/powerpoint/2010/main" val="371476411"/>
              </p:ext>
            </p:extLst>
          </p:nvPr>
        </p:nvGraphicFramePr>
        <p:xfrm>
          <a:off x="147282" y="6304869"/>
          <a:ext cx="5927683" cy="365760"/>
        </p:xfrm>
        <a:graphic>
          <a:graphicData uri="http://schemas.openxmlformats.org/drawingml/2006/table">
            <a:tbl>
              <a:tblPr>
                <a:tableStyleId>{BDBED569-4797-4DF1-A0F4-6AAB3CD982D8}</a:tableStyleId>
              </a:tblPr>
              <a:tblGrid>
                <a:gridCol w="2717838">
                  <a:extLst>
                    <a:ext uri="{9D8B030D-6E8A-4147-A177-3AD203B41FA5}">
                      <a16:colId xmlns:a16="http://schemas.microsoft.com/office/drawing/2014/main" val="4165441938"/>
                    </a:ext>
                  </a:extLst>
                </a:gridCol>
                <a:gridCol w="3209845">
                  <a:extLst>
                    <a:ext uri="{9D8B030D-6E8A-4147-A177-3AD203B41FA5}">
                      <a16:colId xmlns:a16="http://schemas.microsoft.com/office/drawing/2014/main" val="1575495227"/>
                    </a:ext>
                  </a:extLst>
                </a:gridCol>
              </a:tblGrid>
              <a:tr h="295275">
                <a:tc>
                  <a:txBody>
                    <a:bodyPr/>
                    <a:lstStyle/>
                    <a:p>
                      <a:pPr algn="ctr"/>
                      <a:r>
                        <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p>
                  </a:txBody>
                  <a:tcPr anchor="ctr">
                    <a:solidFill>
                      <a:srgbClr val="D1FFFF"/>
                    </a:solidFill>
                  </a:tcPr>
                </a:tc>
                <a:tc>
                  <a:txBody>
                    <a:bodyPr/>
                    <a:lstStyle/>
                    <a:p>
                      <a:pPr algn="just">
                        <a:lnSpc>
                          <a:spcPct val="100000"/>
                        </a:lnSpc>
                        <a:spcAft>
                          <a:spcPts val="0"/>
                        </a:spcAft>
                      </a:pPr>
                      <a:r>
                        <a:rPr lang="ru-RU" sz="900" kern="1200" dirty="0">
                          <a:solidFill>
                            <a:schemeClr val="tx1"/>
                          </a:solidFill>
                          <a:latin typeface="Open Sans" pitchFamily="34" charset="0"/>
                          <a:ea typeface="Open Sans" pitchFamily="34" charset="0"/>
                          <a:cs typeface="Open Sans" pitchFamily="34" charset="0"/>
                        </a:rPr>
                        <a:t>аренда (с правом выкупа) по результатам торгов</a:t>
                      </a:r>
                      <a:r>
                        <a:rPr lang="ru-RU" sz="900" dirty="0">
                          <a:latin typeface="Open Sans" panose="020B0606030504020204" pitchFamily="34" charset="0"/>
                          <a:ea typeface="Open Sans" panose="020B0606030504020204" pitchFamily="34" charset="0"/>
                          <a:cs typeface="Open Sans" panose="020B0606030504020204" pitchFamily="34" charset="0"/>
                        </a:rPr>
                        <a:t>:  начальная цена от 373 рублей</a:t>
                      </a:r>
                      <a:r>
                        <a:rPr lang="ru-RU" sz="900" baseline="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за га</a:t>
                      </a:r>
                      <a:endParaRPr lang="ru-RU" sz="9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extLst>
                  <a:ext uri="{0D108BD9-81ED-4DB2-BD59-A6C34878D82A}">
                    <a16:rowId xmlns:a16="http://schemas.microsoft.com/office/drawing/2014/main" val="2951530806"/>
                  </a:ext>
                </a:extLst>
              </a:tr>
            </a:tbl>
          </a:graphicData>
        </a:graphic>
      </p:graphicFrame>
      <p:graphicFrame>
        <p:nvGraphicFramePr>
          <p:cNvPr id="24" name="Таблица 23"/>
          <p:cNvGraphicFramePr>
            <a:graphicFrameLocks noGrp="1"/>
          </p:cNvGraphicFramePr>
          <p:nvPr>
            <p:extLst>
              <p:ext uri="{D42A27DB-BD31-4B8C-83A1-F6EECF244321}">
                <p14:modId xmlns:p14="http://schemas.microsoft.com/office/powerpoint/2010/main" val="351847439"/>
              </p:ext>
            </p:extLst>
          </p:nvPr>
        </p:nvGraphicFramePr>
        <p:xfrm>
          <a:off x="168296" y="3131309"/>
          <a:ext cx="7224723" cy="1280160"/>
        </p:xfrm>
        <a:graphic>
          <a:graphicData uri="http://schemas.openxmlformats.org/drawingml/2006/table">
            <a:tbl>
              <a:tblPr>
                <a:tableStyleId>{BDBED569-4797-4DF1-A0F4-6AAB3CD982D8}</a:tableStyleId>
              </a:tblPr>
              <a:tblGrid>
                <a:gridCol w="1465296">
                  <a:extLst>
                    <a:ext uri="{9D8B030D-6E8A-4147-A177-3AD203B41FA5}">
                      <a16:colId xmlns:a16="http://schemas.microsoft.com/office/drawing/2014/main" val="4165441938"/>
                    </a:ext>
                  </a:extLst>
                </a:gridCol>
                <a:gridCol w="2214508">
                  <a:extLst>
                    <a:ext uri="{9D8B030D-6E8A-4147-A177-3AD203B41FA5}">
                      <a16:colId xmlns:a16="http://schemas.microsoft.com/office/drawing/2014/main" val="3330051727"/>
                    </a:ext>
                  </a:extLst>
                </a:gridCol>
                <a:gridCol w="3544919">
                  <a:extLst>
                    <a:ext uri="{9D8B030D-6E8A-4147-A177-3AD203B41FA5}">
                      <a16:colId xmlns:a16="http://schemas.microsoft.com/office/drawing/2014/main" val="2995895153"/>
                    </a:ext>
                  </a:extLst>
                </a:gridCol>
              </a:tblGrid>
              <a:tr h="0">
                <a:tc rowSpan="5">
                  <a:txBody>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p>
                  </a:txBody>
                  <a:tcPr anchor="ctr">
                    <a:solidFill>
                      <a:srgbClr val="D1FFFF"/>
                    </a:solidFill>
                  </a:tcPr>
                </a:tc>
                <a:tc>
                  <a:txBody>
                    <a:bodyPr/>
                    <a:lstStyle/>
                    <a:p>
                      <a:pPr algn="l"/>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10,12 га</a:t>
                      </a:r>
                    </a:p>
                  </a:txBody>
                  <a:tcPr anchor="ctr"/>
                </a:tc>
                <a:extLst>
                  <a:ext uri="{0D108BD9-81ED-4DB2-BD59-A6C34878D82A}">
                    <a16:rowId xmlns:a16="http://schemas.microsoft.com/office/drawing/2014/main" val="2951530806"/>
                  </a:ext>
                </a:extLst>
              </a:tr>
              <a:tr h="164341">
                <a:tc vMerge="1">
                  <a:txBody>
                    <a:bodyPr/>
                    <a:lstStyle/>
                    <a:p>
                      <a:endParaRPr lang="ru-RU"/>
                    </a:p>
                  </a:txBody>
                  <a:tcPr/>
                </a:tc>
                <a:tc>
                  <a:txBody>
                    <a:bodyPr/>
                    <a:lstStyle/>
                    <a:p>
                      <a:pPr algn="l"/>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Кадастровый номер</a:t>
                      </a:r>
                    </a:p>
                  </a:txBody>
                  <a:tcPr anchor="ctr"/>
                </a:tc>
                <a:tc>
                  <a:txBody>
                    <a:bodyPr/>
                    <a:lstStyle/>
                    <a:p>
                      <a:pPr algn="l"/>
                      <a:r>
                        <a:rPr lang="ru-RU" sz="9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67:22:0000000:285</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0001"/>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земли сельскохозяйственного назначения</a:t>
                      </a:r>
                    </a:p>
                  </a:txBody>
                  <a:tcPr anchor="ctr"/>
                </a:tc>
                <a:extLst>
                  <a:ext uri="{0D108BD9-81ED-4DB2-BD59-A6C34878D82A}">
                    <a16:rowId xmlns:a16="http://schemas.microsoft.com/office/drawing/2014/main" val="3113957651"/>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муниципальная </a:t>
                      </a:r>
                    </a:p>
                  </a:txBody>
                  <a:tcPr anchor="ctr"/>
                </a:tc>
                <a:extLst>
                  <a:ext uri="{0D108BD9-81ED-4DB2-BD59-A6C34878D82A}">
                    <a16:rowId xmlns:a16="http://schemas.microsoft.com/office/drawing/2014/main" val="42063930"/>
                  </a:ext>
                </a:extLst>
              </a:tr>
              <a:tr h="302346">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Сельскохозяйственное</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производство</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0003"/>
                  </a:ext>
                </a:extLst>
              </a:tr>
            </a:tbl>
          </a:graphicData>
        </a:graphic>
      </p:graphicFrame>
      <p:graphicFrame>
        <p:nvGraphicFramePr>
          <p:cNvPr id="34" name="Таблица 33"/>
          <p:cNvGraphicFramePr>
            <a:graphicFrameLocks noGrp="1"/>
          </p:cNvGraphicFramePr>
          <p:nvPr>
            <p:extLst>
              <p:ext uri="{D42A27DB-BD31-4B8C-83A1-F6EECF244321}">
                <p14:modId xmlns:p14="http://schemas.microsoft.com/office/powerpoint/2010/main" val="1142440568"/>
              </p:ext>
            </p:extLst>
          </p:nvPr>
        </p:nvGraphicFramePr>
        <p:xfrm>
          <a:off x="170688" y="4418699"/>
          <a:ext cx="6860160" cy="1115550"/>
        </p:xfrm>
        <a:graphic>
          <a:graphicData uri="http://schemas.openxmlformats.org/drawingml/2006/table">
            <a:tbl>
              <a:tblPr>
                <a:tableStyleId>{BDBED569-4797-4DF1-A0F4-6AAB3CD982D8}</a:tableStyleId>
              </a:tblPr>
              <a:tblGrid>
                <a:gridCol w="1463040">
                  <a:extLst>
                    <a:ext uri="{9D8B030D-6E8A-4147-A177-3AD203B41FA5}">
                      <a16:colId xmlns:a16="http://schemas.microsoft.com/office/drawing/2014/main" val="4165441938"/>
                    </a:ext>
                  </a:extLst>
                </a:gridCol>
                <a:gridCol w="2206752">
                  <a:extLst>
                    <a:ext uri="{9D8B030D-6E8A-4147-A177-3AD203B41FA5}">
                      <a16:colId xmlns:a16="http://schemas.microsoft.com/office/drawing/2014/main" val="2407449417"/>
                    </a:ext>
                  </a:extLst>
                </a:gridCol>
                <a:gridCol w="3190368">
                  <a:extLst>
                    <a:ext uri="{9D8B030D-6E8A-4147-A177-3AD203B41FA5}">
                      <a16:colId xmlns:a16="http://schemas.microsoft.com/office/drawing/2014/main" val="2693098453"/>
                    </a:ext>
                  </a:extLst>
                </a:gridCol>
              </a:tblGrid>
              <a:tr h="299605">
                <a:tc rowSpan="4">
                  <a:txBody>
                    <a:bodyPr/>
                    <a:lstStyle/>
                    <a:p>
                      <a:pPr algn="ctr"/>
                      <a:r>
                        <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Инженерная</a:t>
                      </a:r>
                      <a:r>
                        <a:rPr lang="ru-RU" sz="100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инфраструктура</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p>
                  </a:txBody>
                  <a:tcPr anchor="ctr"/>
                </a:tc>
                <a:tc>
                  <a:txBody>
                    <a:bodyPr/>
                    <a:lstStyle/>
                    <a:p>
                      <a:pPr algn="just"/>
                      <a:r>
                        <a:rPr lang="ru-RU" sz="900" kern="1200" dirty="0">
                          <a:solidFill>
                            <a:schemeClr val="tx1"/>
                          </a:solidFill>
                          <a:latin typeface="Open Sans" pitchFamily="34" charset="0"/>
                          <a:ea typeface="Open Sans" pitchFamily="34" charset="0"/>
                          <a:cs typeface="Open Sans" pitchFamily="34" charset="0"/>
                        </a:rPr>
                        <a:t>Не требуется</a:t>
                      </a:r>
                      <a:endParaRPr lang="ru-RU" sz="900" dirty="0">
                        <a:solidFill>
                          <a:schemeClr val="bg2">
                            <a:lumMod val="25000"/>
                          </a:schemeClr>
                        </a:solidFill>
                        <a:latin typeface="Open Sans" pitchFamily="34" charset="0"/>
                        <a:ea typeface="Open Sans" pitchFamily="34" charset="0"/>
                        <a:cs typeface="Open Sans" pitchFamily="34" charset="0"/>
                      </a:endParaRPr>
                    </a:p>
                  </a:txBody>
                  <a:tcPr anchor="ctr"/>
                </a:tc>
                <a:extLst>
                  <a:ext uri="{0D108BD9-81ED-4DB2-BD59-A6C34878D82A}">
                    <a16:rowId xmlns:a16="http://schemas.microsoft.com/office/drawing/2014/main" val="10000"/>
                  </a:ext>
                </a:extLst>
              </a:tr>
              <a:tr h="329184">
                <a:tc vMerge="1">
                  <a:txBody>
                    <a:bodyPr/>
                    <a:lstStyle/>
                    <a:p>
                      <a:pPr algn="ct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algn="just"/>
                      <a:r>
                        <a:rPr lang="ru-RU" sz="9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Не требуется</a:t>
                      </a:r>
                      <a:endParaRPr lang="ru-RU" sz="9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951530806"/>
                  </a:ext>
                </a:extLst>
              </a:tr>
              <a:tr h="198341">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Не требуется</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42063930"/>
                  </a:ext>
                </a:extLst>
              </a:tr>
              <a:tr h="258161">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Не требуется</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032109891"/>
                  </a:ext>
                </a:extLst>
              </a:tr>
            </a:tbl>
          </a:graphicData>
        </a:graphic>
      </p:graphicFrame>
      <p:sp>
        <p:nvSpPr>
          <p:cNvPr id="16" name="TextBox 15"/>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17" name="Рисунок 16" descr="https://images.vector-images.com/67/Khislavichskiy_rayon_coa5.jpg"/>
          <p:cNvPicPr/>
          <p:nvPr/>
        </p:nvPicPr>
        <p:blipFill>
          <a:blip r:embed="rId4" cstate="print"/>
          <a:srcRect/>
          <a:stretch>
            <a:fillRect/>
          </a:stretch>
        </p:blipFill>
        <p:spPr bwMode="auto">
          <a:xfrm>
            <a:off x="322262" y="183249"/>
            <a:ext cx="514350" cy="742950"/>
          </a:xfrm>
          <a:prstGeom prst="rect">
            <a:avLst/>
          </a:prstGeom>
          <a:noFill/>
          <a:ln w="9525">
            <a:noFill/>
            <a:miter lim="800000"/>
            <a:headEnd/>
            <a:tailEnd/>
          </a:ln>
        </p:spPr>
      </p:pic>
      <p:sp>
        <p:nvSpPr>
          <p:cNvPr id="18" name="Прямоугольник 17"/>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485A61"/>
                </a:solidFill>
                <a:cs typeface="Times New Roman" panose="02020603050405020304" pitchFamily="18" charset="0"/>
              </a:rPr>
              <a:t>Министерство</a:t>
            </a:r>
          </a:p>
        </p:txBody>
      </p:sp>
      <p:pic>
        <p:nvPicPr>
          <p:cNvPr id="20" name="Рисунок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sp>
        <p:nvSpPr>
          <p:cNvPr id="21" name="TextBox 20"/>
          <p:cNvSpPr txBox="1"/>
          <p:nvPr/>
        </p:nvSpPr>
        <p:spPr>
          <a:xfrm>
            <a:off x="836612" y="21797"/>
            <a:ext cx="1454150" cy="938719"/>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Хиславичский муниципальный округ</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6" name="Рисунок 25"/>
          <p:cNvPicPr/>
          <p:nvPr/>
        </p:nvPicPr>
        <p:blipFill rotWithShape="1">
          <a:blip r:embed="rId6"/>
          <a:srcRect l="11699" t="12535" r="29488" b="15098"/>
          <a:stretch/>
        </p:blipFill>
        <p:spPr bwMode="auto">
          <a:xfrm>
            <a:off x="2507262" y="1138110"/>
            <a:ext cx="2430499" cy="1861122"/>
          </a:xfrm>
          <a:prstGeom prst="rect">
            <a:avLst/>
          </a:prstGeom>
          <a:ln>
            <a:noFill/>
          </a:ln>
          <a:extLst>
            <a:ext uri="{53640926-AAD7-44D8-BBD7-CCE9431645EC}">
              <a14:shadowObscured xmlns:a14="http://schemas.microsoft.com/office/drawing/2010/main"/>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7283" y="1130488"/>
            <a:ext cx="2304282" cy="1868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5405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Рисунок 25"/>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8012"/>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Малое предпринимательство</a:t>
            </a:r>
          </a:p>
        </p:txBody>
      </p:sp>
      <p:graphicFrame>
        <p:nvGraphicFramePr>
          <p:cNvPr id="55" name="Диаграмма 54"/>
          <p:cNvGraphicFramePr/>
          <p:nvPr>
            <p:extLst>
              <p:ext uri="{D42A27DB-BD31-4B8C-83A1-F6EECF244321}">
                <p14:modId xmlns:p14="http://schemas.microsoft.com/office/powerpoint/2010/main" val="3854860614"/>
              </p:ext>
            </p:extLst>
          </p:nvPr>
        </p:nvGraphicFramePr>
        <p:xfrm>
          <a:off x="3628539" y="2218594"/>
          <a:ext cx="3697293" cy="2932897"/>
        </p:xfrm>
        <a:graphic>
          <a:graphicData uri="http://schemas.openxmlformats.org/drawingml/2006/chart">
            <c:chart xmlns:c="http://schemas.openxmlformats.org/drawingml/2006/chart" xmlns:r="http://schemas.openxmlformats.org/officeDocument/2006/relationships" r:id="rId4"/>
          </a:graphicData>
        </a:graphic>
      </p:graphicFrame>
      <p:sp>
        <p:nvSpPr>
          <p:cNvPr id="62" name="TextBox 61"/>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63" name="Рисунок 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256" y="3859096"/>
            <a:ext cx="1018111" cy="1018111"/>
          </a:xfrm>
          <a:prstGeom prst="rect">
            <a:avLst/>
          </a:prstGeom>
        </p:spPr>
      </p:pic>
      <p:sp>
        <p:nvSpPr>
          <p:cNvPr id="64" name="TextBox 63"/>
          <p:cNvSpPr txBox="1"/>
          <p:nvPr/>
        </p:nvSpPr>
        <p:spPr>
          <a:xfrm>
            <a:off x="7121735" y="7190343"/>
            <a:ext cx="45076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13</a:t>
            </a:r>
          </a:p>
        </p:txBody>
      </p:sp>
      <p:sp>
        <p:nvSpPr>
          <p:cNvPr id="66" name="TextBox 65"/>
          <p:cNvSpPr txBox="1"/>
          <p:nvPr/>
        </p:nvSpPr>
        <p:spPr>
          <a:xfrm>
            <a:off x="2183268" y="4907490"/>
            <a:ext cx="1350178" cy="276999"/>
          </a:xfrm>
          <a:prstGeom prst="rect">
            <a:avLst/>
          </a:prstGeom>
          <a:noFill/>
        </p:spPr>
        <p:txBody>
          <a:bodyPr wrap="none" rtlCol="0">
            <a:spAutoFit/>
          </a:bodyPr>
          <a:lstStyle/>
          <a:p>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p>
        </p:txBody>
      </p:sp>
      <p:sp>
        <p:nvSpPr>
          <p:cNvPr id="67" name="TextBox 66"/>
          <p:cNvSpPr txBox="1"/>
          <p:nvPr/>
        </p:nvSpPr>
        <p:spPr>
          <a:xfrm>
            <a:off x="1573563" y="6325256"/>
            <a:ext cx="1102383" cy="646331"/>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Оптовая и розничная торговля</a:t>
            </a:r>
          </a:p>
        </p:txBody>
      </p:sp>
      <p:sp>
        <p:nvSpPr>
          <p:cNvPr id="68" name="TextBox 67"/>
          <p:cNvSpPr txBox="1"/>
          <p:nvPr/>
        </p:nvSpPr>
        <p:spPr>
          <a:xfrm>
            <a:off x="3071917" y="6401902"/>
            <a:ext cx="1224771" cy="461665"/>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p>
        </p:txBody>
      </p:sp>
      <p:sp>
        <p:nvSpPr>
          <p:cNvPr id="69" name="TextBox 68"/>
          <p:cNvSpPr txBox="1"/>
          <p:nvPr/>
        </p:nvSpPr>
        <p:spPr>
          <a:xfrm>
            <a:off x="352273" y="4901065"/>
            <a:ext cx="1183466" cy="646331"/>
          </a:xfrm>
          <a:prstGeom prst="rect">
            <a:avLst/>
          </a:prstGeom>
          <a:noFill/>
        </p:spPr>
        <p:txBody>
          <a:bodyPr wrap="non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Заготовка и</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переработка</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древесины</a:t>
            </a:r>
          </a:p>
        </p:txBody>
      </p:sp>
      <p:pic>
        <p:nvPicPr>
          <p:cNvPr id="70" name="Рисунок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2347" y="3871930"/>
            <a:ext cx="992023" cy="992023"/>
          </a:xfrm>
          <a:prstGeom prst="rect">
            <a:avLst/>
          </a:prstGeom>
        </p:spPr>
      </p:pic>
      <p:pic>
        <p:nvPicPr>
          <p:cNvPr id="71" name="Рисунок 7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9005" y="5305280"/>
            <a:ext cx="976936" cy="976936"/>
          </a:xfrm>
          <a:prstGeom prst="rect">
            <a:avLst/>
          </a:prstGeom>
        </p:spPr>
      </p:pic>
      <p:pic>
        <p:nvPicPr>
          <p:cNvPr id="73" name="Рисунок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51379" y="5308543"/>
            <a:ext cx="991395" cy="991395"/>
          </a:xfrm>
          <a:prstGeom prst="rect">
            <a:avLst/>
          </a:prstGeom>
        </p:spPr>
      </p:pic>
      <p:pic>
        <p:nvPicPr>
          <p:cNvPr id="74" name="Рисунок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90959" y="5256040"/>
            <a:ext cx="1058566" cy="1058566"/>
          </a:xfrm>
          <a:prstGeom prst="rect">
            <a:avLst/>
          </a:prstGeom>
        </p:spPr>
      </p:pic>
      <p:pic>
        <p:nvPicPr>
          <p:cNvPr id="75" name="Рисунок 74"/>
          <p:cNvPicPr>
            <a:picLocks noChangeAspect="1"/>
          </p:cNvPicPr>
          <p:nvPr/>
        </p:nvPicPr>
        <p:blipFill>
          <a:blip r:embed="rId10" cstate="print">
            <a:duotone>
              <a:prstClr val="black"/>
              <a:srgbClr val="31AFE7">
                <a:tint val="45000"/>
                <a:satMod val="400000"/>
              </a:srgbClr>
            </a:duotone>
            <a:extLst>
              <a:ext uri="{28A0092B-C50C-407E-A947-70E740481C1C}">
                <a14:useLocalDpi xmlns:a14="http://schemas.microsoft.com/office/drawing/2010/main" val="0"/>
              </a:ext>
            </a:extLst>
          </a:blip>
          <a:stretch>
            <a:fillRect/>
          </a:stretch>
        </p:blipFill>
        <p:spPr>
          <a:xfrm>
            <a:off x="367859" y="3835045"/>
            <a:ext cx="1060876" cy="1060876"/>
          </a:xfrm>
          <a:prstGeom prst="rect">
            <a:avLst/>
          </a:prstGeom>
        </p:spPr>
      </p:pic>
      <p:pic>
        <p:nvPicPr>
          <p:cNvPr id="77" name="Рисунок 7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01858" y="3818793"/>
            <a:ext cx="1060196" cy="1060196"/>
          </a:xfrm>
          <a:prstGeom prst="rect">
            <a:avLst/>
          </a:prstGeom>
        </p:spPr>
      </p:pic>
      <p:pic>
        <p:nvPicPr>
          <p:cNvPr id="78" name="Рисунок 7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15401" y="5292466"/>
            <a:ext cx="1070126" cy="1070126"/>
          </a:xfrm>
          <a:prstGeom prst="rect">
            <a:avLst/>
          </a:prstGeom>
        </p:spPr>
      </p:pic>
      <p:pic>
        <p:nvPicPr>
          <p:cNvPr id="79" name="Рисунок 7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76730" y="2246258"/>
            <a:ext cx="841325" cy="853538"/>
          </a:xfrm>
          <a:prstGeom prst="rect">
            <a:avLst/>
          </a:prstGeom>
        </p:spPr>
      </p:pic>
      <p:pic>
        <p:nvPicPr>
          <p:cNvPr id="80" name="Рисунок 79"/>
          <p:cNvPicPr>
            <a:picLocks noChangeAspect="1"/>
          </p:cNvPicPr>
          <p:nvPr/>
        </p:nvPicPr>
        <p:blipFill>
          <a:blip r:embed="rId14" cstate="print">
            <a:lum bright="70000" contrast="-70000"/>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234122"/>
            <a:ext cx="2858359" cy="901249"/>
          </a:xfrm>
          <a:prstGeom prst="rect">
            <a:avLst/>
          </a:prstGeom>
        </p:spPr>
      </p:pic>
      <p:sp>
        <p:nvSpPr>
          <p:cNvPr id="81" name="TextBox 80"/>
          <p:cNvSpPr txBox="1"/>
          <p:nvPr/>
        </p:nvSpPr>
        <p:spPr>
          <a:xfrm>
            <a:off x="-149420" y="1258809"/>
            <a:ext cx="3157529" cy="830997"/>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субъектов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малого и среднего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предпринимательства</a:t>
            </a:r>
          </a:p>
        </p:txBody>
      </p:sp>
      <p:sp>
        <p:nvSpPr>
          <p:cNvPr id="83" name="TextBox 82"/>
          <p:cNvSpPr txBox="1"/>
          <p:nvPr/>
        </p:nvSpPr>
        <p:spPr>
          <a:xfrm>
            <a:off x="1144286" y="2421653"/>
            <a:ext cx="893786" cy="461665"/>
          </a:xfrm>
          <a:prstGeom prst="rect">
            <a:avLst/>
          </a:prstGeom>
          <a:noFill/>
        </p:spPr>
        <p:txBody>
          <a:bodyPr wrap="square" rtlCol="0">
            <a:spAutoFit/>
          </a:bodyPr>
          <a:lstStyle/>
          <a:p>
            <a:pPr algn="ctr"/>
            <a:r>
              <a:rPr lang="ru-RU" sz="2400" dirty="0">
                <a:solidFill>
                  <a:srgbClr val="0085B8"/>
                </a:solidFill>
                <a:latin typeface="Open Sans Semibold" panose="020B0706030804020204" pitchFamily="34" charset="0"/>
                <a:ea typeface="Open Sans Semibold" panose="020B0706030804020204" pitchFamily="34" charset="0"/>
                <a:cs typeface="Open Sans Semibold" panose="020B0706030804020204" pitchFamily="34" charset="0"/>
              </a:rPr>
              <a:t>216 </a:t>
            </a:r>
          </a:p>
        </p:txBody>
      </p:sp>
      <p:pic>
        <p:nvPicPr>
          <p:cNvPr id="84" name="Рисунок 8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2028" y="2338311"/>
            <a:ext cx="651064" cy="622400"/>
          </a:xfrm>
          <a:prstGeom prst="rect">
            <a:avLst/>
          </a:prstGeom>
        </p:spPr>
      </p:pic>
      <p:pic>
        <p:nvPicPr>
          <p:cNvPr id="85" name="Рисунок 84"/>
          <p:cNvPicPr>
            <a:picLocks noChangeAspect="1"/>
          </p:cNvPicPr>
          <p:nvPr/>
        </p:nvPicPr>
        <p:blipFill>
          <a:blip r:embed="rId17" cstate="print">
            <a:lum bright="70000" contrast="-70000"/>
            <a:extLst>
              <a:ext uri="{BEBA8EAE-BF5A-486C-A8C5-ECC9F3942E4B}">
                <a14:imgProps xmlns:a14="http://schemas.microsoft.com/office/drawing/2010/main">
                  <a14:imgLayer r:embed="rId18">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115401" y="1153677"/>
            <a:ext cx="4444274" cy="1064917"/>
          </a:xfrm>
          <a:prstGeom prst="rect">
            <a:avLst/>
          </a:prstGeom>
        </p:spPr>
      </p:pic>
      <p:sp>
        <p:nvSpPr>
          <p:cNvPr id="86" name="TextBox 85"/>
          <p:cNvSpPr txBox="1"/>
          <p:nvPr/>
        </p:nvSpPr>
        <p:spPr>
          <a:xfrm>
            <a:off x="3007623" y="1258809"/>
            <a:ext cx="4552052" cy="830997"/>
          </a:xfrm>
          <a:prstGeom prst="rect">
            <a:avLst/>
          </a:prstGeom>
          <a:noFill/>
        </p:spPr>
        <p:txBody>
          <a:bodyPr wrap="square" rtlCol="0">
            <a:spAutoFit/>
          </a:bodyPr>
          <a:lstStyle/>
          <a:p>
            <a:pPr algn="ctr"/>
            <a:r>
              <a:rPr lang="ru-RU" sz="1600" b="1"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субъектов малого и среднего предпринимательства по сферам деятельности, %</a:t>
            </a:r>
          </a:p>
        </p:txBody>
      </p:sp>
      <p:sp>
        <p:nvSpPr>
          <p:cNvPr id="87" name="TextBox 86"/>
          <p:cNvSpPr txBox="1"/>
          <p:nvPr/>
        </p:nvSpPr>
        <p:spPr>
          <a:xfrm>
            <a:off x="4892890" y="6358707"/>
            <a:ext cx="777905" cy="461665"/>
          </a:xfrm>
          <a:prstGeom prst="rect">
            <a:avLst/>
          </a:prstGeom>
          <a:noFill/>
        </p:spPr>
        <p:txBody>
          <a:bodyPr wrap="non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Прочие</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виды</a:t>
            </a:r>
          </a:p>
        </p:txBody>
      </p:sp>
      <p:pic>
        <p:nvPicPr>
          <p:cNvPr id="88" name="Рисунок 8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762116" y="5296208"/>
            <a:ext cx="991395" cy="991395"/>
          </a:xfrm>
          <a:prstGeom prst="rect">
            <a:avLst/>
          </a:prstGeom>
        </p:spPr>
      </p:pic>
      <p:pic>
        <p:nvPicPr>
          <p:cNvPr id="89" name="Рисунок 8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99038" y="5273601"/>
            <a:ext cx="1060876" cy="1060876"/>
          </a:xfrm>
          <a:prstGeom prst="rect">
            <a:avLst/>
          </a:prstGeom>
        </p:spPr>
      </p:pic>
      <p:sp>
        <p:nvSpPr>
          <p:cNvPr id="91" name="TextBox 90"/>
          <p:cNvSpPr txBox="1"/>
          <p:nvPr/>
        </p:nvSpPr>
        <p:spPr>
          <a:xfrm>
            <a:off x="2362346" y="4038931"/>
            <a:ext cx="939997" cy="646331"/>
          </a:xfrm>
          <a:prstGeom prst="rect">
            <a:avLst/>
          </a:prstGeom>
          <a:noFill/>
        </p:spPr>
        <p:txBody>
          <a:bodyPr wrap="square" rtlCol="0">
            <a:spAutoFit/>
          </a:bodyPr>
          <a:lstStyle/>
          <a:p>
            <a:pPr algn="ctr"/>
            <a:r>
              <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13</a:t>
            </a:r>
          </a:p>
        </p:txBody>
      </p:sp>
      <p:sp>
        <p:nvSpPr>
          <p:cNvPr id="92" name="TextBox 91"/>
          <p:cNvSpPr txBox="1"/>
          <p:nvPr/>
        </p:nvSpPr>
        <p:spPr>
          <a:xfrm>
            <a:off x="1738254" y="5462157"/>
            <a:ext cx="777448" cy="646331"/>
          </a:xfrm>
          <a:prstGeom prst="rect">
            <a:avLst/>
          </a:prstGeom>
          <a:noFill/>
        </p:spPr>
        <p:txBody>
          <a:bodyPr wrap="square" rtlCol="0">
            <a:spAutoFit/>
          </a:bodyPr>
          <a:lstStyle/>
          <a:p>
            <a:r>
              <a:rPr lang="ru-RU" sz="3600" dirty="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77</a:t>
            </a:r>
          </a:p>
        </p:txBody>
      </p:sp>
      <p:sp>
        <p:nvSpPr>
          <p:cNvPr id="93" name="TextBox 92"/>
          <p:cNvSpPr txBox="1"/>
          <p:nvPr/>
        </p:nvSpPr>
        <p:spPr>
          <a:xfrm>
            <a:off x="3302344" y="5481074"/>
            <a:ext cx="763915" cy="646331"/>
          </a:xfrm>
          <a:prstGeom prst="rect">
            <a:avLst/>
          </a:prstGeom>
          <a:noFill/>
        </p:spPr>
        <p:txBody>
          <a:bodyPr wrap="square" rtlCol="0">
            <a:spAutoFit/>
          </a:bodyPr>
          <a:lstStyle/>
          <a:p>
            <a:r>
              <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35</a:t>
            </a:r>
          </a:p>
        </p:txBody>
      </p:sp>
      <p:sp>
        <p:nvSpPr>
          <p:cNvPr id="94" name="TextBox 93"/>
          <p:cNvSpPr txBox="1"/>
          <p:nvPr/>
        </p:nvSpPr>
        <p:spPr>
          <a:xfrm>
            <a:off x="499206" y="4042224"/>
            <a:ext cx="783841" cy="646331"/>
          </a:xfrm>
          <a:prstGeom prst="rect">
            <a:avLst/>
          </a:prstGeom>
          <a:noFill/>
        </p:spPr>
        <p:txBody>
          <a:bodyPr wrap="square" rtlCol="0">
            <a:spAutoFit/>
          </a:bodyPr>
          <a:lstStyle/>
          <a:p>
            <a:pPr algn="ctr"/>
            <a:r>
              <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19</a:t>
            </a:r>
          </a:p>
        </p:txBody>
      </p:sp>
      <p:sp>
        <p:nvSpPr>
          <p:cNvPr id="95" name="TextBox 94"/>
          <p:cNvSpPr txBox="1"/>
          <p:nvPr/>
        </p:nvSpPr>
        <p:spPr>
          <a:xfrm>
            <a:off x="4892890" y="5487714"/>
            <a:ext cx="751588" cy="646331"/>
          </a:xfrm>
          <a:prstGeom prst="rect">
            <a:avLst/>
          </a:prstGeom>
          <a:noFill/>
        </p:spPr>
        <p:txBody>
          <a:bodyPr wrap="square" rtlCol="0">
            <a:spAutoFit/>
          </a:bodyPr>
          <a:lstStyle/>
          <a:p>
            <a:r>
              <a:rPr lang="ru-RU" sz="3600" dirty="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72</a:t>
            </a:r>
          </a:p>
        </p:txBody>
      </p:sp>
      <p:pic>
        <p:nvPicPr>
          <p:cNvPr id="41" name="Рисунок 40"/>
          <p:cNvPicPr>
            <a:picLocks noChangeAspect="1"/>
          </p:cNvPicPr>
          <p:nvPr/>
        </p:nvPicPr>
        <p:blipFill>
          <a:blip r:embed="rId20" cstate="print">
            <a:lum bright="70000" contrast="-70000"/>
            <a:extLst>
              <a:ext uri="{BEBA8EAE-BF5A-486C-A8C5-ECC9F3942E4B}">
                <a14:imgProps xmlns:a14="http://schemas.microsoft.com/office/drawing/2010/main">
                  <a14:imgLayer r:embed="rId18">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883" y="3347852"/>
            <a:ext cx="2713493" cy="385874"/>
          </a:xfrm>
          <a:prstGeom prst="rect">
            <a:avLst/>
          </a:prstGeom>
        </p:spPr>
      </p:pic>
      <p:sp>
        <p:nvSpPr>
          <p:cNvPr id="42" name="TextBox 41"/>
          <p:cNvSpPr txBox="1"/>
          <p:nvPr/>
        </p:nvSpPr>
        <p:spPr>
          <a:xfrm>
            <a:off x="-4068" y="3358173"/>
            <a:ext cx="2657034" cy="338554"/>
          </a:xfrm>
          <a:prstGeom prst="rect">
            <a:avLst/>
          </a:prstGeom>
          <a:noFill/>
        </p:spPr>
        <p:txBody>
          <a:bodyPr wrap="square" rtlCol="0">
            <a:spAutoFit/>
          </a:bodyPr>
          <a:lstStyle/>
          <a:p>
            <a:pPr algn="ctr"/>
            <a:r>
              <a:rPr lang="ru-RU" sz="1600" dirty="0">
                <a:solidFill>
                  <a:srgbClr val="265F92"/>
                </a:solidFill>
                <a:latin typeface="Open Sans" panose="020B0606030504020204" pitchFamily="34" charset="0"/>
                <a:ea typeface="Open Sans" panose="020B0606030504020204" pitchFamily="34" charset="0"/>
                <a:cs typeface="Open Sans" panose="020B0606030504020204" pitchFamily="34" charset="0"/>
              </a:rPr>
              <a:t>По видам деятельности:</a:t>
            </a:r>
          </a:p>
        </p:txBody>
      </p:sp>
      <p:pic>
        <p:nvPicPr>
          <p:cNvPr id="39" name="Рисунок 38" descr="https://images.vector-images.com/67/Khislavichskiy_rayon_coa5.jpg"/>
          <p:cNvPicPr/>
          <p:nvPr/>
        </p:nvPicPr>
        <p:blipFill>
          <a:blip r:embed="rId21" cstate="print"/>
          <a:srcRect/>
          <a:stretch>
            <a:fillRect/>
          </a:stretch>
        </p:blipFill>
        <p:spPr bwMode="auto">
          <a:xfrm>
            <a:off x="322262" y="183249"/>
            <a:ext cx="514350" cy="742950"/>
          </a:xfrm>
          <a:prstGeom prst="rect">
            <a:avLst/>
          </a:prstGeom>
          <a:noFill/>
          <a:ln w="9525">
            <a:noFill/>
            <a:miter lim="800000"/>
            <a:headEnd/>
            <a:tailEnd/>
          </a:ln>
        </p:spPr>
      </p:pic>
      <p:sp>
        <p:nvSpPr>
          <p:cNvPr id="38" name="Прямоугольник 37"/>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485A61"/>
                </a:solidFill>
                <a:cs typeface="Times New Roman" panose="02020603050405020304" pitchFamily="18" charset="0"/>
              </a:rPr>
              <a:t>Министерство</a:t>
            </a:r>
          </a:p>
        </p:txBody>
      </p:sp>
      <p:pic>
        <p:nvPicPr>
          <p:cNvPr id="40" name="Рисунок 3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sp>
        <p:nvSpPr>
          <p:cNvPr id="43" name="TextBox 42"/>
          <p:cNvSpPr txBox="1"/>
          <p:nvPr/>
        </p:nvSpPr>
        <p:spPr>
          <a:xfrm>
            <a:off x="836612" y="167079"/>
            <a:ext cx="1454150" cy="938719"/>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Хиславичский муниципальный округ</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Tree>
    <p:extLst>
      <p:ext uri="{BB962C8B-B14F-4D97-AF65-F5344CB8AC3E}">
        <p14:creationId xmlns:p14="http://schemas.microsoft.com/office/powerpoint/2010/main" val="3692047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Рисунок 29"/>
          <p:cNvPicPr>
            <a:picLocks noChangeAspect="1"/>
          </p:cNvPicPr>
          <p:nvPr/>
        </p:nvPicPr>
        <p:blipFill>
          <a:blip r:embed="rId3" cstate="print"/>
          <a:stretch>
            <a:fillRect/>
          </a:stretch>
        </p:blipFill>
        <p:spPr>
          <a:xfrm>
            <a:off x="2061031" y="156237"/>
            <a:ext cx="5498644" cy="971919"/>
          </a:xfrm>
          <a:prstGeom prst="rect">
            <a:avLst/>
          </a:prstGeom>
        </p:spPr>
      </p:pic>
      <p:sp>
        <p:nvSpPr>
          <p:cNvPr id="3" name="TextBox 2"/>
          <p:cNvSpPr txBox="1"/>
          <p:nvPr/>
        </p:nvSpPr>
        <p:spPr>
          <a:xfrm>
            <a:off x="1751897" y="230830"/>
            <a:ext cx="6116912" cy="830997"/>
          </a:xfrm>
          <a:prstGeom prst="rect">
            <a:avLst/>
          </a:prstGeom>
          <a:noFill/>
        </p:spPr>
        <p:txBody>
          <a:bodyPr wrap="square" rtlCol="0">
            <a:spAutoFit/>
          </a:bodyPr>
          <a:lstStyle/>
          <a:p>
            <a:pPr algn="ct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субъектов малого и </a:t>
            </a:r>
          </a:p>
          <a:p>
            <a:pPr algn="ct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среднего предпринимательства </a:t>
            </a:r>
          </a:p>
          <a:p>
            <a:pPr algn="ct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Смоленской области</a:t>
            </a:r>
          </a:p>
        </p:txBody>
      </p:sp>
      <p:sp>
        <p:nvSpPr>
          <p:cNvPr id="31" name="TextBox 30"/>
          <p:cNvSpPr txBox="1"/>
          <p:nvPr/>
        </p:nvSpPr>
        <p:spPr>
          <a:xfrm>
            <a:off x="7121735"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14</a:t>
            </a:r>
          </a:p>
        </p:txBody>
      </p:sp>
      <p:sp>
        <p:nvSpPr>
          <p:cNvPr id="34" name="TextBox 33"/>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3" name="Рисунок 22" descr="https://images.vector-images.com/67/Khislavichskiy_rayon_coa5.jpg"/>
          <p:cNvPicPr/>
          <p:nvPr/>
        </p:nvPicPr>
        <p:blipFill>
          <a:blip r:embed="rId4" cstate="print"/>
          <a:srcRect/>
          <a:stretch>
            <a:fillRect/>
          </a:stretch>
        </p:blipFill>
        <p:spPr bwMode="auto">
          <a:xfrm>
            <a:off x="322262" y="183249"/>
            <a:ext cx="514350" cy="742950"/>
          </a:xfrm>
          <a:prstGeom prst="rect">
            <a:avLst/>
          </a:prstGeom>
          <a:noFill/>
          <a:ln w="9525">
            <a:noFill/>
            <a:miter lim="800000"/>
            <a:headEnd/>
            <a:tailEnd/>
          </a:ln>
        </p:spPr>
      </p:pic>
      <p:sp>
        <p:nvSpPr>
          <p:cNvPr id="22" name="Прямоугольник 21"/>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485A61"/>
                </a:solidFill>
                <a:cs typeface="Times New Roman" panose="02020603050405020304" pitchFamily="18" charset="0"/>
              </a:rPr>
              <a:t>Министерство</a:t>
            </a:r>
          </a:p>
        </p:txBody>
      </p:sp>
      <p:pic>
        <p:nvPicPr>
          <p:cNvPr id="24" name="Рисунок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sp>
        <p:nvSpPr>
          <p:cNvPr id="25" name="TextBox 24"/>
          <p:cNvSpPr txBox="1"/>
          <p:nvPr/>
        </p:nvSpPr>
        <p:spPr>
          <a:xfrm>
            <a:off x="836612" y="167079"/>
            <a:ext cx="1454150" cy="938719"/>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Хиславичский муниципальный округ</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6" name="Объект 9"/>
          <p:cNvSpPr txBox="1">
            <a:spLocks/>
          </p:cNvSpPr>
          <p:nvPr/>
        </p:nvSpPr>
        <p:spPr bwMode="auto">
          <a:xfrm>
            <a:off x="195417" y="1075232"/>
            <a:ext cx="7076753" cy="12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0" marR="0" lvl="0" indent="325481" algn="ctr" defTabSz="755650" rtl="0" eaLnBrk="0" fontAlgn="base" latinLnBrk="0" hangingPunct="0">
              <a:lnSpc>
                <a:spcPct val="90000"/>
              </a:lnSpc>
              <a:spcBef>
                <a:spcPts val="825"/>
              </a:spcBef>
              <a:spcAft>
                <a:spcPct val="0"/>
              </a:spcAft>
              <a:buClrTx/>
              <a:buSzTx/>
              <a:buFont typeface="Arial" charset="0"/>
              <a:buNone/>
              <a:tabLst/>
              <a:defRPr/>
            </a:pPr>
            <a:r>
              <a:rPr kumimoji="0" lang="ru-RU" sz="16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Реализация государственной политики в сфере развития малого и среднего предпринимательства осуществляется </a:t>
            </a:r>
            <a:r>
              <a:rPr lang="ru-RU" sz="1600" dirty="0">
                <a:latin typeface="Open Sans" panose="020B0606030504020204" pitchFamily="34" charset="0"/>
                <a:ea typeface="Open Sans" panose="020B0606030504020204" pitchFamily="34" charset="0"/>
                <a:cs typeface="Open Sans" panose="020B0606030504020204" pitchFamily="34" charset="0"/>
              </a:rPr>
              <a:t>в рамках </a:t>
            </a:r>
            <a:r>
              <a:rPr kumimoji="0" lang="ru-RU" sz="16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областной государственной программы </a:t>
            </a:r>
          </a:p>
          <a:p>
            <a:pPr marL="0" marR="0" lvl="0" indent="325481" algn="ctr" defTabSz="755650" rtl="0" eaLnBrk="0" fontAlgn="base" latinLnBrk="0" hangingPunct="0">
              <a:lnSpc>
                <a:spcPct val="90000"/>
              </a:lnSpc>
              <a:spcBef>
                <a:spcPts val="825"/>
              </a:spcBef>
              <a:spcAft>
                <a:spcPct val="0"/>
              </a:spcAft>
              <a:buClrTx/>
              <a:buSzTx/>
              <a:buFont typeface="Arial" charset="0"/>
              <a:buNone/>
              <a:tabLst/>
              <a:defRPr/>
            </a:pPr>
            <a:r>
              <a:rPr lang="ru-RU" sz="16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«Экономическое развитие Смоленской области, включая создание благоприятного предпринимательского и инвестиционного климата»</a:t>
            </a:r>
            <a:r>
              <a:rPr kumimoji="0" lang="ru-RU" sz="16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pic>
        <p:nvPicPr>
          <p:cNvPr id="27" name="Рисунок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23" y="2920775"/>
            <a:ext cx="2622923" cy="1339253"/>
          </a:xfrm>
          <a:prstGeom prst="rect">
            <a:avLst/>
          </a:prstGeom>
        </p:spPr>
      </p:pic>
      <p:sp>
        <p:nvSpPr>
          <p:cNvPr id="28" name="Объект 9"/>
          <p:cNvSpPr txBox="1">
            <a:spLocks/>
          </p:cNvSpPr>
          <p:nvPr/>
        </p:nvSpPr>
        <p:spPr>
          <a:xfrm>
            <a:off x="4810927" y="2935258"/>
            <a:ext cx="2461243" cy="1238709"/>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spcBef>
                <a:spcPts val="0"/>
              </a:spcBef>
              <a:buNone/>
            </a:pPr>
            <a:r>
              <a:rPr lang="ru-RU" sz="1200" dirty="0">
                <a:latin typeface="Open Sans" panose="020B0606030504020204" pitchFamily="34" charset="0"/>
                <a:ea typeface="Open Sans" panose="020B0606030504020204" pitchFamily="34" charset="0"/>
                <a:cs typeface="Open Sans" panose="020B0606030504020204" pitchFamily="34" charset="0"/>
              </a:rPr>
              <a:t>Возмещение субъектам МСП </a:t>
            </a:r>
            <a:r>
              <a:rPr lang="ru-RU" sz="1400" b="1" dirty="0">
                <a:solidFill>
                  <a:srgbClr val="960000"/>
                </a:solidFill>
                <a:latin typeface="Open Sans" panose="020B0606030504020204" pitchFamily="34" charset="0"/>
                <a:ea typeface="Open Sans" panose="020B0606030504020204" pitchFamily="34" charset="0"/>
                <a:cs typeface="Open Sans" panose="020B0606030504020204" pitchFamily="34" charset="0"/>
              </a:rPr>
              <a:t>до 99% </a:t>
            </a:r>
            <a:r>
              <a:rPr lang="ru-RU" sz="1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затрат на уплату первого взноса (аванса) </a:t>
            </a:r>
            <a:r>
              <a:rPr lang="ru-RU" sz="1200" dirty="0">
                <a:latin typeface="Open Sans" panose="020B0606030504020204" pitchFamily="34" charset="0"/>
                <a:ea typeface="Open Sans" panose="020B0606030504020204" pitchFamily="34" charset="0"/>
                <a:cs typeface="Open Sans" panose="020B0606030504020204" pitchFamily="34" charset="0"/>
              </a:rPr>
              <a:t>по договорам лизинга оборудования с российскими лизинговыми организациями, </a:t>
            </a:r>
          </a:p>
          <a:p>
            <a:pPr marL="0" indent="0" algn="ctr">
              <a:spcBef>
                <a:spcPts val="0"/>
              </a:spcBef>
              <a:buNone/>
            </a:pPr>
            <a:r>
              <a:rPr lang="ru-RU" sz="1200" dirty="0">
                <a:latin typeface="Open Sans" panose="020B0606030504020204" pitchFamily="34" charset="0"/>
                <a:ea typeface="Open Sans" panose="020B0606030504020204" pitchFamily="34" charset="0"/>
                <a:cs typeface="Open Sans" panose="020B0606030504020204" pitchFamily="34" charset="0"/>
              </a:rPr>
              <a:t>не более 7 млн. рублей</a:t>
            </a:r>
          </a:p>
        </p:txBody>
      </p:sp>
      <p:cxnSp>
        <p:nvCxnSpPr>
          <p:cNvPr id="29" name="Прямая со стрелкой 28"/>
          <p:cNvCxnSpPr/>
          <p:nvPr/>
        </p:nvCxnSpPr>
        <p:spPr>
          <a:xfrm flipV="1">
            <a:off x="2708045" y="3770138"/>
            <a:ext cx="816760" cy="692726"/>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p:cNvCxnSpPr/>
          <p:nvPr/>
        </p:nvCxnSpPr>
        <p:spPr>
          <a:xfrm flipV="1">
            <a:off x="2714694" y="3261608"/>
            <a:ext cx="521666" cy="328793"/>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p:cNvCxnSpPr/>
          <p:nvPr/>
        </p:nvCxnSpPr>
        <p:spPr>
          <a:xfrm flipH="1" flipV="1">
            <a:off x="4198048" y="3291765"/>
            <a:ext cx="621162" cy="265859"/>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pic>
        <p:nvPicPr>
          <p:cNvPr id="36" name="Рисунок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4449" y="5692607"/>
            <a:ext cx="359828" cy="312796"/>
          </a:xfrm>
          <a:prstGeom prst="rect">
            <a:avLst/>
          </a:prstGeom>
        </p:spPr>
      </p:pic>
      <p:sp>
        <p:nvSpPr>
          <p:cNvPr id="37" name="TextBox 36"/>
          <p:cNvSpPr txBox="1"/>
          <p:nvPr/>
        </p:nvSpPr>
        <p:spPr>
          <a:xfrm>
            <a:off x="1971825" y="5692607"/>
            <a:ext cx="3539233" cy="1015663"/>
          </a:xfrm>
          <a:prstGeom prst="rect">
            <a:avLst/>
          </a:prstGeom>
          <a:noFill/>
        </p:spPr>
        <p:txBody>
          <a:bodyPr wrap="square" rtlCol="0">
            <a:spAutoFit/>
          </a:bodyPr>
          <a:lstStyle/>
          <a:p>
            <a:pPr algn="ctr"/>
            <a:r>
              <a:rPr lang="ru-RU" sz="1200" b="1" dirty="0">
                <a:latin typeface="Open Sans" panose="020B0606030504020204" pitchFamily="34" charset="0"/>
                <a:ea typeface="Open Sans" panose="020B0606030504020204" pitchFamily="34" charset="0"/>
                <a:cs typeface="Open Sans" panose="020B0606030504020204" pitchFamily="34" charset="0"/>
              </a:rPr>
              <a:t>Министерство инвестиционного развития Смоленской области</a:t>
            </a:r>
          </a:p>
          <a:p>
            <a:pPr algn="ctr"/>
            <a:r>
              <a:rPr lang="ru-RU" sz="1200" dirty="0">
                <a:latin typeface="Open Sans" panose="020B0606030504020204" pitchFamily="34" charset="0"/>
                <a:ea typeface="Open Sans" panose="020B0606030504020204" pitchFamily="34" charset="0"/>
                <a:cs typeface="Open Sans" panose="020B0606030504020204" pitchFamily="34" charset="0"/>
              </a:rPr>
              <a:t>214014, г. Смоленск, ул. Энгельса, д. 23</a:t>
            </a:r>
          </a:p>
          <a:p>
            <a:pPr algn="ctr"/>
            <a:r>
              <a:rPr lang="ru-RU" sz="1200" dirty="0">
                <a:latin typeface="Open Sans" panose="020B0606030504020204" pitchFamily="34" charset="0"/>
                <a:ea typeface="Open Sans" panose="020B0606030504020204" pitchFamily="34" charset="0"/>
                <a:cs typeface="Open Sans" panose="020B0606030504020204" pitchFamily="34" charset="0"/>
              </a:rPr>
              <a:t>Сайт: </a:t>
            </a:r>
            <a:r>
              <a:rPr lang="en-US" sz="1200" dirty="0" err="1">
                <a:latin typeface="Open Sans" panose="020B0606030504020204" pitchFamily="34" charset="0"/>
                <a:ea typeface="Open Sans" panose="020B0606030504020204" pitchFamily="34" charset="0"/>
                <a:cs typeface="Open Sans" panose="020B0606030504020204" pitchFamily="34" charset="0"/>
              </a:rPr>
              <a:t>dep</a:t>
            </a:r>
            <a:r>
              <a:rPr lang="ru-RU" sz="1200" dirty="0">
                <a:latin typeface="Open Sans" panose="020B0606030504020204" pitchFamily="34" charset="0"/>
                <a:ea typeface="Open Sans" panose="020B0606030504020204" pitchFamily="34" charset="0"/>
                <a:cs typeface="Open Sans" panose="020B0606030504020204" pitchFamily="34" charset="0"/>
              </a:rPr>
              <a:t>-</a:t>
            </a:r>
            <a:r>
              <a:rPr lang="en-US" sz="1200" dirty="0">
                <a:latin typeface="Open Sans" panose="020B0606030504020204" pitchFamily="34" charset="0"/>
                <a:ea typeface="Open Sans" panose="020B0606030504020204" pitchFamily="34" charset="0"/>
                <a:cs typeface="Open Sans" panose="020B0606030504020204" pitchFamily="34" charset="0"/>
              </a:rPr>
              <a:t>invest.admin-smolensk.ru</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200" dirty="0">
                <a:latin typeface="Open Sans" panose="020B0606030504020204" pitchFamily="34" charset="0"/>
                <a:ea typeface="Open Sans" panose="020B0606030504020204" pitchFamily="34" charset="0"/>
                <a:cs typeface="Open Sans" panose="020B0606030504020204" pitchFamily="34" charset="0"/>
              </a:rPr>
              <a:t>E-mail: </a:t>
            </a:r>
            <a:r>
              <a:rPr lang="en-US" sz="1200" dirty="0">
                <a:latin typeface="Open Sans" panose="020B0606030504020204" pitchFamily="34" charset="0"/>
                <a:ea typeface="Open Sans" panose="020B0606030504020204" pitchFamily="34" charset="0"/>
                <a:cs typeface="Open Sans" panose="020B0606030504020204" pitchFamily="34" charset="0"/>
                <a:hlinkClick r:id="rId8"/>
              </a:rPr>
              <a:t>dep@smolinvest.com</a:t>
            </a:r>
            <a:r>
              <a:rPr lang="ru-RU" sz="1200" dirty="0">
                <a:latin typeface="Open Sans" panose="020B0606030504020204" pitchFamily="34" charset="0"/>
                <a:ea typeface="Open Sans" panose="020B0606030504020204" pitchFamily="34" charset="0"/>
                <a:cs typeface="Open Sans" panose="020B0606030504020204" pitchFamily="34" charset="0"/>
              </a:rPr>
              <a:t> </a:t>
            </a:r>
          </a:p>
        </p:txBody>
      </p:sp>
      <p:sp>
        <p:nvSpPr>
          <p:cNvPr id="38" name="TextBox 37"/>
          <p:cNvSpPr txBox="1"/>
          <p:nvPr/>
        </p:nvSpPr>
        <p:spPr>
          <a:xfrm>
            <a:off x="177532" y="2965717"/>
            <a:ext cx="2438104" cy="1231106"/>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Предоставление </a:t>
            </a:r>
            <a:r>
              <a:rPr lang="ru-RU" sz="1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Смоленским областным Фондом поддержки предпринимательства </a:t>
            </a:r>
            <a:r>
              <a:rPr lang="ru-RU" sz="1200" dirty="0" err="1">
                <a:latin typeface="Open Sans" panose="020B0606030504020204" pitchFamily="34" charset="0"/>
                <a:ea typeface="Open Sans" panose="020B0606030504020204" pitchFamily="34" charset="0"/>
                <a:cs typeface="Open Sans" panose="020B0606030504020204" pitchFamily="34" charset="0"/>
              </a:rPr>
              <a:t>микрозаймов</a:t>
            </a:r>
            <a:r>
              <a:rPr lang="ru-RU" sz="1200" dirty="0">
                <a:latin typeface="Open Sans" panose="020B0606030504020204" pitchFamily="34" charset="0"/>
                <a:ea typeface="Open Sans" panose="020B0606030504020204" pitchFamily="34" charset="0"/>
                <a:cs typeface="Open Sans" panose="020B0606030504020204" pitchFamily="34" charset="0"/>
              </a:rPr>
              <a:t> субъектам МСП по ставке </a:t>
            </a:r>
            <a:r>
              <a:rPr lang="ru-RU" sz="1400" b="1" dirty="0">
                <a:solidFill>
                  <a:srgbClr val="960000"/>
                </a:solidFill>
                <a:latin typeface="Open Sans" panose="020B0606030504020204" pitchFamily="34" charset="0"/>
                <a:ea typeface="Open Sans" panose="020B0606030504020204" pitchFamily="34" charset="0"/>
                <a:cs typeface="Open Sans" panose="020B0606030504020204" pitchFamily="34" charset="0"/>
              </a:rPr>
              <a:t>от 3% годовых </a:t>
            </a:r>
          </a:p>
        </p:txBody>
      </p:sp>
      <p:sp>
        <p:nvSpPr>
          <p:cNvPr id="39" name="Прямоугольник 38"/>
          <p:cNvSpPr/>
          <p:nvPr/>
        </p:nvSpPr>
        <p:spPr>
          <a:xfrm>
            <a:off x="1781332" y="2800962"/>
            <a:ext cx="3920221" cy="292388"/>
          </a:xfrm>
          <a:prstGeom prst="rect">
            <a:avLst/>
          </a:prstGeom>
        </p:spPr>
        <p:txBody>
          <a:bodyPr wrap="square">
            <a:spAutoFit/>
          </a:bodyPr>
          <a:lstStyle/>
          <a:p>
            <a:pPr algn="ctr"/>
            <a:endParaRPr lang="ru-RU" sz="13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0" name="Рисунок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23" y="4505190"/>
            <a:ext cx="3532188" cy="1003504"/>
          </a:xfrm>
          <a:prstGeom prst="rect">
            <a:avLst/>
          </a:prstGeom>
        </p:spPr>
      </p:pic>
      <p:sp>
        <p:nvSpPr>
          <p:cNvPr id="41" name="Прямоугольник 40"/>
          <p:cNvSpPr/>
          <p:nvPr/>
        </p:nvSpPr>
        <p:spPr>
          <a:xfrm>
            <a:off x="60596" y="4534323"/>
            <a:ext cx="3619954" cy="861774"/>
          </a:xfrm>
          <a:prstGeom prst="rect">
            <a:avLst/>
          </a:prstGeom>
        </p:spPr>
        <p:txBody>
          <a:bodyPr wrap="square">
            <a:spAutoFit/>
          </a:bodyPr>
          <a:lstStyle/>
          <a:p>
            <a:pPr algn="ctr"/>
            <a:r>
              <a:rPr lang="ru-RU" sz="1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Региональный центр «Мой бизнес»</a:t>
            </a:r>
          </a:p>
          <a:p>
            <a:pPr algn="ctr"/>
            <a:r>
              <a:rPr lang="ru-RU" sz="1200" dirty="0">
                <a:latin typeface="Open Sans" panose="020B0606030504020204" pitchFamily="34" charset="0"/>
                <a:ea typeface="Open Sans" panose="020B0606030504020204" pitchFamily="34" charset="0"/>
                <a:cs typeface="Open Sans" panose="020B0606030504020204" pitchFamily="34" charset="0"/>
              </a:rPr>
              <a:t>Консультационно-информационная и образовательная помощь субъектам предпринимательства Смоленской области</a:t>
            </a:r>
          </a:p>
        </p:txBody>
      </p:sp>
      <p:cxnSp>
        <p:nvCxnSpPr>
          <p:cNvPr id="42" name="Прямая со стрелкой 41"/>
          <p:cNvCxnSpPr/>
          <p:nvPr/>
        </p:nvCxnSpPr>
        <p:spPr>
          <a:xfrm flipH="1" flipV="1">
            <a:off x="4023794" y="3779838"/>
            <a:ext cx="824287" cy="692726"/>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pic>
        <p:nvPicPr>
          <p:cNvPr id="43" name="Рисунок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50330" y="2661747"/>
            <a:ext cx="1659015" cy="1106010"/>
          </a:xfrm>
          <a:prstGeom prst="rect">
            <a:avLst/>
          </a:prstGeom>
        </p:spPr>
      </p:pic>
      <p:pic>
        <p:nvPicPr>
          <p:cNvPr id="46" name="Рисунок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0751" y="4494125"/>
            <a:ext cx="3530718" cy="1017663"/>
          </a:xfrm>
          <a:prstGeom prst="rect">
            <a:avLst/>
          </a:prstGeom>
        </p:spPr>
      </p:pic>
      <p:sp>
        <p:nvSpPr>
          <p:cNvPr id="49" name="Прямоугольник 48"/>
          <p:cNvSpPr/>
          <p:nvPr/>
        </p:nvSpPr>
        <p:spPr>
          <a:xfrm>
            <a:off x="3960751" y="4541291"/>
            <a:ext cx="3530718" cy="923330"/>
          </a:xfrm>
          <a:prstGeom prst="rect">
            <a:avLst/>
          </a:prstGeom>
        </p:spPr>
        <p:txBody>
          <a:bodyPr wrap="square">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Предоставление субсидий в рамках реализации </a:t>
            </a:r>
            <a:r>
              <a:rPr lang="ru-RU" sz="1400" b="1"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грантовой</a:t>
            </a:r>
            <a:r>
              <a:rPr lang="ru-RU" sz="1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программы «Первый старт» </a:t>
            </a:r>
          </a:p>
          <a:p>
            <a:pPr algn="ctr"/>
            <a:r>
              <a:rPr lang="ru-RU" sz="1400" b="1" dirty="0">
                <a:solidFill>
                  <a:srgbClr val="960000"/>
                </a:solidFill>
                <a:latin typeface="Open Sans" panose="020B0606030504020204" pitchFamily="34" charset="0"/>
                <a:ea typeface="Open Sans" panose="020B0606030504020204" pitchFamily="34" charset="0"/>
                <a:cs typeface="Open Sans" panose="020B0606030504020204" pitchFamily="34" charset="0"/>
              </a:rPr>
              <a:t>до 500 тысяч рублей</a:t>
            </a:r>
          </a:p>
        </p:txBody>
      </p:sp>
      <p:pic>
        <p:nvPicPr>
          <p:cNvPr id="2" name="Рисунок 1"/>
          <p:cNvPicPr>
            <a:picLocks noChangeAspect="1"/>
          </p:cNvPicPr>
          <p:nvPr/>
        </p:nvPicPr>
        <p:blipFill>
          <a:blip r:embed="rId10"/>
          <a:stretch>
            <a:fillRect/>
          </a:stretch>
        </p:blipFill>
        <p:spPr>
          <a:xfrm>
            <a:off x="4711952" y="2837297"/>
            <a:ext cx="2645893" cy="1359526"/>
          </a:xfrm>
          <a:prstGeom prst="rect">
            <a:avLst/>
          </a:prstGeom>
        </p:spPr>
      </p:pic>
    </p:spTree>
    <p:extLst>
      <p:ext uri="{BB962C8B-B14F-4D97-AF65-F5344CB8AC3E}">
        <p14:creationId xmlns:p14="http://schemas.microsoft.com/office/powerpoint/2010/main" val="1041562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Рисунок 34"/>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204399" y="5322292"/>
            <a:ext cx="3329273" cy="892326"/>
          </a:xfrm>
          <a:prstGeom prst="rect">
            <a:avLst/>
          </a:prstGeom>
        </p:spPr>
      </p:pic>
      <p:pic>
        <p:nvPicPr>
          <p:cNvPr id="42" name="Рисунок 41"/>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96" y="1119763"/>
            <a:ext cx="2457946" cy="629077"/>
          </a:xfrm>
          <a:prstGeom prst="rect">
            <a:avLst/>
          </a:prstGeom>
        </p:spPr>
      </p:pic>
      <p:pic>
        <p:nvPicPr>
          <p:cNvPr id="22" name="Рисунок 21"/>
          <p:cNvPicPr>
            <a:picLocks noChangeAspect="1"/>
          </p:cNvPicPr>
          <p:nvPr/>
        </p:nvPicPr>
        <p:blipFill>
          <a:blip r:embed="rId7" cstate="print"/>
          <a:stretch>
            <a:fillRect/>
          </a:stretch>
        </p:blipFill>
        <p:spPr>
          <a:xfrm>
            <a:off x="2061031" y="156237"/>
            <a:ext cx="5498644" cy="768091"/>
          </a:xfrm>
          <a:prstGeom prst="rect">
            <a:avLst/>
          </a:prstGeom>
        </p:spPr>
      </p:pic>
      <p:sp>
        <p:nvSpPr>
          <p:cNvPr id="3" name="TextBox 2"/>
          <p:cNvSpPr txBox="1"/>
          <p:nvPr/>
        </p:nvSpPr>
        <p:spPr>
          <a:xfrm>
            <a:off x="2060734" y="315440"/>
            <a:ext cx="5498941"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p>
        </p:txBody>
      </p:sp>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8985" y="1723822"/>
            <a:ext cx="869109" cy="869109"/>
          </a:xfrm>
          <a:prstGeom prst="rect">
            <a:avLst/>
          </a:prstGeom>
        </p:spPr>
      </p:pic>
      <p:sp>
        <p:nvSpPr>
          <p:cNvPr id="76" name="TextBox 75"/>
          <p:cNvSpPr txBox="1"/>
          <p:nvPr/>
        </p:nvSpPr>
        <p:spPr>
          <a:xfrm>
            <a:off x="1321973" y="1826434"/>
            <a:ext cx="1099951" cy="707886"/>
          </a:xfrm>
          <a:prstGeom prst="rect">
            <a:avLst/>
          </a:prstGeom>
          <a:noFill/>
        </p:spPr>
        <p:txBody>
          <a:bodyPr wrap="square" rtlCol="0">
            <a:spAutoFit/>
          </a:bodyPr>
          <a:lstStyle/>
          <a:p>
            <a:pPr algn="ctr"/>
            <a:r>
              <a:rPr lang="ru-RU" sz="40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15 </a:t>
            </a:r>
          </a:p>
        </p:txBody>
      </p:sp>
      <p:pic>
        <p:nvPicPr>
          <p:cNvPr id="78" name="Рисунок 77"/>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6853" y="2709834"/>
            <a:ext cx="2449953" cy="504138"/>
          </a:xfrm>
          <a:prstGeom prst="rect">
            <a:avLst/>
          </a:prstGeom>
        </p:spPr>
      </p:pic>
      <p:graphicFrame>
        <p:nvGraphicFramePr>
          <p:cNvPr id="79" name="Диаграмма 78"/>
          <p:cNvGraphicFramePr/>
          <p:nvPr>
            <p:extLst>
              <p:ext uri="{D42A27DB-BD31-4B8C-83A1-F6EECF244321}">
                <p14:modId xmlns:p14="http://schemas.microsoft.com/office/powerpoint/2010/main" val="4039072622"/>
              </p:ext>
            </p:extLst>
          </p:nvPr>
        </p:nvGraphicFramePr>
        <p:xfrm>
          <a:off x="-333632" y="3211299"/>
          <a:ext cx="3180462" cy="3094640"/>
        </p:xfrm>
        <a:graphic>
          <a:graphicData uri="http://schemas.openxmlformats.org/drawingml/2006/chart">
            <c:chart xmlns:c="http://schemas.openxmlformats.org/drawingml/2006/chart" xmlns:r="http://schemas.openxmlformats.org/officeDocument/2006/relationships" r:id="rId11"/>
          </a:graphicData>
        </a:graphic>
      </p:graphicFrame>
      <p:sp>
        <p:nvSpPr>
          <p:cNvPr id="8" name="TextBox 7"/>
          <p:cNvSpPr txBox="1"/>
          <p:nvPr/>
        </p:nvSpPr>
        <p:spPr>
          <a:xfrm>
            <a:off x="176853" y="2720866"/>
            <a:ext cx="2437272" cy="523220"/>
          </a:xfrm>
          <a:prstGeom prst="rect">
            <a:avLst/>
          </a:prstGeom>
          <a:noFill/>
        </p:spPr>
        <p:txBody>
          <a:bodyPr wrap="square" rtlCol="0">
            <a:spAutoFit/>
          </a:bodyPr>
          <a:lstStyle/>
          <a:p>
            <a:pPr algn="ctr"/>
            <a:r>
              <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сельского хозяйства</a:t>
            </a:r>
          </a:p>
        </p:txBody>
      </p:sp>
      <p:sp>
        <p:nvSpPr>
          <p:cNvPr id="96" name="TextBox 95"/>
          <p:cNvSpPr txBox="1"/>
          <p:nvPr/>
        </p:nvSpPr>
        <p:spPr>
          <a:xfrm>
            <a:off x="2888664" y="1039947"/>
            <a:ext cx="4595395" cy="523220"/>
          </a:xfrm>
          <a:prstGeom prst="rect">
            <a:avLst/>
          </a:prstGeom>
          <a:noFill/>
        </p:spPr>
        <p:txBody>
          <a:bodyPr wrap="square" rtlCol="0">
            <a:spAutoFit/>
          </a:bodyPr>
          <a:lstStyle/>
          <a:p>
            <a:pPr algn="ctr"/>
            <a:r>
              <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Производство основных видов продукции во всех категориях хозяйств</a:t>
            </a:r>
          </a:p>
        </p:txBody>
      </p:sp>
      <p:pic>
        <p:nvPicPr>
          <p:cNvPr id="17" name="Рисунок 16"/>
          <p:cNvPicPr>
            <a:picLocks noChangeAspect="1"/>
          </p:cNvPicPr>
          <p:nvPr/>
        </p:nvPicPr>
        <p:blipFill>
          <a:blip r:embed="rId12"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632266" y="5297342"/>
            <a:ext cx="3363853" cy="1418406"/>
          </a:xfrm>
          <a:prstGeom prst="rect">
            <a:avLst/>
          </a:prstGeom>
        </p:spPr>
      </p:pic>
      <p:sp>
        <p:nvSpPr>
          <p:cNvPr id="19" name="TextBox 18"/>
          <p:cNvSpPr txBox="1"/>
          <p:nvPr/>
        </p:nvSpPr>
        <p:spPr>
          <a:xfrm>
            <a:off x="2539707" y="4932270"/>
            <a:ext cx="4540994" cy="338554"/>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Основные задачи на период  до 2026 года</a:t>
            </a:r>
          </a:p>
        </p:txBody>
      </p:sp>
      <p:pic>
        <p:nvPicPr>
          <p:cNvPr id="4" name="Рисунок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91412" y="5414244"/>
            <a:ext cx="253843" cy="267857"/>
          </a:xfrm>
          <a:prstGeom prst="rect">
            <a:avLst/>
          </a:prstGeom>
        </p:spPr>
      </p:pic>
      <p:sp>
        <p:nvSpPr>
          <p:cNvPr id="27" name="TextBox 26"/>
          <p:cNvSpPr txBox="1"/>
          <p:nvPr/>
        </p:nvSpPr>
        <p:spPr>
          <a:xfrm>
            <a:off x="7111466" y="7190343"/>
            <a:ext cx="45076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15</a:t>
            </a:r>
          </a:p>
        </p:txBody>
      </p:sp>
      <p:sp>
        <p:nvSpPr>
          <p:cNvPr id="30" name="TextBox 29"/>
          <p:cNvSpPr txBox="1"/>
          <p:nvPr/>
        </p:nvSpPr>
        <p:spPr>
          <a:xfrm>
            <a:off x="204211" y="1215033"/>
            <a:ext cx="2422031" cy="338554"/>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предприятий</a:t>
            </a:r>
          </a:p>
        </p:txBody>
      </p:sp>
      <p:pic>
        <p:nvPicPr>
          <p:cNvPr id="32" name="Рисунок 3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91411" y="6043777"/>
            <a:ext cx="253843" cy="267857"/>
          </a:xfrm>
          <a:prstGeom prst="rect">
            <a:avLst/>
          </a:prstGeom>
        </p:spPr>
      </p:pic>
      <p:sp>
        <p:nvSpPr>
          <p:cNvPr id="49" name="TextBox 48"/>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8" name="Рисунок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14675" y="1659488"/>
            <a:ext cx="1196713" cy="1196713"/>
          </a:xfrm>
          <a:prstGeom prst="rect">
            <a:avLst/>
          </a:prstGeom>
        </p:spPr>
      </p:pic>
      <p:pic>
        <p:nvPicPr>
          <p:cNvPr id="29" name="Рисунок 2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43909" y="3208300"/>
            <a:ext cx="1161766" cy="1161766"/>
          </a:xfrm>
          <a:prstGeom prst="rect">
            <a:avLst/>
          </a:prstGeom>
        </p:spPr>
      </p:pic>
      <p:pic>
        <p:nvPicPr>
          <p:cNvPr id="31" name="Рисунок 3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14213" y="3201961"/>
            <a:ext cx="1157587" cy="1157587"/>
          </a:xfrm>
          <a:prstGeom prst="rect">
            <a:avLst/>
          </a:prstGeom>
        </p:spPr>
      </p:pic>
      <p:pic>
        <p:nvPicPr>
          <p:cNvPr id="33" name="Рисунок 3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53526" y="3201337"/>
            <a:ext cx="1182560" cy="1182560"/>
          </a:xfrm>
          <a:prstGeom prst="rect">
            <a:avLst/>
          </a:prstGeom>
        </p:spPr>
      </p:pic>
      <p:pic>
        <p:nvPicPr>
          <p:cNvPr id="36" name="Рисунок 3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63976" y="1659489"/>
            <a:ext cx="1182238" cy="1162481"/>
          </a:xfrm>
          <a:prstGeom prst="rect">
            <a:avLst/>
          </a:prstGeom>
        </p:spPr>
      </p:pic>
      <p:sp>
        <p:nvSpPr>
          <p:cNvPr id="37" name="TextBox 36"/>
          <p:cNvSpPr txBox="1"/>
          <p:nvPr/>
        </p:nvSpPr>
        <p:spPr>
          <a:xfrm>
            <a:off x="2971799" y="1859815"/>
            <a:ext cx="1285876" cy="800219"/>
          </a:xfrm>
          <a:prstGeom prst="rect">
            <a:avLst/>
          </a:prstGeom>
          <a:noFill/>
        </p:spPr>
        <p:txBody>
          <a:bodyPr wrap="square" rtlCol="0">
            <a:spAutoFit/>
          </a:bodyPr>
          <a:lstStyle/>
          <a:p>
            <a:pPr algn="ctr"/>
            <a:r>
              <a:rPr lang="ru-RU" sz="32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45,59</a:t>
            </a:r>
          </a:p>
          <a:p>
            <a:pPr algn="ctr"/>
            <a:r>
              <a:rPr lang="ru-RU" sz="1400" dirty="0" err="1">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тыс.тонн</a:t>
            </a:r>
            <a:endPar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8" name="TextBox 37"/>
          <p:cNvSpPr txBox="1"/>
          <p:nvPr/>
        </p:nvSpPr>
        <p:spPr>
          <a:xfrm>
            <a:off x="2873836" y="2866594"/>
            <a:ext cx="1478389" cy="261610"/>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зерно</a:t>
            </a:r>
          </a:p>
        </p:txBody>
      </p:sp>
      <p:sp>
        <p:nvSpPr>
          <p:cNvPr id="39" name="TextBox 38"/>
          <p:cNvSpPr txBox="1"/>
          <p:nvPr/>
        </p:nvSpPr>
        <p:spPr>
          <a:xfrm>
            <a:off x="4568227" y="1859815"/>
            <a:ext cx="1120820" cy="800219"/>
          </a:xfrm>
          <a:prstGeom prst="rect">
            <a:avLst/>
          </a:prstGeom>
          <a:noFill/>
        </p:spPr>
        <p:txBody>
          <a:bodyPr wrap="none" rtlCol="0">
            <a:spAutoFit/>
          </a:bodyPr>
          <a:lstStyle/>
          <a:p>
            <a:pPr algn="ctr"/>
            <a:r>
              <a:rPr lang="ru-RU" sz="32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2105</a:t>
            </a:r>
          </a:p>
          <a:p>
            <a:pPr algn="ctr"/>
            <a:r>
              <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тонн</a:t>
            </a:r>
          </a:p>
        </p:txBody>
      </p:sp>
      <p:sp>
        <p:nvSpPr>
          <p:cNvPr id="43" name="TextBox 42"/>
          <p:cNvSpPr txBox="1"/>
          <p:nvPr/>
        </p:nvSpPr>
        <p:spPr>
          <a:xfrm>
            <a:off x="4449298" y="2861435"/>
            <a:ext cx="1478389" cy="261610"/>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картофель</a:t>
            </a:r>
          </a:p>
        </p:txBody>
      </p:sp>
      <p:sp>
        <p:nvSpPr>
          <p:cNvPr id="44" name="TextBox 43"/>
          <p:cNvSpPr txBox="1"/>
          <p:nvPr/>
        </p:nvSpPr>
        <p:spPr>
          <a:xfrm>
            <a:off x="6033879" y="4509652"/>
            <a:ext cx="1478389" cy="261610"/>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яйца</a:t>
            </a:r>
          </a:p>
        </p:txBody>
      </p:sp>
      <p:sp>
        <p:nvSpPr>
          <p:cNvPr id="45" name="TextBox 44"/>
          <p:cNvSpPr txBox="1"/>
          <p:nvPr/>
        </p:nvSpPr>
        <p:spPr>
          <a:xfrm>
            <a:off x="3154676" y="3368691"/>
            <a:ext cx="1033065" cy="800219"/>
          </a:xfrm>
          <a:prstGeom prst="rect">
            <a:avLst/>
          </a:prstGeom>
          <a:noFill/>
        </p:spPr>
        <p:txBody>
          <a:bodyPr wrap="square" rtlCol="0">
            <a:spAutoFit/>
          </a:bodyPr>
          <a:lstStyle/>
          <a:p>
            <a:pPr algn="ctr"/>
            <a:r>
              <a:rPr lang="ru-RU" sz="32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3,34</a:t>
            </a:r>
            <a:r>
              <a:rPr lang="ru-RU" sz="20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тыс. тонн</a:t>
            </a:r>
            <a:endParaRPr lang="ru-RU" sz="8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6" name="TextBox 45"/>
          <p:cNvSpPr txBox="1"/>
          <p:nvPr/>
        </p:nvSpPr>
        <p:spPr>
          <a:xfrm>
            <a:off x="4625608" y="3380644"/>
            <a:ext cx="1167414" cy="800219"/>
          </a:xfrm>
          <a:prstGeom prst="rect">
            <a:avLst/>
          </a:prstGeom>
          <a:noFill/>
        </p:spPr>
        <p:txBody>
          <a:bodyPr wrap="square" rtlCol="0">
            <a:spAutoFit/>
          </a:bodyPr>
          <a:lstStyle/>
          <a:p>
            <a:pPr algn="ctr"/>
            <a:r>
              <a:rPr lang="ru-RU" sz="3200" b="1"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2,08</a:t>
            </a:r>
            <a:endParaRPr lang="ru-RU"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400" dirty="0" err="1">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тыс.тонн</a:t>
            </a:r>
            <a:endParaRPr lang="ru-RU" sz="8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1" name="TextBox 50"/>
          <p:cNvSpPr txBox="1"/>
          <p:nvPr/>
        </p:nvSpPr>
        <p:spPr>
          <a:xfrm>
            <a:off x="6178372" y="3380644"/>
            <a:ext cx="1152064" cy="800219"/>
          </a:xfrm>
          <a:prstGeom prst="rect">
            <a:avLst/>
          </a:prstGeom>
          <a:noFill/>
        </p:spPr>
        <p:txBody>
          <a:bodyPr wrap="square" rtlCol="0">
            <a:spAutoFit/>
          </a:bodyPr>
          <a:lstStyle/>
          <a:p>
            <a:pPr algn="ctr"/>
            <a:r>
              <a:rPr lang="ru-RU" sz="3200" b="1"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2,65</a:t>
            </a:r>
            <a:r>
              <a:rPr lang="ru-RU" sz="20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млн. шт.</a:t>
            </a:r>
            <a:endParaRPr lang="ru-RU" sz="8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2" name="Рисунок 5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162005" y="1675205"/>
            <a:ext cx="1184799" cy="1184799"/>
          </a:xfrm>
          <a:prstGeom prst="rect">
            <a:avLst/>
          </a:prstGeom>
        </p:spPr>
      </p:pic>
      <p:sp>
        <p:nvSpPr>
          <p:cNvPr id="41" name="TextBox 40"/>
          <p:cNvSpPr txBox="1"/>
          <p:nvPr/>
        </p:nvSpPr>
        <p:spPr>
          <a:xfrm>
            <a:off x="6329682" y="1894154"/>
            <a:ext cx="886782" cy="800219"/>
          </a:xfrm>
          <a:prstGeom prst="rect">
            <a:avLst/>
          </a:prstGeom>
          <a:noFill/>
        </p:spPr>
        <p:txBody>
          <a:bodyPr wrap="square" rtlCol="0">
            <a:spAutoFit/>
          </a:bodyPr>
          <a:lstStyle/>
          <a:p>
            <a:pPr algn="ctr"/>
            <a:r>
              <a:rPr lang="ru-RU" sz="32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465</a:t>
            </a:r>
          </a:p>
          <a:p>
            <a:pPr algn="ctr"/>
            <a:r>
              <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тонн</a:t>
            </a:r>
          </a:p>
        </p:txBody>
      </p:sp>
      <p:sp>
        <p:nvSpPr>
          <p:cNvPr id="53" name="TextBox 52"/>
          <p:cNvSpPr txBox="1"/>
          <p:nvPr/>
        </p:nvSpPr>
        <p:spPr>
          <a:xfrm>
            <a:off x="6033880" y="2861162"/>
            <a:ext cx="1478389" cy="261610"/>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овощи</a:t>
            </a:r>
          </a:p>
        </p:txBody>
      </p:sp>
      <p:sp>
        <p:nvSpPr>
          <p:cNvPr id="54" name="TextBox 53"/>
          <p:cNvSpPr txBox="1"/>
          <p:nvPr/>
        </p:nvSpPr>
        <p:spPr>
          <a:xfrm>
            <a:off x="4585158" y="4502091"/>
            <a:ext cx="1277908" cy="430887"/>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мясо скота и птицы</a:t>
            </a:r>
          </a:p>
        </p:txBody>
      </p:sp>
      <p:sp>
        <p:nvSpPr>
          <p:cNvPr id="55" name="TextBox 54"/>
          <p:cNvSpPr txBox="1"/>
          <p:nvPr/>
        </p:nvSpPr>
        <p:spPr>
          <a:xfrm>
            <a:off x="2929017" y="4504176"/>
            <a:ext cx="1386070" cy="261610"/>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молоко</a:t>
            </a:r>
          </a:p>
        </p:txBody>
      </p:sp>
      <p:sp>
        <p:nvSpPr>
          <p:cNvPr id="56" name="TextBox 55"/>
          <p:cNvSpPr txBox="1"/>
          <p:nvPr/>
        </p:nvSpPr>
        <p:spPr>
          <a:xfrm>
            <a:off x="3082956" y="5352386"/>
            <a:ext cx="3721533" cy="646331"/>
          </a:xfrm>
          <a:prstGeom prst="rect">
            <a:avLst/>
          </a:prstGeom>
          <a:noFill/>
        </p:spPr>
        <p:txBody>
          <a:bodyPr wrap="square" rtlCol="0">
            <a:spAutoFit/>
          </a:bodyPr>
          <a:lstStyle/>
          <a:p>
            <a:r>
              <a:rPr lang="ru-RU" sz="1200" dirty="0">
                <a:latin typeface="Open Sans" panose="020B0606030504020204" pitchFamily="34" charset="0"/>
                <a:ea typeface="Open Sans" panose="020B0606030504020204" pitchFamily="34" charset="0"/>
                <a:cs typeface="Open Sans" panose="020B0606030504020204" pitchFamily="34" charset="0"/>
              </a:rPr>
              <a:t>Стимулирование инновационной деятельности и инновационного развития агропромышленного комплекса</a:t>
            </a:r>
          </a:p>
        </p:txBody>
      </p:sp>
      <p:sp>
        <p:nvSpPr>
          <p:cNvPr id="57" name="TextBox 56"/>
          <p:cNvSpPr txBox="1"/>
          <p:nvPr/>
        </p:nvSpPr>
        <p:spPr>
          <a:xfrm>
            <a:off x="3082956" y="5996389"/>
            <a:ext cx="2901637" cy="646331"/>
          </a:xfrm>
          <a:prstGeom prst="rect">
            <a:avLst/>
          </a:prstGeom>
          <a:noFill/>
        </p:spPr>
        <p:txBody>
          <a:bodyPr wrap="square" rtlCol="0">
            <a:spAutoFit/>
          </a:bodyPr>
          <a:lstStyle/>
          <a:p>
            <a:r>
              <a:rPr lang="ru-RU" sz="1200" dirty="0">
                <a:latin typeface="Open Sans" panose="020B0606030504020204" pitchFamily="34" charset="0"/>
                <a:ea typeface="Open Sans" panose="020B0606030504020204" pitchFamily="34" charset="0"/>
                <a:cs typeface="Open Sans" panose="020B0606030504020204" pitchFamily="34" charset="0"/>
              </a:rPr>
              <a:t>Вовлечение в оборот неиспользуемых земель сельскохозяйственного назначения</a:t>
            </a:r>
          </a:p>
        </p:txBody>
      </p:sp>
      <p:pic>
        <p:nvPicPr>
          <p:cNvPr id="50" name="Рисунок 49" descr="https://images.vector-images.com/67/Khislavichskiy_rayon_coa5.jpg"/>
          <p:cNvPicPr/>
          <p:nvPr/>
        </p:nvPicPr>
        <p:blipFill>
          <a:blip r:embed="rId20" cstate="print"/>
          <a:srcRect/>
          <a:stretch>
            <a:fillRect/>
          </a:stretch>
        </p:blipFill>
        <p:spPr bwMode="auto">
          <a:xfrm>
            <a:off x="322262" y="183249"/>
            <a:ext cx="514350" cy="742950"/>
          </a:xfrm>
          <a:prstGeom prst="rect">
            <a:avLst/>
          </a:prstGeom>
          <a:noFill/>
          <a:ln w="9525">
            <a:noFill/>
            <a:miter lim="800000"/>
            <a:headEnd/>
            <a:tailEnd/>
          </a:ln>
        </p:spPr>
      </p:pic>
      <p:sp>
        <p:nvSpPr>
          <p:cNvPr id="47" name="Прямоугольник 46"/>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485A61"/>
                </a:solidFill>
                <a:cs typeface="Times New Roman" panose="02020603050405020304" pitchFamily="18" charset="0"/>
              </a:rPr>
              <a:t>Министерство</a:t>
            </a:r>
          </a:p>
        </p:txBody>
      </p:sp>
      <p:pic>
        <p:nvPicPr>
          <p:cNvPr id="58" name="Рисунок 5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sp>
        <p:nvSpPr>
          <p:cNvPr id="59" name="TextBox 58"/>
          <p:cNvSpPr txBox="1"/>
          <p:nvPr/>
        </p:nvSpPr>
        <p:spPr>
          <a:xfrm>
            <a:off x="836612" y="167079"/>
            <a:ext cx="1454150" cy="938719"/>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Хиславичский муниципальный округ</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Tree>
    <p:extLst>
      <p:ext uri="{BB962C8B-B14F-4D97-AF65-F5344CB8AC3E}">
        <p14:creationId xmlns:p14="http://schemas.microsoft.com/office/powerpoint/2010/main" val="2459676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59380"/>
            <a:ext cx="5498644" cy="663073"/>
          </a:xfrm>
          <a:prstGeom prst="rect">
            <a:avLst/>
          </a:prstGeom>
        </p:spPr>
      </p:pic>
      <p:sp>
        <p:nvSpPr>
          <p:cNvPr id="3" name="TextBox 2"/>
          <p:cNvSpPr txBox="1"/>
          <p:nvPr/>
        </p:nvSpPr>
        <p:spPr>
          <a:xfrm>
            <a:off x="1878080" y="31690"/>
            <a:ext cx="6007049" cy="707886"/>
          </a:xfrm>
          <a:prstGeom prst="rect">
            <a:avLst/>
          </a:prstGeom>
          <a:noFill/>
        </p:spPr>
        <p:txBody>
          <a:bodyPr wrap="square" rtlCol="0">
            <a:spAutoFit/>
          </a:bodyPr>
          <a:lstStyle/>
          <a:p>
            <a:pPr algn="ctr"/>
            <a:r>
              <a:rPr lang="ru-RU" sz="19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сельхозтоваропроизводителей (субсидии)</a:t>
            </a:r>
          </a:p>
        </p:txBody>
      </p:sp>
      <p:sp>
        <p:nvSpPr>
          <p:cNvPr id="4" name="TextBox 3"/>
          <p:cNvSpPr txBox="1"/>
          <p:nvPr/>
        </p:nvSpPr>
        <p:spPr>
          <a:xfrm>
            <a:off x="7125935"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16</a:t>
            </a:r>
          </a:p>
        </p:txBody>
      </p:sp>
      <p:sp>
        <p:nvSpPr>
          <p:cNvPr id="2" name="Прямоугольник 1"/>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485A61"/>
                </a:solidFill>
                <a:cs typeface="Times New Roman" panose="02020603050405020304" pitchFamily="18" charset="0"/>
              </a:rPr>
              <a:t>Министерство</a:t>
            </a: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pic>
        <p:nvPicPr>
          <p:cNvPr id="45" name="Рисунок 44" descr="https://images.vector-images.com/67/Khislavichskiy_rayon_coa5.jpg"/>
          <p:cNvPicPr/>
          <p:nvPr/>
        </p:nvPicPr>
        <p:blipFill>
          <a:blip r:embed="rId5" cstate="print"/>
          <a:srcRect/>
          <a:stretch>
            <a:fillRect/>
          </a:stretch>
        </p:blipFill>
        <p:spPr bwMode="auto">
          <a:xfrm>
            <a:off x="319565" y="59380"/>
            <a:ext cx="514350" cy="742950"/>
          </a:xfrm>
          <a:prstGeom prst="rect">
            <a:avLst/>
          </a:prstGeom>
          <a:noFill/>
          <a:ln w="9525">
            <a:noFill/>
            <a:miter lim="800000"/>
            <a:headEnd/>
            <a:tailEnd/>
          </a:ln>
        </p:spPr>
      </p:pic>
      <p:sp>
        <p:nvSpPr>
          <p:cNvPr id="37" name="TextBox 36"/>
          <p:cNvSpPr txBox="1"/>
          <p:nvPr/>
        </p:nvSpPr>
        <p:spPr>
          <a:xfrm>
            <a:off x="833915" y="31690"/>
            <a:ext cx="1454150" cy="938719"/>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Хиславичский муниципальный округ</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8" name="Объект 31"/>
          <p:cNvSpPr txBox="1">
            <a:spLocks/>
          </p:cNvSpPr>
          <p:nvPr/>
        </p:nvSpPr>
        <p:spPr>
          <a:xfrm>
            <a:off x="5134564" y="2607372"/>
            <a:ext cx="2318752" cy="2244020"/>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Предоставление грантов «</a:t>
            </a:r>
            <a:r>
              <a:rPr lang="ru-RU" sz="900" spc="-50" dirty="0" err="1">
                <a:latin typeface="Open Sans" panose="020B0606030504020204" pitchFamily="34" charset="0"/>
                <a:ea typeface="Open Sans" panose="020B0606030504020204" pitchFamily="34" charset="0"/>
                <a:cs typeface="Open Sans" panose="020B0606030504020204" pitchFamily="34" charset="0"/>
              </a:rPr>
              <a:t>Агростартап</a:t>
            </a:r>
            <a:r>
              <a:rPr lang="ru-RU" sz="900" spc="-50" dirty="0">
                <a:latin typeface="Open Sans" panose="020B0606030504020204" pitchFamily="34" charset="0"/>
                <a:ea typeface="Open Sans" panose="020B0606030504020204" pitchFamily="34" charset="0"/>
                <a:cs typeface="Open Sans" panose="020B0606030504020204" pitchFamily="34" charset="0"/>
              </a:rPr>
              <a:t>» крестьянским (фермерским) хозяйствам или индивидуальным предпринимателям на их создание и (или) развитие;</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Предоставление субсидий на развитие семейных ферм на базе крестьянских (фермерских) хозяйств, включая индивидуальных предпринимателей;</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Предоставление субсидий сельскохозяйственным потребительским кооперативам (за исключением сельскохозяйственных потребительских кредитных кооперативов) на возмещение части затрат, связанных с их развитием.</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Предоставление грантов сельскохозяйственным потребительским кооперативам на развитие материально-технической базы</a:t>
            </a:r>
          </a:p>
        </p:txBody>
      </p:sp>
      <p:pic>
        <p:nvPicPr>
          <p:cNvPr id="41" name="Рисунок 40"/>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60470" y="2122268"/>
            <a:ext cx="2278865" cy="411187"/>
          </a:xfrm>
          <a:prstGeom prst="rect">
            <a:avLst/>
          </a:prstGeom>
        </p:spPr>
      </p:pic>
      <p:sp>
        <p:nvSpPr>
          <p:cNvPr id="47" name="TextBox 46"/>
          <p:cNvSpPr txBox="1"/>
          <p:nvPr/>
        </p:nvSpPr>
        <p:spPr>
          <a:xfrm>
            <a:off x="5109172" y="2090003"/>
            <a:ext cx="2366767" cy="461665"/>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малых форм хозяйствования</a:t>
            </a:r>
          </a:p>
        </p:txBody>
      </p:sp>
      <p:pic>
        <p:nvPicPr>
          <p:cNvPr id="55" name="Рисунок 54"/>
          <p:cNvPicPr>
            <a:picLocks noChangeAspect="1"/>
          </p:cNvPicPr>
          <p:nvPr/>
        </p:nvPicPr>
        <p:blipFill>
          <a:blip r:embed="rId8" cstate="print">
            <a:duotone>
              <a:prstClr val="black"/>
              <a:srgbClr val="CCE395">
                <a:tint val="45000"/>
                <a:satMod val="400000"/>
              </a:srgbClr>
            </a:duotone>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151402" y="879485"/>
            <a:ext cx="2287933" cy="267708"/>
          </a:xfrm>
          <a:prstGeom prst="rect">
            <a:avLst/>
          </a:prstGeom>
        </p:spPr>
      </p:pic>
      <p:sp>
        <p:nvSpPr>
          <p:cNvPr id="56" name="TextBox 55"/>
          <p:cNvSpPr txBox="1"/>
          <p:nvPr/>
        </p:nvSpPr>
        <p:spPr>
          <a:xfrm>
            <a:off x="5078994" y="872818"/>
            <a:ext cx="2363014" cy="276999"/>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Страхование в АПК</a:t>
            </a:r>
          </a:p>
        </p:txBody>
      </p:sp>
      <p:sp>
        <p:nvSpPr>
          <p:cNvPr id="58" name="Объект 31"/>
          <p:cNvSpPr txBox="1">
            <a:spLocks/>
          </p:cNvSpPr>
          <p:nvPr/>
        </p:nvSpPr>
        <p:spPr>
          <a:xfrm>
            <a:off x="5148062" y="1183100"/>
            <a:ext cx="2272654" cy="741029"/>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уплату страховой премии, начисленной по договору сельскохозяйственного страхования в области растениеводства, и (или) животноводства, и (или) товарной </a:t>
            </a:r>
            <a:r>
              <a:rPr lang="ru-RU" sz="900" spc="-50" dirty="0" err="1">
                <a:latin typeface="Open Sans" panose="020B0606030504020204" pitchFamily="34" charset="0"/>
                <a:ea typeface="Open Sans" panose="020B0606030504020204" pitchFamily="34" charset="0"/>
                <a:cs typeface="Open Sans" panose="020B0606030504020204" pitchFamily="34" charset="0"/>
              </a:rPr>
              <a:t>аквакультуры</a:t>
            </a:r>
            <a:r>
              <a:rPr lang="ru-RU" sz="900" spc="-50" dirty="0">
                <a:latin typeface="Open Sans" panose="020B0606030504020204" pitchFamily="34" charset="0"/>
                <a:ea typeface="Open Sans" panose="020B0606030504020204" pitchFamily="34" charset="0"/>
                <a:cs typeface="Open Sans" panose="020B0606030504020204" pitchFamily="34" charset="0"/>
              </a:rPr>
              <a:t> (товарного рыбоводства)</a:t>
            </a:r>
          </a:p>
        </p:txBody>
      </p:sp>
      <p:pic>
        <p:nvPicPr>
          <p:cNvPr id="59" name="Рисунок 58"/>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5747" y="913673"/>
            <a:ext cx="2524148" cy="256144"/>
          </a:xfrm>
          <a:prstGeom prst="rect">
            <a:avLst/>
          </a:prstGeom>
        </p:spPr>
      </p:pic>
      <p:sp>
        <p:nvSpPr>
          <p:cNvPr id="60" name="TextBox 59"/>
          <p:cNvSpPr txBox="1"/>
          <p:nvPr/>
        </p:nvSpPr>
        <p:spPr>
          <a:xfrm>
            <a:off x="109839" y="873563"/>
            <a:ext cx="2519745" cy="276999"/>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Растениеводство</a:t>
            </a:r>
          </a:p>
        </p:txBody>
      </p:sp>
      <p:sp>
        <p:nvSpPr>
          <p:cNvPr id="61" name="Объект 31"/>
          <p:cNvSpPr txBox="1">
            <a:spLocks/>
          </p:cNvSpPr>
          <p:nvPr/>
        </p:nvSpPr>
        <p:spPr>
          <a:xfrm>
            <a:off x="2642487" y="1434127"/>
            <a:ext cx="2396061" cy="3277842"/>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приобретение сельскохозяйственной, промышленной техники для производства сельскохозяйственной продукции;</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уплату лизинговых платежей при приобретении сельскохозяйственной техники и оборудования;</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создание и (или) модернизацию объектов агропромышленного комплекса, а также на приобретение и ввод в промышленную эксплуатацию маркировочного оборудования для внедрения обязательной маркировки отдельных видов молочной продукции</a:t>
            </a:r>
          </a:p>
        </p:txBody>
      </p:sp>
      <p:pic>
        <p:nvPicPr>
          <p:cNvPr id="62" name="Рисунок 6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56026" y="1365503"/>
            <a:ext cx="2421878" cy="2322804"/>
          </a:xfrm>
          <a:prstGeom prst="rect">
            <a:avLst/>
          </a:prstGeom>
        </p:spPr>
      </p:pic>
      <p:pic>
        <p:nvPicPr>
          <p:cNvPr id="63" name="Рисунок 62"/>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45849" y="862441"/>
            <a:ext cx="2452477" cy="404474"/>
          </a:xfrm>
          <a:prstGeom prst="rect">
            <a:avLst/>
          </a:prstGeom>
        </p:spPr>
      </p:pic>
      <p:sp>
        <p:nvSpPr>
          <p:cNvPr id="64" name="TextBox 63"/>
          <p:cNvSpPr txBox="1"/>
          <p:nvPr/>
        </p:nvSpPr>
        <p:spPr>
          <a:xfrm>
            <a:off x="2784764" y="879485"/>
            <a:ext cx="2294230" cy="276999"/>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Техническая модернизация</a:t>
            </a:r>
          </a:p>
        </p:txBody>
      </p:sp>
      <p:pic>
        <p:nvPicPr>
          <p:cNvPr id="65" name="Рисунок 64"/>
          <p:cNvPicPr>
            <a:picLocks noChangeAspect="1"/>
          </p:cNvPicPr>
          <p:nvPr/>
        </p:nvPicPr>
        <p:blipFill>
          <a:blip r:embed="rId11"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70448" y="1198774"/>
            <a:ext cx="2529447" cy="2289741"/>
          </a:xfrm>
          <a:prstGeom prst="rect">
            <a:avLst/>
          </a:prstGeom>
        </p:spPr>
      </p:pic>
      <p:sp>
        <p:nvSpPr>
          <p:cNvPr id="66" name="Объект 31"/>
          <p:cNvSpPr>
            <a:spLocks noGrp="1"/>
          </p:cNvSpPr>
          <p:nvPr/>
        </p:nvSpPr>
        <p:spPr>
          <a:xfrm>
            <a:off x="48430" y="1220331"/>
            <a:ext cx="2551814" cy="2445961"/>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поддержку элитного семеноводства;</a:t>
            </a:r>
          </a:p>
          <a:p>
            <a:pPr marL="0" indent="180975"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проведение комплекса агротехнологических работ на посевных площадях, занятых зерновыми, зернобобовыми и кормовыми культурами;</a:t>
            </a:r>
          </a:p>
          <a:p>
            <a:pPr marL="0" indent="180975"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производство и реализацию зерновых культур;</a:t>
            </a:r>
          </a:p>
          <a:p>
            <a:pPr marL="0" indent="180975"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поддержку производства льна-долгунца и (или) технической конопли;</a:t>
            </a:r>
          </a:p>
          <a:p>
            <a:pPr marL="0" indent="180975"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стимулирование увеличения производства картофеля и овощей.</a:t>
            </a:r>
          </a:p>
          <a:p>
            <a:pPr marL="0" indent="180975" algn="just">
              <a:lnSpc>
                <a:spcPct val="96000"/>
              </a:lnSpc>
              <a:spcBef>
                <a:spcPts val="0"/>
              </a:spcBef>
              <a:buFont typeface="+mj-lt"/>
              <a:buAutoNum type="arabicPeriod"/>
            </a:pPr>
            <a:r>
              <a:rPr lang="ru-RU" sz="800" b="1" dirty="0">
                <a:latin typeface="Open Sans" panose="020B0606030504020204" pitchFamily="34" charset="0"/>
                <a:ea typeface="Open Sans" panose="020B0606030504020204" pitchFamily="34" charset="0"/>
                <a:cs typeface="Open Sans" panose="020B0606030504020204" pitchFamily="34" charset="0"/>
              </a:rPr>
              <a:t> Субсидии на проведение  комплекса агротехнологических работ на посевных площадях, занятых льном-долгунцом </a:t>
            </a:r>
          </a:p>
          <a:p>
            <a:pPr marL="0" indent="180975" algn="just">
              <a:lnSpc>
                <a:spcPct val="96000"/>
              </a:lnSpc>
              <a:spcBef>
                <a:spcPts val="0"/>
              </a:spcBef>
              <a:buFont typeface="+mj-lt"/>
              <a:buAutoNum type="arabicPeriod"/>
            </a:pPr>
            <a:r>
              <a:rPr lang="ru-RU" sz="800" b="1" dirty="0">
                <a:latin typeface="Open Sans" panose="020B0606030504020204" pitchFamily="34" charset="0"/>
                <a:ea typeface="Open Sans" panose="020B0606030504020204" pitchFamily="34" charset="0"/>
                <a:cs typeface="Open Sans" panose="020B0606030504020204" pitchFamily="34" charset="0"/>
              </a:rPr>
              <a:t>Субсидии на проведение  комплекса агротехнологических работ на посевных площадях, занятых рапсом </a:t>
            </a:r>
            <a:endParaRPr lang="ru-RU" sz="800" b="1" spc="-50" dirty="0">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96000"/>
              </a:lnSpc>
              <a:spcBef>
                <a:spcPts val="0"/>
              </a:spcBef>
              <a:buNone/>
            </a:pPr>
            <a:endParaRPr lang="ru-RU" sz="900" spc="-50" dirty="0">
              <a:solidFill>
                <a:srgbClr val="00B0F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7" name="Рисунок 66"/>
          <p:cNvPicPr>
            <a:picLocks noChangeAspect="1"/>
          </p:cNvPicPr>
          <p:nvPr/>
        </p:nvPicPr>
        <p:blipFill>
          <a:blip r:embed="rId12" cstate="print">
            <a:duotone>
              <a:prstClr val="black"/>
              <a:srgbClr val="DEE59D">
                <a:tint val="45000"/>
                <a:satMod val="400000"/>
              </a:srgbClr>
            </a:duotone>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5233" y="3688307"/>
            <a:ext cx="2520132" cy="293796"/>
          </a:xfrm>
          <a:prstGeom prst="rect">
            <a:avLst/>
          </a:prstGeom>
        </p:spPr>
      </p:pic>
      <p:sp>
        <p:nvSpPr>
          <p:cNvPr id="68" name="TextBox 67"/>
          <p:cNvSpPr txBox="1"/>
          <p:nvPr/>
        </p:nvSpPr>
        <p:spPr>
          <a:xfrm>
            <a:off x="79762" y="3704378"/>
            <a:ext cx="2495603" cy="276999"/>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Животноводство</a:t>
            </a:r>
          </a:p>
        </p:txBody>
      </p:sp>
      <p:pic>
        <p:nvPicPr>
          <p:cNvPr id="69" name="Рисунок 6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251286" y="5714279"/>
            <a:ext cx="1260636" cy="1220743"/>
          </a:xfrm>
          <a:prstGeom prst="rect">
            <a:avLst/>
          </a:prstGeom>
        </p:spPr>
      </p:pic>
      <p:pic>
        <p:nvPicPr>
          <p:cNvPr id="70" name="Рисунок 69"/>
          <p:cNvPicPr>
            <a:picLocks noChangeAspect="1"/>
          </p:cNvPicPr>
          <p:nvPr/>
        </p:nvPicPr>
        <p:blipFill>
          <a:blip r:embed="rId15" cstate="print">
            <a:duotone>
              <a:prstClr val="black"/>
              <a:srgbClr val="AEFFDE">
                <a:tint val="45000"/>
                <a:satMod val="400000"/>
              </a:srgbClr>
            </a:duotone>
            <a:extLst>
              <a:ext uri="{BEBA8EAE-BF5A-486C-A8C5-ECC9F3942E4B}">
                <a14:imgProps xmlns:a14="http://schemas.microsoft.com/office/drawing/2010/main">
                  <a14:imgLayer r:embed="rId1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690438" y="4054965"/>
            <a:ext cx="2426023" cy="357743"/>
          </a:xfrm>
          <a:prstGeom prst="rect">
            <a:avLst/>
          </a:prstGeom>
        </p:spPr>
      </p:pic>
      <p:sp>
        <p:nvSpPr>
          <p:cNvPr id="71" name="TextBox 70"/>
          <p:cNvSpPr txBox="1"/>
          <p:nvPr/>
        </p:nvSpPr>
        <p:spPr>
          <a:xfrm>
            <a:off x="2739642" y="3981377"/>
            <a:ext cx="2298906" cy="461665"/>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Возмещение процентных</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ставок по кредитам</a:t>
            </a:r>
          </a:p>
        </p:txBody>
      </p:sp>
      <p:pic>
        <p:nvPicPr>
          <p:cNvPr id="72" name="Рисунок 71"/>
          <p:cNvPicPr>
            <a:picLocks noChangeAspect="1"/>
          </p:cNvPicPr>
          <p:nvPr/>
        </p:nvPicPr>
        <p:blipFill>
          <a:blip r:embed="rId11" cstate="print">
            <a:duotone>
              <a:prstClr val="black"/>
              <a:srgbClr val="E5E5A2">
                <a:tint val="45000"/>
                <a:satMod val="400000"/>
              </a:srgbClr>
            </a:duotone>
            <a:extLst>
              <a:ext uri="{28A0092B-C50C-407E-A947-70E740481C1C}">
                <a14:useLocalDpi xmlns:a14="http://schemas.microsoft.com/office/drawing/2010/main" val="0"/>
              </a:ext>
            </a:extLst>
          </a:blip>
          <a:stretch>
            <a:fillRect/>
          </a:stretch>
        </p:blipFill>
        <p:spPr>
          <a:xfrm>
            <a:off x="45919" y="4028563"/>
            <a:ext cx="2529447" cy="1657147"/>
          </a:xfrm>
          <a:prstGeom prst="rect">
            <a:avLst/>
          </a:prstGeom>
        </p:spPr>
      </p:pic>
      <p:pic>
        <p:nvPicPr>
          <p:cNvPr id="73" name="Рисунок 7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708977" y="4517294"/>
            <a:ext cx="2407936" cy="770747"/>
          </a:xfrm>
          <a:prstGeom prst="rect">
            <a:avLst/>
          </a:prstGeom>
        </p:spPr>
      </p:pic>
      <p:sp>
        <p:nvSpPr>
          <p:cNvPr id="74" name="Объект 31"/>
          <p:cNvSpPr txBox="1">
            <a:spLocks/>
          </p:cNvSpPr>
          <p:nvPr/>
        </p:nvSpPr>
        <p:spPr>
          <a:xfrm>
            <a:off x="2575365" y="4560456"/>
            <a:ext cx="2303910" cy="1153823"/>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28600" indent="-228600" algn="just">
              <a:lnSpc>
                <a:spcPct val="100000"/>
              </a:lnSpc>
              <a:spcBef>
                <a:spcPts val="0"/>
              </a:spcBef>
              <a:buFont typeface="Arial" panose="020B0604020202020204" pitchFamily="34" charset="0"/>
              <a:buAutoNum type="arabicPeriod"/>
            </a:pPr>
            <a:endParaRPr lang="ru-RU" sz="800" spc="-50" dirty="0">
              <a:latin typeface="Open Sans" panose="020B0606030504020204" pitchFamily="34" charset="0"/>
              <a:ea typeface="Open Sans" panose="020B0606030504020204" pitchFamily="34" charset="0"/>
              <a:cs typeface="Open Sans" panose="020B0606030504020204" pitchFamily="34" charset="0"/>
            </a:endParaRPr>
          </a:p>
          <a:p>
            <a:pPr marL="228600" indent="-228600" algn="just">
              <a:lnSpc>
                <a:spcPct val="100000"/>
              </a:lnSpc>
              <a:spcBef>
                <a:spcPts val="0"/>
              </a:spcBef>
              <a:buFont typeface="Arial" panose="020B0604020202020204" pitchFamily="34" charset="0"/>
              <a:buAutoNum type="arabicPeriod"/>
            </a:pPr>
            <a:endParaRPr lang="ru-RU" sz="800" spc="-50" dirty="0">
              <a:latin typeface="Open Sans" panose="020B0606030504020204" pitchFamily="34" charset="0"/>
              <a:ea typeface="Open Sans" panose="020B0606030504020204" pitchFamily="34" charset="0"/>
              <a:cs typeface="Open Sans" panose="020B0606030504020204" pitchFamily="34" charset="0"/>
            </a:endParaRPr>
          </a:p>
        </p:txBody>
      </p:sp>
      <p:sp>
        <p:nvSpPr>
          <p:cNvPr id="75" name="Объект 31"/>
          <p:cNvSpPr txBox="1">
            <a:spLocks/>
          </p:cNvSpPr>
          <p:nvPr/>
        </p:nvSpPr>
        <p:spPr>
          <a:xfrm>
            <a:off x="2737289" y="4574251"/>
            <a:ext cx="2351312" cy="592684"/>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уплату процентов по инвестиционным кредитам (займам) в агропромышленном комплексе</a:t>
            </a:r>
          </a:p>
        </p:txBody>
      </p:sp>
      <p:pic>
        <p:nvPicPr>
          <p:cNvPr id="76" name="Рисунок 75"/>
          <p:cNvPicPr>
            <a:picLocks noChangeAspect="1"/>
          </p:cNvPicPr>
          <p:nvPr/>
        </p:nvPicPr>
        <p:blipFill>
          <a:blip r:embed="rId18"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5163030" y="1198775"/>
            <a:ext cx="2273744" cy="891228"/>
          </a:xfrm>
          <a:prstGeom prst="rect">
            <a:avLst/>
          </a:prstGeom>
        </p:spPr>
      </p:pic>
      <p:sp>
        <p:nvSpPr>
          <p:cNvPr id="77" name="Объект 31"/>
          <p:cNvSpPr txBox="1">
            <a:spLocks/>
          </p:cNvSpPr>
          <p:nvPr/>
        </p:nvSpPr>
        <p:spPr>
          <a:xfrm>
            <a:off x="147454" y="4054965"/>
            <a:ext cx="2388518" cy="2466154"/>
          </a:xfrm>
          <a:prstGeom prst="rect">
            <a:avLst/>
          </a:prstGeom>
        </p:spPr>
        <p:txBody>
          <a:bodyPr vert="horz" lIns="91440" tIns="45720" rIns="91440" bIns="4572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поддержку племенного животноводства;</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приобретение племенного молодняка;</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повышение продуктивности в молочном скотоводстве;  </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реализованную товарную рыбу, произведенную в Смоленской области;</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литр реализованного молока</a:t>
            </a:r>
          </a:p>
        </p:txBody>
      </p:sp>
      <p:pic>
        <p:nvPicPr>
          <p:cNvPr id="78" name="Рисунок 77"/>
          <p:cNvPicPr>
            <a:picLocks noChangeAspect="1"/>
          </p:cNvPicPr>
          <p:nvPr/>
        </p:nvPicPr>
        <p:blipFill>
          <a:blip r:embed="rId18"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5150592" y="2526905"/>
            <a:ext cx="2267594" cy="2879028"/>
          </a:xfrm>
          <a:prstGeom prst="rect">
            <a:avLst/>
          </a:prstGeom>
        </p:spPr>
      </p:pic>
    </p:spTree>
    <p:extLst>
      <p:ext uri="{BB962C8B-B14F-4D97-AF65-F5344CB8AC3E}">
        <p14:creationId xmlns:p14="http://schemas.microsoft.com/office/powerpoint/2010/main" val="1183954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153375" y="1811046"/>
            <a:ext cx="2382596" cy="2752035"/>
          </a:xfrm>
          <a:prstGeom prst="rect">
            <a:avLst/>
          </a:prstGeom>
          <a:noFill/>
        </p:spPr>
        <p:txBody>
          <a:bodyPr wrap="square" rtlCol="0">
            <a:spAutoFit/>
          </a:bodyPr>
          <a:lstStyle/>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Субсидия на проведение </a:t>
            </a:r>
            <a:r>
              <a:rPr lang="ru-RU" sz="900" spc="-50" dirty="0" err="1">
                <a:latin typeface="Open Sans" panose="020B0606030504020204" pitchFamily="34" charset="0"/>
                <a:ea typeface="Open Sans" panose="020B0606030504020204" pitchFamily="34" charset="0"/>
                <a:cs typeface="Open Sans" panose="020B0606030504020204" pitchFamily="34" charset="0"/>
              </a:rPr>
              <a:t>культуртехнических</a:t>
            </a:r>
            <a:r>
              <a:rPr lang="ru-RU" sz="900" spc="-50" dirty="0">
                <a:latin typeface="Open Sans" panose="020B0606030504020204" pitchFamily="34" charset="0"/>
                <a:ea typeface="Open Sans" panose="020B0606030504020204" pitchFamily="34" charset="0"/>
                <a:cs typeface="Open Sans" panose="020B0606030504020204" pitchFamily="34" charset="0"/>
              </a:rPr>
              <a:t> мероприятий на выбывших сельскохозяйственных угодьях, вовлекаемых в сельскохозяйственный оборот.</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Субсидия на проведение мероприятий в области известкования кислых почв на пашне</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Субсидия сельскохозяйственным товаропроизводителям, относящимся к категории </a:t>
            </a:r>
            <a:r>
              <a:rPr lang="ru-RU" sz="900" spc="-50" dirty="0" err="1">
                <a:latin typeface="Open Sans" panose="020B0606030504020204" pitchFamily="34" charset="0"/>
                <a:ea typeface="Open Sans" panose="020B0606030504020204" pitchFamily="34" charset="0"/>
                <a:cs typeface="Open Sans" panose="020B0606030504020204" pitchFamily="34" charset="0"/>
              </a:rPr>
              <a:t>микропредприятий</a:t>
            </a:r>
            <a:r>
              <a:rPr lang="ru-RU" sz="900" spc="-50" dirty="0">
                <a:latin typeface="Open Sans" panose="020B0606030504020204" pitchFamily="34" charset="0"/>
                <a:ea typeface="Open Sans" panose="020B0606030504020204" pitchFamily="34" charset="0"/>
                <a:cs typeface="Open Sans" panose="020B0606030504020204" pitchFamily="34" charset="0"/>
              </a:rPr>
              <a:t>, на возмещение части затрат на проведение </a:t>
            </a:r>
            <a:r>
              <a:rPr lang="ru-RU" sz="900" spc="-50" dirty="0" err="1">
                <a:latin typeface="Open Sans" panose="020B0606030504020204" pitchFamily="34" charset="0"/>
                <a:ea typeface="Open Sans" panose="020B0606030504020204" pitchFamily="34" charset="0"/>
                <a:cs typeface="Open Sans" panose="020B0606030504020204" pitchFamily="34" charset="0"/>
              </a:rPr>
              <a:t>культуртехнических</a:t>
            </a:r>
            <a:r>
              <a:rPr lang="ru-RU" sz="900" spc="-50" dirty="0">
                <a:latin typeface="Open Sans" panose="020B0606030504020204" pitchFamily="34" charset="0"/>
                <a:ea typeface="Open Sans" panose="020B0606030504020204" pitchFamily="34" charset="0"/>
                <a:cs typeface="Open Sans" panose="020B0606030504020204" pitchFamily="34" charset="0"/>
              </a:rPr>
              <a:t> мероприятий на выбывших сельскохозяйственных угодьях, вовлекаемых в сельскохозяйственный оборот;</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Субсидия бюджетам муниципальных образований на подготовку проектов межевания земельных участков и на проведение кадастровых работ.</a:t>
            </a:r>
          </a:p>
        </p:txBody>
      </p:sp>
      <p:pic>
        <p:nvPicPr>
          <p:cNvPr id="39" name="Рисунок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373" y="1771600"/>
            <a:ext cx="2382598" cy="2791481"/>
          </a:xfrm>
          <a:prstGeom prst="rect">
            <a:avLst/>
          </a:prstGeom>
        </p:spPr>
      </p:pic>
      <p:pic>
        <p:nvPicPr>
          <p:cNvPr id="62" name="Рисунок 61"/>
          <p:cNvPicPr>
            <a:picLocks noChangeAspect="1"/>
          </p:cNvPicPr>
          <p:nvPr/>
        </p:nvPicPr>
        <p:blipFill>
          <a:blip r:embed="rId4"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5133405" y="1413262"/>
            <a:ext cx="2309147" cy="2643160"/>
          </a:xfrm>
          <a:prstGeom prst="rect">
            <a:avLst/>
          </a:prstGeom>
        </p:spPr>
      </p:pic>
      <p:pic>
        <p:nvPicPr>
          <p:cNvPr id="43" name="Рисунок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402468" y="4889303"/>
            <a:ext cx="1260636" cy="1220743"/>
          </a:xfrm>
          <a:prstGeom prst="rect">
            <a:avLst/>
          </a:prstGeom>
        </p:spPr>
      </p:pic>
      <p:pic>
        <p:nvPicPr>
          <p:cNvPr id="26" name="Рисунок 25"/>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57369" y="886177"/>
            <a:ext cx="2347401" cy="414044"/>
          </a:xfrm>
          <a:prstGeom prst="rect">
            <a:avLst/>
          </a:prstGeom>
        </p:spPr>
      </p:pic>
      <p:pic>
        <p:nvPicPr>
          <p:cNvPr id="10" name="Рисунок 9"/>
          <p:cNvPicPr>
            <a:picLocks noChangeAspect="1"/>
          </p:cNvPicPr>
          <p:nvPr/>
        </p:nvPicPr>
        <p:blipFill>
          <a:blip r:embed="rId8" cstate="print"/>
          <a:stretch>
            <a:fillRect/>
          </a:stretch>
        </p:blipFill>
        <p:spPr>
          <a:xfrm>
            <a:off x="2061031" y="59380"/>
            <a:ext cx="5498644" cy="663073"/>
          </a:xfrm>
          <a:prstGeom prst="rect">
            <a:avLst/>
          </a:prstGeom>
        </p:spPr>
      </p:pic>
      <p:sp>
        <p:nvSpPr>
          <p:cNvPr id="3" name="TextBox 2"/>
          <p:cNvSpPr txBox="1"/>
          <p:nvPr/>
        </p:nvSpPr>
        <p:spPr>
          <a:xfrm>
            <a:off x="1878080" y="31690"/>
            <a:ext cx="6007049" cy="707886"/>
          </a:xfrm>
          <a:prstGeom prst="rect">
            <a:avLst/>
          </a:prstGeom>
          <a:noFill/>
        </p:spPr>
        <p:txBody>
          <a:bodyPr wrap="square" rtlCol="0">
            <a:spAutoFit/>
          </a:bodyPr>
          <a:lstStyle/>
          <a:p>
            <a:pPr algn="ctr"/>
            <a:r>
              <a:rPr lang="ru-RU" sz="19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сельхозтоваропроизводителей (субсидии)</a:t>
            </a:r>
          </a:p>
        </p:txBody>
      </p:sp>
      <p:sp>
        <p:nvSpPr>
          <p:cNvPr id="4" name="TextBox 3"/>
          <p:cNvSpPr txBox="1"/>
          <p:nvPr/>
        </p:nvSpPr>
        <p:spPr>
          <a:xfrm>
            <a:off x="7125935"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17</a:t>
            </a:r>
          </a:p>
        </p:txBody>
      </p:sp>
      <p:pic>
        <p:nvPicPr>
          <p:cNvPr id="5" name="Рисунок 4"/>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38561" y="895047"/>
            <a:ext cx="2454490" cy="827734"/>
          </a:xfrm>
          <a:prstGeom prst="rect">
            <a:avLst/>
          </a:prstGeom>
        </p:spPr>
      </p:pic>
      <p:sp>
        <p:nvSpPr>
          <p:cNvPr id="6" name="TextBox 5"/>
          <p:cNvSpPr txBox="1"/>
          <p:nvPr/>
        </p:nvSpPr>
        <p:spPr>
          <a:xfrm>
            <a:off x="28618" y="902066"/>
            <a:ext cx="2672457" cy="830997"/>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Вовлечение в оборот и комплексная мелиорация земель сельскохозяйственного назначения</a:t>
            </a:r>
          </a:p>
        </p:txBody>
      </p:sp>
      <p:sp>
        <p:nvSpPr>
          <p:cNvPr id="17" name="TextBox 16"/>
          <p:cNvSpPr txBox="1"/>
          <p:nvPr/>
        </p:nvSpPr>
        <p:spPr>
          <a:xfrm>
            <a:off x="2765393" y="873243"/>
            <a:ext cx="1967403" cy="461665"/>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сельских территорий</a:t>
            </a:r>
          </a:p>
        </p:txBody>
      </p:sp>
      <p:sp>
        <p:nvSpPr>
          <p:cNvPr id="30" name="Объект 31"/>
          <p:cNvSpPr txBox="1">
            <a:spLocks/>
          </p:cNvSpPr>
          <p:nvPr/>
        </p:nvSpPr>
        <p:spPr>
          <a:xfrm>
            <a:off x="2535972" y="4560456"/>
            <a:ext cx="2303910" cy="1153823"/>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28600" indent="-228600" algn="just">
              <a:lnSpc>
                <a:spcPct val="100000"/>
              </a:lnSpc>
              <a:spcBef>
                <a:spcPts val="0"/>
              </a:spcBef>
              <a:buFont typeface="Arial" panose="020B0604020202020204" pitchFamily="34" charset="0"/>
              <a:buAutoNum type="arabicPeriod"/>
            </a:pPr>
            <a:endParaRPr lang="ru-RU" sz="800" spc="-50" dirty="0">
              <a:latin typeface="Open Sans" panose="020B0606030504020204" pitchFamily="34" charset="0"/>
              <a:ea typeface="Open Sans" panose="020B0606030504020204" pitchFamily="34" charset="0"/>
              <a:cs typeface="Open Sans" panose="020B0606030504020204" pitchFamily="34" charset="0"/>
            </a:endParaRPr>
          </a:p>
          <a:p>
            <a:pPr marL="228600" indent="-228600" algn="just">
              <a:lnSpc>
                <a:spcPct val="100000"/>
              </a:lnSpc>
              <a:spcBef>
                <a:spcPts val="0"/>
              </a:spcBef>
              <a:buFont typeface="Arial" panose="020B0604020202020204" pitchFamily="34" charset="0"/>
              <a:buAutoNum type="arabicPeriod"/>
            </a:pPr>
            <a:endParaRPr lang="ru-RU" sz="800" spc="-50" dirty="0">
              <a:latin typeface="Open Sans" panose="020B0606030504020204" pitchFamily="34" charset="0"/>
              <a:ea typeface="Open Sans" panose="020B0606030504020204" pitchFamily="34" charset="0"/>
              <a:cs typeface="Open Sans" panose="020B0606030504020204" pitchFamily="34" charset="0"/>
            </a:endParaRPr>
          </a:p>
        </p:txBody>
      </p:sp>
      <p:pic>
        <p:nvPicPr>
          <p:cNvPr id="37" name="Рисунок 36"/>
          <p:cNvPicPr>
            <a:picLocks noChangeAspect="1"/>
          </p:cNvPicPr>
          <p:nvPr/>
        </p:nvPicPr>
        <p:blipFill>
          <a:blip r:embed="rId11" cstate="print">
            <a:duotone>
              <a:prstClr val="black"/>
              <a:srgbClr val="AEE696">
                <a:tint val="45000"/>
                <a:satMod val="400000"/>
              </a:srgbClr>
            </a:duotone>
            <a:extLst>
              <a:ext uri="{28A0092B-C50C-407E-A947-70E740481C1C}">
                <a14:useLocalDpi xmlns:a14="http://schemas.microsoft.com/office/drawing/2010/main" val="0"/>
              </a:ext>
            </a:extLst>
          </a:blip>
          <a:stretch>
            <a:fillRect/>
          </a:stretch>
        </p:blipFill>
        <p:spPr>
          <a:xfrm>
            <a:off x="2657369" y="1413261"/>
            <a:ext cx="2347401" cy="3987795"/>
          </a:xfrm>
          <a:prstGeom prst="rect">
            <a:avLst/>
          </a:prstGeom>
        </p:spPr>
      </p:pic>
      <p:sp>
        <p:nvSpPr>
          <p:cNvPr id="45" name="TextBox 44"/>
          <p:cNvSpPr txBox="1"/>
          <p:nvPr/>
        </p:nvSpPr>
        <p:spPr>
          <a:xfrm>
            <a:off x="2667522" y="1496219"/>
            <a:ext cx="2337247" cy="3815916"/>
          </a:xfrm>
          <a:prstGeom prst="rect">
            <a:avLst/>
          </a:prstGeom>
          <a:noFill/>
        </p:spPr>
        <p:txBody>
          <a:bodyPr wrap="square" rtlCol="0">
            <a:spAutoFit/>
          </a:bodyPr>
          <a:lstStyle/>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Социальные выплаты на строительство (приобретение) жилья гражданам, проживающим на сельских территориях;</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строительство (приобретение) жилого помещения (жилого дома) на сельских территориях, территориях опорных населенных пунктов, предоставляемого гражданам Российской Федерации, проживающим на сельских территориях, территориях опорных населенных пунктов, по договору найма жилого помещения;</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на реализацию мероприятий по благоустройству сельских территорий;</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реализацию мероприятий по благоустройству общественных пространств в опорных населенных пунктах;</a:t>
            </a:r>
          </a:p>
        </p:txBody>
      </p:sp>
      <p:sp>
        <p:nvSpPr>
          <p:cNvPr id="2" name="Прямоугольник 1"/>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485A61"/>
                </a:solidFill>
                <a:cs typeface="Times New Roman" panose="02020603050405020304" pitchFamily="18" charset="0"/>
              </a:rPr>
              <a:t>Министерство</a:t>
            </a:r>
          </a:p>
        </p:txBody>
      </p:sp>
      <p:pic>
        <p:nvPicPr>
          <p:cNvPr id="9" name="Рисунок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pic>
        <p:nvPicPr>
          <p:cNvPr id="60" name="Рисунок 59"/>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33406" y="892482"/>
            <a:ext cx="2325725" cy="414044"/>
          </a:xfrm>
          <a:prstGeom prst="rect">
            <a:avLst/>
          </a:prstGeom>
        </p:spPr>
      </p:pic>
      <p:sp>
        <p:nvSpPr>
          <p:cNvPr id="61" name="Прямоугольник 60"/>
          <p:cNvSpPr/>
          <p:nvPr/>
        </p:nvSpPr>
        <p:spPr>
          <a:xfrm>
            <a:off x="5133404" y="1471098"/>
            <a:ext cx="2309148" cy="2585323"/>
          </a:xfrm>
          <a:prstGeom prst="rect">
            <a:avLst/>
          </a:prstGeom>
        </p:spPr>
        <p:txBody>
          <a:bodyPr wrap="square">
            <a:spAutoFit/>
          </a:bodyPr>
          <a:lstStyle/>
          <a:p>
            <a:pPr algn="jus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 Выплата единовременного областного государственного пособия молодым специалистам, являющимся гражданами Российской Федерации, работающим в сельскохозяйственных организациях, крестьянских (фермерских) хозяйствах, областных государственных организациях ветеринарии, у индивидуальных предпринимателей, в соответствии с областным нормативным правовым актом;</a:t>
            </a:r>
          </a:p>
          <a:p>
            <a:pPr algn="jus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 Предоставление ежемесячных выплат молодым специалистам, работающим в сельскохозяйственных организациях, крестьянских (фермерских) хозяйствах и у индивидуальных предпринимателей, в соответствии с областным нормативным правовым актом.</a:t>
            </a:r>
          </a:p>
        </p:txBody>
      </p:sp>
      <p:sp>
        <p:nvSpPr>
          <p:cNvPr id="59" name="TextBox 58"/>
          <p:cNvSpPr txBox="1"/>
          <p:nvPr/>
        </p:nvSpPr>
        <p:spPr>
          <a:xfrm>
            <a:off x="5184333" y="964474"/>
            <a:ext cx="2258220" cy="276999"/>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Социальные выплаты</a:t>
            </a:r>
          </a:p>
        </p:txBody>
      </p:sp>
      <p:pic>
        <p:nvPicPr>
          <p:cNvPr id="24" name="Рисунок 23" descr="https://images.vector-images.com/67/Khislavichskiy_rayon_coa5.jpg"/>
          <p:cNvPicPr/>
          <p:nvPr/>
        </p:nvPicPr>
        <p:blipFill>
          <a:blip r:embed="rId13" cstate="print"/>
          <a:srcRect/>
          <a:stretch>
            <a:fillRect/>
          </a:stretch>
        </p:blipFill>
        <p:spPr bwMode="auto">
          <a:xfrm>
            <a:off x="317931" y="60427"/>
            <a:ext cx="514350" cy="742950"/>
          </a:xfrm>
          <a:prstGeom prst="rect">
            <a:avLst/>
          </a:prstGeom>
          <a:noFill/>
          <a:ln w="9525">
            <a:noFill/>
            <a:miter lim="800000"/>
            <a:headEnd/>
            <a:tailEnd/>
          </a:ln>
        </p:spPr>
      </p:pic>
      <p:sp>
        <p:nvSpPr>
          <p:cNvPr id="25" name="TextBox 24"/>
          <p:cNvSpPr txBox="1"/>
          <p:nvPr/>
        </p:nvSpPr>
        <p:spPr>
          <a:xfrm>
            <a:off x="833915" y="31690"/>
            <a:ext cx="1454150" cy="938719"/>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Хиславичский муниципальный округ</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7" name="TextBox 26"/>
          <p:cNvSpPr txBox="1"/>
          <p:nvPr/>
        </p:nvSpPr>
        <p:spPr>
          <a:xfrm>
            <a:off x="236102" y="5202664"/>
            <a:ext cx="2353700" cy="1023229"/>
          </a:xfrm>
          <a:prstGeom prst="rect">
            <a:avLst/>
          </a:prstGeom>
          <a:noFill/>
        </p:spPr>
        <p:txBody>
          <a:bodyPr wrap="square" rtlCol="0">
            <a:spAutoFit/>
          </a:bodyPr>
          <a:lstStyle/>
          <a:p>
            <a:pPr algn="just" defTabSz="755934">
              <a:lnSpc>
                <a:spcPct val="96000"/>
              </a:lnSpc>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сельскохозяйственным товаропроизводителям (кроме граждан, ведущих личное подсобное хозяйство) на возмещение части затрат, связанных с обеспечением квалифицированными специалистами</a:t>
            </a:r>
          </a:p>
          <a:p>
            <a:pPr indent="180975" algn="just" defTabSz="755934">
              <a:lnSpc>
                <a:spcPct val="96000"/>
              </a:lnSpc>
              <a:buFont typeface="+mj-lt"/>
              <a:buAutoNum type="arabicPeriod"/>
            </a:pP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Прямоугольник 6"/>
          <p:cNvSpPr/>
          <p:nvPr/>
        </p:nvSpPr>
        <p:spPr>
          <a:xfrm>
            <a:off x="317931" y="4803648"/>
            <a:ext cx="2218040" cy="27580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defTabSz="755934">
              <a:lnSpc>
                <a:spcPct val="96000"/>
              </a:lnSpc>
            </a:pPr>
            <a:r>
              <a:rPr lang="ru-RU" b="1" dirty="0">
                <a:solidFill>
                  <a:srgbClr val="0070C0"/>
                </a:solidFill>
              </a:rPr>
              <a:t>РП «Кадры в АПК»</a:t>
            </a:r>
            <a:endParaRPr lang="en-US" b="1" dirty="0">
              <a:solidFill>
                <a:srgbClr val="0070C0"/>
              </a:solidFill>
              <a:latin typeface="Open Sans" panose="020B0606030504020204"/>
            </a:endParaRPr>
          </a:p>
        </p:txBody>
      </p:sp>
      <p:pic>
        <p:nvPicPr>
          <p:cNvPr id="28" name="Рисунок 27"/>
          <p:cNvPicPr>
            <a:picLocks noChangeAspect="1"/>
          </p:cNvPicPr>
          <p:nvPr/>
        </p:nvPicPr>
        <p:blipFill>
          <a:blip r:embed="rId11"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rot="10800000" flipV="1">
            <a:off x="236101" y="5202665"/>
            <a:ext cx="2353696" cy="907382"/>
          </a:xfrm>
          <a:prstGeom prst="rect">
            <a:avLst/>
          </a:prstGeom>
        </p:spPr>
      </p:pic>
    </p:spTree>
    <p:extLst>
      <p:ext uri="{BB962C8B-B14F-4D97-AF65-F5344CB8AC3E}">
        <p14:creationId xmlns:p14="http://schemas.microsoft.com/office/powerpoint/2010/main" val="1028222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08774"/>
            <a:ext cx="5467799"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Транспорт</a:t>
            </a:r>
          </a:p>
        </p:txBody>
      </p:sp>
      <p:sp>
        <p:nvSpPr>
          <p:cNvPr id="4" name="TextBox 3"/>
          <p:cNvSpPr txBox="1"/>
          <p:nvPr/>
        </p:nvSpPr>
        <p:spPr>
          <a:xfrm>
            <a:off x="7121735"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18</a:t>
            </a:r>
          </a:p>
        </p:txBody>
      </p:sp>
      <p:sp>
        <p:nvSpPr>
          <p:cNvPr id="29" name="TextBox 28"/>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3" name="Picture 6" descr="http://tomnosti.info/dorogi-kak-i-pochemu-4/foto/174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500" r="12500"/>
          <a:stretch/>
        </p:blipFill>
        <p:spPr bwMode="auto">
          <a:xfrm>
            <a:off x="180972" y="2007203"/>
            <a:ext cx="1052404" cy="997917"/>
          </a:xfrm>
          <a:prstGeom prst="ellipse">
            <a:avLst/>
          </a:prstGeom>
          <a:noFill/>
          <a:extLst>
            <a:ext uri="{909E8E84-426E-40DD-AFC4-6F175D3DCCD1}">
              <a14:hiddenFill xmlns:a14="http://schemas.microsoft.com/office/drawing/2010/main">
                <a:solidFill>
                  <a:srgbClr val="FFFFFF"/>
                </a:solidFill>
              </a14:hiddenFill>
            </a:ext>
          </a:extLst>
        </p:spPr>
      </p:pic>
      <p:pic>
        <p:nvPicPr>
          <p:cNvPr id="34" name="Рисунок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874" y="1977412"/>
            <a:ext cx="1057501" cy="1057501"/>
          </a:xfrm>
          <a:prstGeom prst="rect">
            <a:avLst/>
          </a:prstGeom>
        </p:spPr>
      </p:pic>
      <p:pic>
        <p:nvPicPr>
          <p:cNvPr id="35" name="Рисунок 34"/>
          <p:cNvPicPr>
            <a:picLocks noChangeAspect="1"/>
          </p:cNvPicPr>
          <p:nvPr/>
        </p:nvPicPr>
        <p:blipFill>
          <a:blip r:embed="rId6" cstate="print">
            <a:lum bright="70000" contrast="-70000"/>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0630" y="4575622"/>
            <a:ext cx="2744086" cy="1319360"/>
          </a:xfrm>
          <a:prstGeom prst="rect">
            <a:avLst/>
          </a:prstGeom>
        </p:spPr>
      </p:pic>
      <p:sp>
        <p:nvSpPr>
          <p:cNvPr id="37" name="TextBox 36"/>
          <p:cNvSpPr txBox="1"/>
          <p:nvPr/>
        </p:nvSpPr>
        <p:spPr>
          <a:xfrm>
            <a:off x="0" y="4007036"/>
            <a:ext cx="3115966" cy="523220"/>
          </a:xfrm>
          <a:prstGeom prst="rect">
            <a:avLst/>
          </a:prstGeom>
          <a:noFill/>
        </p:spPr>
        <p:txBody>
          <a:bodyPr wrap="square" rtlCol="0">
            <a:spAutoFit/>
          </a:bodyPr>
          <a:lstStyle/>
          <a:p>
            <a:pPr algn="ct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Автодороги в муниципальной собственности:</a:t>
            </a:r>
          </a:p>
        </p:txBody>
      </p:sp>
      <p:sp>
        <p:nvSpPr>
          <p:cNvPr id="45" name="TextBox 44"/>
          <p:cNvSpPr txBox="1"/>
          <p:nvPr/>
        </p:nvSpPr>
        <p:spPr>
          <a:xfrm>
            <a:off x="1183153" y="2103184"/>
            <a:ext cx="2083580" cy="830997"/>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Общая протяженность дорог</a:t>
            </a:r>
          </a:p>
        </p:txBody>
      </p:sp>
      <p:sp>
        <p:nvSpPr>
          <p:cNvPr id="46" name="TextBox 45"/>
          <p:cNvSpPr txBox="1"/>
          <p:nvPr/>
        </p:nvSpPr>
        <p:spPr>
          <a:xfrm>
            <a:off x="178615" y="5287950"/>
            <a:ext cx="3088118" cy="369332"/>
          </a:xfrm>
          <a:prstGeom prst="rect">
            <a:avLst/>
          </a:prstGeom>
          <a:noFill/>
        </p:spPr>
        <p:txBody>
          <a:bodyPr wrap="square" rtlCol="0">
            <a:spAutoFit/>
          </a:bodyPr>
          <a:lstStyle/>
          <a:p>
            <a:pPr algn="ctr"/>
            <a:r>
              <a:rPr lang="ru-RU" dirty="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44,1 км </a:t>
            </a:r>
            <a:r>
              <a:rPr lang="ru-RU" sz="1200" dirty="0">
                <a:latin typeface="Open Sans Semibold" panose="020B0706030804020204" pitchFamily="34" charset="0"/>
                <a:ea typeface="Open Sans Semibold" panose="020B0706030804020204" pitchFamily="34" charset="0"/>
                <a:cs typeface="Open Sans Semibold" panose="020B0706030804020204" pitchFamily="34" charset="0"/>
              </a:rPr>
              <a:t>асфальтобетонные</a:t>
            </a:r>
          </a:p>
        </p:txBody>
      </p:sp>
      <p:sp>
        <p:nvSpPr>
          <p:cNvPr id="48" name="TextBox 47"/>
          <p:cNvSpPr txBox="1"/>
          <p:nvPr/>
        </p:nvSpPr>
        <p:spPr>
          <a:xfrm>
            <a:off x="365285" y="4761080"/>
            <a:ext cx="2729432" cy="369332"/>
          </a:xfrm>
          <a:prstGeom prst="rect">
            <a:avLst/>
          </a:prstGeom>
          <a:noFill/>
        </p:spPr>
        <p:txBody>
          <a:bodyPr wrap="square" rtlCol="0">
            <a:spAutoFit/>
          </a:bodyPr>
          <a:lstStyle/>
          <a:p>
            <a:pPr algn="ctr"/>
            <a:r>
              <a:rPr lang="ru-RU" dirty="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267 км  </a:t>
            </a:r>
            <a:r>
              <a:rPr lang="ru-RU" sz="1200" dirty="0">
                <a:latin typeface="Open Sans Semibold" panose="020B0706030804020204" pitchFamily="34" charset="0"/>
                <a:ea typeface="Open Sans Semibold" panose="020B0706030804020204" pitchFamily="34" charset="0"/>
                <a:cs typeface="Open Sans Semibold" panose="020B0706030804020204" pitchFamily="34" charset="0"/>
              </a:rPr>
              <a:t>грунтовые</a:t>
            </a:r>
          </a:p>
        </p:txBody>
      </p:sp>
      <p:sp>
        <p:nvSpPr>
          <p:cNvPr id="50" name="Прямоугольник 49"/>
          <p:cNvSpPr/>
          <p:nvPr/>
        </p:nvSpPr>
        <p:spPr>
          <a:xfrm>
            <a:off x="158293" y="2105957"/>
            <a:ext cx="1114425" cy="830997"/>
          </a:xfrm>
          <a:prstGeom prst="rect">
            <a:avLst/>
          </a:prstGeom>
        </p:spPr>
        <p:txBody>
          <a:bodyPr wrap="square">
            <a:spAutoFit/>
          </a:bodyPr>
          <a:lstStyle/>
          <a:p>
            <a:pPr algn="ctr"/>
            <a:r>
              <a:rPr lang="ru-RU"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566,5 км</a:t>
            </a:r>
            <a:endParaRPr lang="ru-RU" sz="2400" dirty="0">
              <a:solidFill>
                <a:schemeClr val="bg1"/>
              </a:solidFill>
            </a:endParaRPr>
          </a:p>
        </p:txBody>
      </p:sp>
      <p:pic>
        <p:nvPicPr>
          <p:cNvPr id="1027" name="Picture 3" descr="C:\Users\673F~1\AppData\Local\Temp\Rar$DI00.406\МО Хиславичи.png"/>
          <p:cNvPicPr>
            <a:picLocks noChangeAspect="1" noChangeArrowheads="1"/>
          </p:cNvPicPr>
          <p:nvPr/>
        </p:nvPicPr>
        <p:blipFill>
          <a:blip r:embed="rId8" cstate="print"/>
          <a:srcRect/>
          <a:stretch>
            <a:fillRect/>
          </a:stretch>
        </p:blipFill>
        <p:spPr bwMode="auto">
          <a:xfrm>
            <a:off x="2629993" y="1322306"/>
            <a:ext cx="4929682" cy="4336528"/>
          </a:xfrm>
          <a:prstGeom prst="rect">
            <a:avLst/>
          </a:prstGeom>
          <a:noFill/>
        </p:spPr>
      </p:pic>
      <p:pic>
        <p:nvPicPr>
          <p:cNvPr id="19" name="Рисунок 18" descr="https://images.vector-images.com/67/Khislavichskiy_rayon_coa5.jpg"/>
          <p:cNvPicPr/>
          <p:nvPr/>
        </p:nvPicPr>
        <p:blipFill>
          <a:blip r:embed="rId9" cstate="print"/>
          <a:srcRect/>
          <a:stretch>
            <a:fillRect/>
          </a:stretch>
        </p:blipFill>
        <p:spPr bwMode="auto">
          <a:xfrm>
            <a:off x="322262" y="183249"/>
            <a:ext cx="514350" cy="742950"/>
          </a:xfrm>
          <a:prstGeom prst="rect">
            <a:avLst/>
          </a:prstGeom>
          <a:noFill/>
          <a:ln w="9525">
            <a:noFill/>
            <a:miter lim="800000"/>
            <a:headEnd/>
            <a:tailEnd/>
          </a:ln>
        </p:spPr>
      </p:pic>
      <p:sp>
        <p:nvSpPr>
          <p:cNvPr id="17" name="Прямоугольник 16"/>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485A61"/>
                </a:solidFill>
                <a:cs typeface="Times New Roman" panose="02020603050405020304" pitchFamily="18" charset="0"/>
              </a:rPr>
              <a:t>Министерство</a:t>
            </a:r>
          </a:p>
        </p:txBody>
      </p:sp>
      <p:pic>
        <p:nvPicPr>
          <p:cNvPr id="18" name="Рисунок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sp>
        <p:nvSpPr>
          <p:cNvPr id="20" name="TextBox 19"/>
          <p:cNvSpPr txBox="1"/>
          <p:nvPr/>
        </p:nvSpPr>
        <p:spPr>
          <a:xfrm>
            <a:off x="836612" y="151351"/>
            <a:ext cx="1454150" cy="938719"/>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Хиславичский муниципальный округ</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Tree>
    <p:extLst>
      <p:ext uri="{BB962C8B-B14F-4D97-AF65-F5344CB8AC3E}">
        <p14:creationId xmlns:p14="http://schemas.microsoft.com/office/powerpoint/2010/main" val="330900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stretch>
            <a:fillRect/>
          </a:stretch>
        </p:blipFill>
        <p:spPr>
          <a:xfrm>
            <a:off x="2061031" y="156237"/>
            <a:ext cx="5498644" cy="768091"/>
          </a:xfrm>
          <a:prstGeom prst="rect">
            <a:avLst/>
          </a:prstGeom>
        </p:spPr>
      </p:pic>
      <p:sp>
        <p:nvSpPr>
          <p:cNvPr id="3" name="TextBox 2"/>
          <p:cNvSpPr txBox="1"/>
          <p:nvPr/>
        </p:nvSpPr>
        <p:spPr>
          <a:xfrm>
            <a:off x="2101991" y="320065"/>
            <a:ext cx="5416722"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Связь</a:t>
            </a:r>
            <a:endParaRPr lang="ru-RU" sz="2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21735"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19</a:t>
            </a:r>
          </a:p>
        </p:txBody>
      </p:sp>
      <p:sp>
        <p:nvSpPr>
          <p:cNvPr id="35" name="TextBox 34"/>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38" name="TextBox 37"/>
          <p:cNvSpPr txBox="1"/>
          <p:nvPr/>
        </p:nvSpPr>
        <p:spPr>
          <a:xfrm>
            <a:off x="1428326" y="1630351"/>
            <a:ext cx="1917622" cy="830997"/>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организация, оказывающая услуги связи</a:t>
            </a:r>
          </a:p>
        </p:txBody>
      </p:sp>
      <p:sp>
        <p:nvSpPr>
          <p:cNvPr id="39" name="TextBox 38"/>
          <p:cNvSpPr txBox="1"/>
          <p:nvPr/>
        </p:nvSpPr>
        <p:spPr>
          <a:xfrm>
            <a:off x="2121300" y="1198928"/>
            <a:ext cx="418704" cy="584775"/>
          </a:xfrm>
          <a:prstGeom prst="rect">
            <a:avLst/>
          </a:prstGeom>
          <a:noFill/>
        </p:spPr>
        <p:txBody>
          <a:bodyPr wrap="non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40" name="TextBox 39"/>
          <p:cNvSpPr txBox="1"/>
          <p:nvPr/>
        </p:nvSpPr>
        <p:spPr>
          <a:xfrm flipH="1">
            <a:off x="6456563" y="2964131"/>
            <a:ext cx="806564" cy="584775"/>
          </a:xfrm>
          <a:prstGeom prst="rect">
            <a:avLst/>
          </a:prstGeom>
          <a:noFill/>
        </p:spPr>
        <p:txBody>
          <a:bodyPr wrap="squar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11</a:t>
            </a:r>
          </a:p>
        </p:txBody>
      </p:sp>
      <p:sp>
        <p:nvSpPr>
          <p:cNvPr id="41" name="TextBox 40"/>
          <p:cNvSpPr txBox="1"/>
          <p:nvPr/>
        </p:nvSpPr>
        <p:spPr>
          <a:xfrm>
            <a:off x="6078903" y="3424730"/>
            <a:ext cx="1398850" cy="830997"/>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почтовых отделений связи</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p:cNvSpPr txBox="1"/>
          <p:nvPr/>
        </p:nvSpPr>
        <p:spPr>
          <a:xfrm flipH="1">
            <a:off x="702450" y="3082139"/>
            <a:ext cx="495617" cy="584775"/>
          </a:xfrm>
          <a:prstGeom prst="rect">
            <a:avLst/>
          </a:prstGeom>
          <a:noFill/>
        </p:spPr>
        <p:txBody>
          <a:bodyPr wrap="squar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43" name="TextBox 42"/>
          <p:cNvSpPr txBox="1"/>
          <p:nvPr/>
        </p:nvSpPr>
        <p:spPr>
          <a:xfrm>
            <a:off x="168296" y="3543470"/>
            <a:ext cx="1529785" cy="830997"/>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оператора сотовой связи</a:t>
            </a:r>
          </a:p>
        </p:txBody>
      </p:sp>
      <p:sp>
        <p:nvSpPr>
          <p:cNvPr id="44" name="TextBox 43"/>
          <p:cNvSpPr txBox="1"/>
          <p:nvPr/>
        </p:nvSpPr>
        <p:spPr>
          <a:xfrm>
            <a:off x="4458728" y="5231332"/>
            <a:ext cx="2197206" cy="954107"/>
          </a:xfrm>
          <a:prstGeom prst="rect">
            <a:avLst/>
          </a:prstGeom>
          <a:noFill/>
        </p:spPr>
        <p:txBody>
          <a:bodyPr wrap="square" rtlCol="0">
            <a:spAutoFit/>
          </a:bodyPr>
          <a:lstStyle/>
          <a:p>
            <a:pPr algn="ct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Активно работает сеть интернет, спутниковое телерадиовещание</a:t>
            </a:r>
            <a:endParaRPr lang="ru-RU" sz="12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341" y="1286280"/>
            <a:ext cx="1237827" cy="1237827"/>
          </a:xfrm>
          <a:prstGeom prst="rect">
            <a:avLst/>
          </a:prstGeom>
        </p:spPr>
      </p:pic>
      <p:pic>
        <p:nvPicPr>
          <p:cNvPr id="46" name="Рисунок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5554" y="1452358"/>
            <a:ext cx="959403" cy="959403"/>
          </a:xfrm>
          <a:prstGeom prst="rect">
            <a:avLst/>
          </a:prstGeom>
        </p:spPr>
      </p:pic>
      <p:pic>
        <p:nvPicPr>
          <p:cNvPr id="47" name="Рисунок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6463" y="5120358"/>
            <a:ext cx="1251611" cy="1251611"/>
          </a:xfrm>
          <a:prstGeom prst="rect">
            <a:avLst/>
          </a:prstGeom>
        </p:spPr>
      </p:pic>
      <p:pic>
        <p:nvPicPr>
          <p:cNvPr id="48" name="Рисунок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1524" y="3141641"/>
            <a:ext cx="1186215" cy="1186215"/>
          </a:xfrm>
          <a:prstGeom prst="rect">
            <a:avLst/>
          </a:prstGeom>
        </p:spPr>
      </p:pic>
      <p:pic>
        <p:nvPicPr>
          <p:cNvPr id="49" name="Рисунок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8491" y="3105126"/>
            <a:ext cx="1223035" cy="1223035"/>
          </a:xfrm>
          <a:prstGeom prst="rect">
            <a:avLst/>
          </a:prstGeom>
        </p:spPr>
      </p:pic>
      <p:pic>
        <p:nvPicPr>
          <p:cNvPr id="50" name="Рисунок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7416" y="3105126"/>
            <a:ext cx="1237827" cy="1237827"/>
          </a:xfrm>
          <a:prstGeom prst="rect">
            <a:avLst/>
          </a:prstGeom>
        </p:spPr>
      </p:pic>
      <p:pic>
        <p:nvPicPr>
          <p:cNvPr id="51" name="Рисунок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5717" y="3105126"/>
            <a:ext cx="1237827" cy="1237827"/>
          </a:xfrm>
          <a:prstGeom prst="rect">
            <a:avLst/>
          </a:prstGeom>
        </p:spPr>
      </p:pic>
      <p:pic>
        <p:nvPicPr>
          <p:cNvPr id="52" name="Рисунок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341" y="5130671"/>
            <a:ext cx="1237827" cy="1237827"/>
          </a:xfrm>
          <a:prstGeom prst="rect">
            <a:avLst/>
          </a:prstGeom>
        </p:spPr>
      </p:pic>
      <p:sp>
        <p:nvSpPr>
          <p:cNvPr id="53" name="TextBox 52"/>
          <p:cNvSpPr txBox="1"/>
          <p:nvPr/>
        </p:nvSpPr>
        <p:spPr>
          <a:xfrm>
            <a:off x="4951351" y="1617918"/>
            <a:ext cx="2360165" cy="338554"/>
          </a:xfrm>
          <a:prstGeom prst="rect">
            <a:avLst/>
          </a:prstGeom>
          <a:noFill/>
        </p:spPr>
        <p:txBody>
          <a:bodyPr wrap="square" rtlCol="0">
            <a:spAutoFit/>
          </a:bodyPr>
          <a:lstStyle/>
          <a:p>
            <a:pPr>
              <a:tabLst>
                <a:tab pos="176213" algn="l"/>
              </a:tabLst>
            </a:pPr>
            <a:r>
              <a:rPr lang="ru-RU"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ПАО «Ростелеком»</a:t>
            </a:r>
          </a:p>
        </p:txBody>
      </p:sp>
      <p:sp>
        <p:nvSpPr>
          <p:cNvPr id="54" name="TextBox 53"/>
          <p:cNvSpPr txBox="1"/>
          <p:nvPr/>
        </p:nvSpPr>
        <p:spPr>
          <a:xfrm>
            <a:off x="636432" y="4364371"/>
            <a:ext cx="1841732" cy="1600438"/>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«МТС»</a:t>
            </a:r>
          </a:p>
          <a:p>
            <a:endParaRPr lang="ru-RU" sz="1400" dirty="0">
              <a:latin typeface="Open Sans" panose="020B0606030504020204" pitchFamily="34" charset="0"/>
              <a:ea typeface="Open Sans" panose="020B0606030504020204" pitchFamily="34" charset="0"/>
              <a:cs typeface="Open Sans" panose="020B0606030504020204" pitchFamily="34" charset="0"/>
            </a:endParaRPr>
          </a:p>
          <a:p>
            <a:r>
              <a:rPr lang="ru-RU" sz="1400" dirty="0">
                <a:latin typeface="Open Sans" panose="020B0606030504020204" pitchFamily="34" charset="0"/>
                <a:ea typeface="Open Sans" panose="020B0606030504020204" pitchFamily="34" charset="0"/>
                <a:cs typeface="Open Sans" panose="020B0606030504020204" pitchFamily="34" charset="0"/>
              </a:rPr>
              <a:t>«Билайн»</a:t>
            </a:r>
          </a:p>
          <a:p>
            <a:endParaRPr lang="ru-RU" sz="14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«Теле-2»</a:t>
            </a:r>
          </a:p>
          <a:p>
            <a:endParaRPr lang="ru-RU" sz="1400" dirty="0">
              <a:latin typeface="Open Sans" panose="020B0606030504020204" pitchFamily="34" charset="0"/>
              <a:ea typeface="Open Sans" panose="020B0606030504020204" pitchFamily="34" charset="0"/>
              <a:cs typeface="Open Sans" panose="020B0606030504020204" pitchFamily="34" charset="0"/>
            </a:endParaRPr>
          </a:p>
          <a:p>
            <a:r>
              <a:rPr lang="ru-RU" sz="1400" dirty="0">
                <a:latin typeface="Open Sans" panose="020B0606030504020204" pitchFamily="34" charset="0"/>
                <a:ea typeface="Open Sans" panose="020B0606030504020204" pitchFamily="34" charset="0"/>
                <a:cs typeface="Open Sans" panose="020B0606030504020204" pitchFamily="34" charset="0"/>
              </a:rPr>
              <a:t>«Мегафон»</a:t>
            </a:r>
          </a:p>
        </p:txBody>
      </p:sp>
      <p:pic>
        <p:nvPicPr>
          <p:cNvPr id="55" name="Рисунок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907" y="4711382"/>
            <a:ext cx="454160" cy="453208"/>
          </a:xfrm>
          <a:prstGeom prst="rect">
            <a:avLst/>
          </a:prstGeom>
        </p:spPr>
      </p:pic>
      <p:pic>
        <p:nvPicPr>
          <p:cNvPr id="56" name="Рисунок 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0081" y="4297188"/>
            <a:ext cx="427934" cy="440771"/>
          </a:xfrm>
          <a:prstGeom prst="rect">
            <a:avLst/>
          </a:prstGeom>
        </p:spPr>
      </p:pic>
      <p:pic>
        <p:nvPicPr>
          <p:cNvPr id="57" name="Рисунок 5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0791" y="5577999"/>
            <a:ext cx="452779" cy="453993"/>
          </a:xfrm>
          <a:prstGeom prst="rect">
            <a:avLst/>
          </a:prstGeom>
        </p:spPr>
      </p:pic>
      <p:pic>
        <p:nvPicPr>
          <p:cNvPr id="58" name="Рисунок 5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7994" y="5202502"/>
            <a:ext cx="481090" cy="352158"/>
          </a:xfrm>
          <a:prstGeom prst="rect">
            <a:avLst/>
          </a:prstGeom>
        </p:spPr>
      </p:pic>
      <p:pic>
        <p:nvPicPr>
          <p:cNvPr id="59" name="Рисунок 5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41249" y="3642039"/>
            <a:ext cx="1720322" cy="124033"/>
          </a:xfrm>
          <a:prstGeom prst="rect">
            <a:avLst/>
          </a:prstGeom>
        </p:spPr>
      </p:pic>
      <p:pic>
        <p:nvPicPr>
          <p:cNvPr id="60" name="Рисунок 5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3075319">
            <a:off x="2539557" y="4741204"/>
            <a:ext cx="969094" cy="124033"/>
          </a:xfrm>
          <a:prstGeom prst="rect">
            <a:avLst/>
          </a:prstGeom>
        </p:spPr>
      </p:pic>
      <p:pic>
        <p:nvPicPr>
          <p:cNvPr id="61" name="Рисунок 6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3075319">
            <a:off x="4325805" y="2716097"/>
            <a:ext cx="969094" cy="124033"/>
          </a:xfrm>
          <a:prstGeom prst="rect">
            <a:avLst/>
          </a:prstGeom>
        </p:spPr>
      </p:pic>
      <p:pic>
        <p:nvPicPr>
          <p:cNvPr id="33" name="Рисунок 32" descr="https://images.vector-images.com/67/Khislavichskiy_rayon_coa5.jpg"/>
          <p:cNvPicPr/>
          <p:nvPr/>
        </p:nvPicPr>
        <p:blipFill>
          <a:blip r:embed="rId14" cstate="print"/>
          <a:srcRect/>
          <a:stretch>
            <a:fillRect/>
          </a:stretch>
        </p:blipFill>
        <p:spPr bwMode="auto">
          <a:xfrm>
            <a:off x="322262" y="183249"/>
            <a:ext cx="514350" cy="742950"/>
          </a:xfrm>
          <a:prstGeom prst="rect">
            <a:avLst/>
          </a:prstGeom>
          <a:noFill/>
          <a:ln w="9525">
            <a:noFill/>
            <a:miter lim="800000"/>
            <a:headEnd/>
            <a:tailEnd/>
          </a:ln>
        </p:spPr>
      </p:pic>
      <p:sp>
        <p:nvSpPr>
          <p:cNvPr id="32" name="Прямоугольник 31"/>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485A61"/>
                </a:solidFill>
                <a:cs typeface="Times New Roman" panose="02020603050405020304" pitchFamily="18" charset="0"/>
              </a:rPr>
              <a:t>Министерство</a:t>
            </a:r>
          </a:p>
        </p:txBody>
      </p:sp>
      <p:pic>
        <p:nvPicPr>
          <p:cNvPr id="36" name="Рисунок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sp>
        <p:nvSpPr>
          <p:cNvPr id="37" name="TextBox 36"/>
          <p:cNvSpPr txBox="1"/>
          <p:nvPr/>
        </p:nvSpPr>
        <p:spPr>
          <a:xfrm>
            <a:off x="840481" y="156237"/>
            <a:ext cx="1454150" cy="938719"/>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Хиславичский муниципальный округ</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 name="AutoShape 2" descr="Ростелеком Официальный партнер"/>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075" name="Picture 3"/>
          <p:cNvPicPr>
            <a:picLocks noChangeAspect="1" noChangeArrowheads="1"/>
          </p:cNvPicPr>
          <p:nvPr/>
        </p:nvPicPr>
        <p:blipFill rotWithShape="1">
          <a:blip r:embed="rId16">
            <a:extLst>
              <a:ext uri="{28A0092B-C50C-407E-A947-70E740481C1C}">
                <a14:useLocalDpi xmlns:a14="http://schemas.microsoft.com/office/drawing/2010/main" val="0"/>
              </a:ext>
            </a:extLst>
          </a:blip>
          <a:srcRect r="85768"/>
          <a:stretch/>
        </p:blipFill>
        <p:spPr bwMode="auto">
          <a:xfrm>
            <a:off x="4571788" y="1448641"/>
            <a:ext cx="379563"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8995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2" cstate="print"/>
          <a:stretch>
            <a:fillRect/>
          </a:stretch>
        </p:blipFill>
        <p:spPr>
          <a:xfrm>
            <a:off x="1940309" y="156237"/>
            <a:ext cx="5619366" cy="930348"/>
          </a:xfrm>
          <a:prstGeom prst="rect">
            <a:avLst/>
          </a:prstGeom>
        </p:spPr>
      </p:pic>
      <p:sp>
        <p:nvSpPr>
          <p:cNvPr id="18" name="TextBox 17"/>
          <p:cNvSpPr txBox="1"/>
          <p:nvPr/>
        </p:nvSpPr>
        <p:spPr>
          <a:xfrm>
            <a:off x="1940309" y="232505"/>
            <a:ext cx="5782664" cy="854080"/>
          </a:xfrm>
          <a:prstGeom prst="rect">
            <a:avLst/>
          </a:prstGeom>
          <a:noFill/>
        </p:spPr>
        <p:txBody>
          <a:bodyPr wrap="square" rtlCol="0">
            <a:spAutoFit/>
          </a:bodyPr>
          <a:lstStyle/>
          <a:p>
            <a:pPr algn="ctr"/>
            <a:r>
              <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Обращение Главы муниципального образования</a:t>
            </a:r>
          </a:p>
          <a:p>
            <a:pPr algn="ctr"/>
            <a:r>
              <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«Хиславичский муниципальный округ» </a:t>
            </a:r>
          </a:p>
          <a:p>
            <a:pPr algn="ctr"/>
            <a:r>
              <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Смоленской области</a:t>
            </a:r>
          </a:p>
        </p:txBody>
      </p:sp>
      <p:sp>
        <p:nvSpPr>
          <p:cNvPr id="19" name="TextBox 18"/>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a:t>
            </a:r>
          </a:p>
        </p:txBody>
      </p:sp>
      <p:sp>
        <p:nvSpPr>
          <p:cNvPr id="21" name="TextBox 20"/>
          <p:cNvSpPr txBox="1"/>
          <p:nvPr/>
        </p:nvSpPr>
        <p:spPr>
          <a:xfrm>
            <a:off x="3023616" y="1529247"/>
            <a:ext cx="4390025" cy="3636508"/>
          </a:xfrm>
          <a:prstGeom prst="rect">
            <a:avLst/>
          </a:prstGeom>
          <a:noFill/>
        </p:spPr>
        <p:txBody>
          <a:bodyPr wrap="square" rtlCol="0">
            <a:spAutoFit/>
          </a:bodyPr>
          <a:lstStyle/>
          <a:p>
            <a:pPr algn="just">
              <a:lnSpc>
                <a:spcPct val="114000"/>
              </a:lnSpc>
            </a:pPr>
            <a:r>
              <a:rPr lang="ru-RU" sz="1100" dirty="0">
                <a:latin typeface="Open Sans" pitchFamily="34" charset="0"/>
                <a:ea typeface="Open Sans" pitchFamily="34" charset="0"/>
                <a:cs typeface="Open Sans" pitchFamily="34" charset="0"/>
              </a:rPr>
              <a:t>         Искренне рад возможности представить Вам инвестиционный паспорт муниципального образования «Хиславичский муниципальный округ» Смоленской области.  Из года в год мы стараемся привлечь на нашу территорию как можно больше инвесторов, предлагая им уникальное сочетание целого ряда конкурентных преимуществ: красивейшие природные зоны, земельные и людские ресурсы.</a:t>
            </a:r>
          </a:p>
          <a:p>
            <a:pPr algn="just">
              <a:lnSpc>
                <a:spcPct val="114000"/>
              </a:lnSpc>
            </a:pPr>
            <a:r>
              <a:rPr lang="ru-RU" sz="400" dirty="0">
                <a:latin typeface="Open Sans" pitchFamily="34" charset="0"/>
                <a:ea typeface="Open Sans" pitchFamily="34" charset="0"/>
                <a:cs typeface="Open Sans" pitchFamily="34" charset="0"/>
              </a:rPr>
              <a:t> </a:t>
            </a:r>
          </a:p>
          <a:p>
            <a:pPr algn="just">
              <a:lnSpc>
                <a:spcPct val="114000"/>
              </a:lnSpc>
            </a:pPr>
            <a:r>
              <a:rPr lang="ru-RU" sz="1100" dirty="0">
                <a:latin typeface="Open Sans" pitchFamily="34" charset="0"/>
                <a:ea typeface="Open Sans" pitchFamily="34" charset="0"/>
                <a:cs typeface="Open Sans" pitchFamily="34" charset="0"/>
              </a:rPr>
              <a:t>         Вашему вниманию представлена комплексная информация, демонстрирующая инвестиционный потенциал муниципального образования. Надеюсь, что представленный паспорт станет не только основным источником информации, но и путеводителем для деловых и предприимчивых людей, потенциальных инвесторов. Мы готовы к диалогу и рассмотрим все Ваши предложения по использованию свободных производственных площадей и земельных участков для организации новых производств и объектов социально-культурной сферы.</a:t>
            </a:r>
          </a:p>
        </p:txBody>
      </p:sp>
      <p:sp>
        <p:nvSpPr>
          <p:cNvPr id="22" name="TextBox 21"/>
          <p:cNvSpPr txBox="1"/>
          <p:nvPr/>
        </p:nvSpPr>
        <p:spPr>
          <a:xfrm>
            <a:off x="485571" y="3787225"/>
            <a:ext cx="2422465" cy="738664"/>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Шапкин </a:t>
            </a:r>
          </a:p>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Сергей Александрович</a:t>
            </a:r>
          </a:p>
          <a:p>
            <a:pPr algn="ct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4204387" y="1221470"/>
            <a:ext cx="2049613"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Дорогие друзья!</a:t>
            </a:r>
          </a:p>
        </p:txBody>
      </p:sp>
      <p:sp>
        <p:nvSpPr>
          <p:cNvPr id="24" name="TextBox 23"/>
          <p:cNvSpPr txBox="1"/>
          <p:nvPr/>
        </p:nvSpPr>
        <p:spPr>
          <a:xfrm>
            <a:off x="1366601" y="6209796"/>
            <a:ext cx="4377457"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Добро пожаловать в Хиславичский округ!</a:t>
            </a:r>
          </a:p>
        </p:txBody>
      </p:sp>
      <p:sp>
        <p:nvSpPr>
          <p:cNvPr id="27" name="TextBox 26"/>
          <p:cNvSpPr txBox="1"/>
          <p:nvPr/>
        </p:nvSpPr>
        <p:spPr>
          <a:xfrm>
            <a:off x="729048" y="154887"/>
            <a:ext cx="1331983" cy="938719"/>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Хиславичский муниципальный округ</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0" name="TextBox 19"/>
          <p:cNvSpPr txBox="1"/>
          <p:nvPr/>
        </p:nvSpPr>
        <p:spPr>
          <a:xfrm>
            <a:off x="204281" y="214009"/>
            <a:ext cx="573932" cy="200055"/>
          </a:xfrm>
          <a:prstGeom prst="rect">
            <a:avLst/>
          </a:prstGeom>
          <a:noFill/>
        </p:spPr>
        <p:txBody>
          <a:bodyPr wrap="squar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5" name="TextBox 24"/>
          <p:cNvSpPr txBox="1"/>
          <p:nvPr/>
        </p:nvSpPr>
        <p:spPr>
          <a:xfrm>
            <a:off x="438443" y="5178071"/>
            <a:ext cx="6478621" cy="1033616"/>
          </a:xfrm>
          <a:prstGeom prst="rect">
            <a:avLst/>
          </a:prstGeom>
          <a:noFill/>
        </p:spPr>
        <p:txBody>
          <a:bodyPr wrap="square" rtlCol="0">
            <a:spAutoFit/>
          </a:bodyPr>
          <a:lstStyle>
            <a:defPPr>
              <a:defRPr lang="en-US"/>
            </a:defPPr>
            <a:lvl1pPr algn="just">
              <a:defRPr sz="1100">
                <a:latin typeface="Open Sans" panose="020B0606030504020204" pitchFamily="34" charset="0"/>
                <a:ea typeface="Open Sans" panose="020B0606030504020204" pitchFamily="34" charset="0"/>
                <a:cs typeface="Open Sans" panose="020B0606030504020204" pitchFamily="34" charset="0"/>
              </a:defRPr>
            </a:lvl1pPr>
          </a:lstStyle>
          <a:p>
            <a:pPr>
              <a:lnSpc>
                <a:spcPct val="114000"/>
              </a:lnSpc>
            </a:pPr>
            <a:r>
              <a:rPr lang="ru-RU" dirty="0"/>
              <a:t>        Представленная информация даст возможность принять решение о начале работы в нашем муниципальном округе.</a:t>
            </a:r>
          </a:p>
          <a:p>
            <a:pPr>
              <a:lnSpc>
                <a:spcPct val="114000"/>
              </a:lnSpc>
            </a:pPr>
            <a:r>
              <a:rPr lang="ru-RU" dirty="0"/>
              <a:t>       Мы заинтересованы в развитии наших партнерских отношений и приглашаем Вас к взаимовыгодному сотрудничеству!</a:t>
            </a:r>
          </a:p>
          <a:p>
            <a:pPr indent="268288"/>
            <a:endParaRPr lang="ru-RU" dirty="0"/>
          </a:p>
        </p:txBody>
      </p:sp>
      <p:pic>
        <p:nvPicPr>
          <p:cNvPr id="26" name="Рисунок 25" descr="https://images.vector-images.com/67/Khislavichskiy_rayon_coa5.jpg"/>
          <p:cNvPicPr/>
          <p:nvPr/>
        </p:nvPicPr>
        <p:blipFill>
          <a:blip r:embed="rId3" cstate="print"/>
          <a:srcRect/>
          <a:stretch>
            <a:fillRect/>
          </a:stretch>
        </p:blipFill>
        <p:spPr bwMode="auto">
          <a:xfrm>
            <a:off x="272835" y="183249"/>
            <a:ext cx="514350" cy="742950"/>
          </a:xfrm>
          <a:prstGeom prst="rect">
            <a:avLst/>
          </a:prstGeom>
          <a:noFill/>
          <a:ln w="9525">
            <a:noFill/>
            <a:miter lim="800000"/>
            <a:headEnd/>
            <a:tailEnd/>
          </a:ln>
        </p:spPr>
      </p:pic>
      <p:sp>
        <p:nvSpPr>
          <p:cNvPr id="28" name="TextBox 27"/>
          <p:cNvSpPr txBox="1"/>
          <p:nvPr/>
        </p:nvSpPr>
        <p:spPr>
          <a:xfrm>
            <a:off x="990117" y="2377605"/>
            <a:ext cx="1051867" cy="461665"/>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Место для фото</a:t>
            </a:r>
          </a:p>
        </p:txBody>
      </p:sp>
      <p:pic>
        <p:nvPicPr>
          <p:cNvPr id="3891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29049" y="1221470"/>
            <a:ext cx="1791729" cy="2334107"/>
          </a:xfrm>
          <a:prstGeom prst="ellipse">
            <a:avLst/>
          </a:prstGeom>
          <a:noFill/>
          <a:effectLst>
            <a:outerShdw blurRad="50800" dist="50800" dir="5400000" algn="ctr" rotWithShape="0">
              <a:schemeClr val="accent1"/>
            </a:outerShdw>
          </a:effectLst>
        </p:spPr>
      </p:pic>
      <p:sp>
        <p:nvSpPr>
          <p:cNvPr id="29" name="Прямоугольник 28"/>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485A61"/>
                </a:solidFill>
                <a:cs typeface="Times New Roman" panose="02020603050405020304" pitchFamily="18" charset="0"/>
              </a:rPr>
              <a:t>Министерство</a:t>
            </a:r>
          </a:p>
        </p:txBody>
      </p:sp>
      <p:pic>
        <p:nvPicPr>
          <p:cNvPr id="30" name="Рисунок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pic>
        <p:nvPicPr>
          <p:cNvPr id="34" name="Рисунок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621" y="1149178"/>
            <a:ext cx="1890584" cy="2421926"/>
          </a:xfrm>
          <a:prstGeom prst="rect">
            <a:avLst/>
          </a:prstGeom>
        </p:spPr>
      </p:pic>
    </p:spTree>
    <p:extLst>
      <p:ext uri="{BB962C8B-B14F-4D97-AF65-F5344CB8AC3E}">
        <p14:creationId xmlns:p14="http://schemas.microsoft.com/office/powerpoint/2010/main" val="1820890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экономика\Downloads\51906364305845765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5914" y="4427747"/>
            <a:ext cx="3050394" cy="2287796"/>
          </a:xfrm>
          <a:prstGeom prst="rect">
            <a:avLst/>
          </a:prstGeom>
          <a:noFill/>
          <a:ln w="38100">
            <a:solidFill>
              <a:srgbClr val="7CD9E0"/>
            </a:solidFill>
          </a:ln>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49665" y="313297"/>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p>
        </p:txBody>
      </p:sp>
      <p:sp>
        <p:nvSpPr>
          <p:cNvPr id="4" name="TextBox 3"/>
          <p:cNvSpPr txBox="1"/>
          <p:nvPr/>
        </p:nvSpPr>
        <p:spPr>
          <a:xfrm>
            <a:off x="7110369"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20</a:t>
            </a:r>
          </a:p>
        </p:txBody>
      </p:sp>
      <p:pic>
        <p:nvPicPr>
          <p:cNvPr id="24" name="Рисунок 23"/>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96" y="1126792"/>
            <a:ext cx="2795137" cy="936966"/>
          </a:xfrm>
          <a:prstGeom prst="rect">
            <a:avLst/>
          </a:prstGeom>
        </p:spPr>
      </p:pic>
      <p:pic>
        <p:nvPicPr>
          <p:cNvPr id="25" name="Рисунок 24"/>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95" y="3212256"/>
            <a:ext cx="2795137" cy="936966"/>
          </a:xfrm>
          <a:prstGeom prst="rect">
            <a:avLst/>
          </a:prstGeom>
        </p:spPr>
      </p:pic>
      <p:sp>
        <p:nvSpPr>
          <p:cNvPr id="28" name="TextBox 27"/>
          <p:cNvSpPr txBox="1"/>
          <p:nvPr/>
        </p:nvSpPr>
        <p:spPr>
          <a:xfrm>
            <a:off x="885050" y="4222027"/>
            <a:ext cx="1359668" cy="923330"/>
          </a:xfrm>
          <a:prstGeom prst="rect">
            <a:avLst/>
          </a:prstGeom>
          <a:noFill/>
        </p:spPr>
        <p:txBody>
          <a:bodyPr wrap="none" rtlCol="0">
            <a:spAutoFit/>
          </a:bodyPr>
          <a:lstStyle/>
          <a:p>
            <a:pPr algn="ctr"/>
            <a:r>
              <a:rPr lang="ru-RU" sz="36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1,773</a:t>
            </a:r>
            <a:endParaRPr lang="ru-RU" sz="2800"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dirty="0" err="1">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тыс.кв.м</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739077" y="2144979"/>
            <a:ext cx="1622560" cy="923330"/>
          </a:xfrm>
          <a:prstGeom prst="rect">
            <a:avLst/>
          </a:prstGeom>
          <a:noFill/>
        </p:spPr>
        <p:txBody>
          <a:bodyPr wrap="none" rtlCol="0">
            <a:spAutoFit/>
          </a:bodyPr>
          <a:lstStyle/>
          <a:p>
            <a:pPr algn="ctr"/>
            <a:r>
              <a:rPr lang="ru-RU" sz="3600"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257,17</a:t>
            </a:r>
            <a:endParaRPr lang="ru-RU" sz="2800"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dirty="0" err="1">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тыс.кв.м</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p:cNvSpPr txBox="1"/>
          <p:nvPr/>
        </p:nvSpPr>
        <p:spPr>
          <a:xfrm>
            <a:off x="378199" y="1272109"/>
            <a:ext cx="2375330" cy="646331"/>
          </a:xfrm>
          <a:prstGeom prst="rect">
            <a:avLst/>
          </a:prstGeom>
          <a:noFill/>
        </p:spPr>
        <p:txBody>
          <a:bodyPr wrap="non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 </a:t>
            </a:r>
          </a:p>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жилищного фонда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267360" y="3359469"/>
            <a:ext cx="2678554" cy="584775"/>
          </a:xfrm>
          <a:prstGeom prst="rect">
            <a:avLst/>
          </a:prstGeom>
          <a:noFill/>
        </p:spPr>
        <p:txBody>
          <a:bodyPr wrap="non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введенного</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 эксплуатацию жилья</a:t>
            </a:r>
          </a:p>
        </p:txBody>
      </p:sp>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199" y="5326910"/>
            <a:ext cx="2308594" cy="1388633"/>
          </a:xfrm>
          <a:prstGeom prst="rect">
            <a:avLst/>
          </a:prstGeom>
          <a:effectLst>
            <a:softEdge rad="63500"/>
          </a:effectLst>
        </p:spPr>
      </p:pic>
      <p:sp>
        <p:nvSpPr>
          <p:cNvPr id="41" name="TextBox 40"/>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18" name="Рисунок 17" descr="https://images.vector-images.com/67/Khislavichskiy_rayon_coa5.jpg"/>
          <p:cNvPicPr/>
          <p:nvPr/>
        </p:nvPicPr>
        <p:blipFill>
          <a:blip r:embed="rId7" cstate="print"/>
          <a:srcRect/>
          <a:stretch>
            <a:fillRect/>
          </a:stretch>
        </p:blipFill>
        <p:spPr bwMode="auto">
          <a:xfrm>
            <a:off x="322262" y="183249"/>
            <a:ext cx="514350" cy="742950"/>
          </a:xfrm>
          <a:prstGeom prst="rect">
            <a:avLst/>
          </a:prstGeom>
          <a:noFill/>
          <a:ln w="9525">
            <a:noFill/>
            <a:miter lim="800000"/>
            <a:headEnd/>
            <a:tailEnd/>
          </a:ln>
        </p:spPr>
      </p:pic>
      <p:sp>
        <p:nvSpPr>
          <p:cNvPr id="19" name="Прямоугольник 18"/>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485A61"/>
                </a:solidFill>
                <a:cs typeface="Times New Roman" panose="02020603050405020304" pitchFamily="18" charset="0"/>
              </a:rPr>
              <a:t>Министерство</a:t>
            </a:r>
          </a:p>
        </p:txBody>
      </p:sp>
      <p:pic>
        <p:nvPicPr>
          <p:cNvPr id="20" name="Рисунок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sp>
        <p:nvSpPr>
          <p:cNvPr id="21" name="TextBox 20"/>
          <p:cNvSpPr txBox="1"/>
          <p:nvPr/>
        </p:nvSpPr>
        <p:spPr>
          <a:xfrm>
            <a:off x="836612" y="151351"/>
            <a:ext cx="1454150" cy="938719"/>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Хиславичский муниципальный округ</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4100" name="Picture 4" descr="C:\Users\экономика\Downloads\519063643058457658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78726" y="2731121"/>
            <a:ext cx="3001676" cy="2251257"/>
          </a:xfrm>
          <a:prstGeom prst="rect">
            <a:avLst/>
          </a:prstGeom>
          <a:noFill/>
          <a:ln w="38100">
            <a:solidFill>
              <a:srgbClr val="7CD9E0"/>
            </a:solidFill>
          </a:ln>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06496" y="1036984"/>
            <a:ext cx="4068295" cy="1569660"/>
          </a:xfrm>
          <a:prstGeom prst="rect">
            <a:avLst/>
          </a:prstGeom>
          <a:noFill/>
        </p:spPr>
        <p:txBody>
          <a:bodyPr wrap="square" rtlCol="0">
            <a:spAutoFit/>
          </a:bodyPr>
          <a:lstStyle/>
          <a:p>
            <a:pPr algn="ctr"/>
            <a:r>
              <a:rPr lang="ru-RU"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В рамках федеральной программы «</a:t>
            </a:r>
            <a:r>
              <a:rPr lang="ru-RU"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Комплексное развитие сельских территорий</a:t>
            </a:r>
            <a:r>
              <a:rPr lang="ru-RU"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p>
          <a:p>
            <a:pPr algn="ctr"/>
            <a:r>
              <a:rPr lang="ru-RU"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в 2025 году на территории  </a:t>
            </a:r>
            <a:r>
              <a:rPr lang="ru-RU" sz="1600"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пгт.Хиславичи</a:t>
            </a:r>
            <a:r>
              <a:rPr lang="ru-RU"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 ведется строительство 4 индивидуальных домов</a:t>
            </a:r>
          </a:p>
        </p:txBody>
      </p:sp>
    </p:spTree>
    <p:extLst>
      <p:ext uri="{BB962C8B-B14F-4D97-AF65-F5344CB8AC3E}">
        <p14:creationId xmlns:p14="http://schemas.microsoft.com/office/powerpoint/2010/main" val="251820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55119"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21</a:t>
            </a:r>
          </a:p>
        </p:txBody>
      </p:sp>
      <p:sp>
        <p:nvSpPr>
          <p:cNvPr id="30" name="TextBox 29"/>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1" name="Рисунок 30"/>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29487" y="1177153"/>
            <a:ext cx="2422382" cy="848350"/>
          </a:xfrm>
          <a:prstGeom prst="rect">
            <a:avLst/>
          </a:prstGeom>
        </p:spPr>
      </p:pic>
      <p:pic>
        <p:nvPicPr>
          <p:cNvPr id="32" name="Рисунок 31"/>
          <p:cNvPicPr>
            <a:picLocks noChangeAspect="1"/>
          </p:cNvPicPr>
          <p:nvPr/>
        </p:nvPicPr>
        <p:blipFill>
          <a:blip r:embed="rId4" cstate="print"/>
          <a:stretch>
            <a:fillRect/>
          </a:stretch>
        </p:blipFill>
        <p:spPr>
          <a:xfrm>
            <a:off x="2061031" y="156237"/>
            <a:ext cx="5498644" cy="768091"/>
          </a:xfrm>
          <a:prstGeom prst="rect">
            <a:avLst/>
          </a:prstGeom>
        </p:spPr>
      </p:pic>
      <p:sp>
        <p:nvSpPr>
          <p:cNvPr id="34" name="TextBox 33"/>
          <p:cNvSpPr txBox="1"/>
          <p:nvPr/>
        </p:nvSpPr>
        <p:spPr>
          <a:xfrm>
            <a:off x="442759" y="1177451"/>
            <a:ext cx="2452542" cy="830997"/>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предприятий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розничной торговли</a:t>
            </a:r>
            <a:endPar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5" name="TextBox 34"/>
          <p:cNvSpPr txBox="1"/>
          <p:nvPr/>
        </p:nvSpPr>
        <p:spPr>
          <a:xfrm>
            <a:off x="1589407" y="2081424"/>
            <a:ext cx="652743" cy="584775"/>
          </a:xfrm>
          <a:prstGeom prst="rect">
            <a:avLst/>
          </a:prstGeom>
          <a:noFill/>
        </p:spPr>
        <p:txBody>
          <a:bodyPr wrap="none" rtlCol="0">
            <a:spAutoFit/>
          </a:bodyPr>
          <a:lstStyle/>
          <a:p>
            <a:pPr algn="ctr"/>
            <a:r>
              <a:rPr lang="ru-RU" sz="3200" b="1" dirty="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64</a:t>
            </a:r>
            <a:endParaRPr lang="ru-RU" sz="2800" dirty="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9" name="TextBox 48"/>
          <p:cNvSpPr txBox="1"/>
          <p:nvPr/>
        </p:nvSpPr>
        <p:spPr>
          <a:xfrm>
            <a:off x="3489133" y="1534560"/>
            <a:ext cx="2130616" cy="646331"/>
          </a:xfrm>
          <a:prstGeom prst="rect">
            <a:avLst/>
          </a:prstGeom>
          <a:noFill/>
        </p:spPr>
        <p:txBody>
          <a:bodyPr wrap="squar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Общественное питание</a:t>
            </a:r>
          </a:p>
        </p:txBody>
      </p:sp>
      <p:sp>
        <p:nvSpPr>
          <p:cNvPr id="50" name="TextBox 49"/>
          <p:cNvSpPr txBox="1"/>
          <p:nvPr/>
        </p:nvSpPr>
        <p:spPr>
          <a:xfrm>
            <a:off x="3251454" y="4797491"/>
            <a:ext cx="2177310" cy="1446550"/>
          </a:xfrm>
          <a:prstGeom prst="rect">
            <a:avLst/>
          </a:prstGeom>
          <a:noFill/>
        </p:spPr>
        <p:txBody>
          <a:bodyPr wrap="squar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Обеспеченность населения торговыми площадями</a:t>
            </a:r>
          </a:p>
          <a:p>
            <a:pPr algn="ctr"/>
            <a:r>
              <a:rPr lang="ru-RU" sz="1600" b="1" dirty="0">
                <a:latin typeface="Open Sans Semibold" panose="020B0706030804020204" pitchFamily="34" charset="0"/>
                <a:ea typeface="Open Sans Semibold" panose="020B0706030804020204" pitchFamily="34" charset="0"/>
                <a:cs typeface="Open Sans Semibold" panose="020B0706030804020204" pitchFamily="34" charset="0"/>
              </a:rPr>
              <a:t>на 1 </a:t>
            </a:r>
            <a:r>
              <a:rPr lang="ru-RU" sz="1600" b="1" dirty="0" err="1">
                <a:latin typeface="Open Sans Semibold" panose="020B0706030804020204" pitchFamily="34" charset="0"/>
                <a:ea typeface="Open Sans Semibold" panose="020B0706030804020204" pitchFamily="34" charset="0"/>
                <a:cs typeface="Open Sans Semibold" panose="020B0706030804020204" pitchFamily="34" charset="0"/>
              </a:rPr>
              <a:t>тыс.чел</a:t>
            </a:r>
            <a:r>
              <a:rPr lang="ru-RU" sz="1600" b="1" dirty="0">
                <a:latin typeface="Open Sans Semibold" panose="020B0706030804020204" pitchFamily="34" charset="0"/>
                <a:ea typeface="Open Sans Semibold" panose="020B0706030804020204" pitchFamily="34" charset="0"/>
                <a:cs typeface="Open Sans Semibold" panose="020B0706030804020204" pitchFamily="34" charset="0"/>
              </a:rPr>
              <a:t>.</a:t>
            </a:r>
          </a:p>
        </p:txBody>
      </p:sp>
      <p:pic>
        <p:nvPicPr>
          <p:cNvPr id="51" name="Рисунок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0226" y="4307331"/>
            <a:ext cx="1452636" cy="1452636"/>
          </a:xfrm>
          <a:prstGeom prst="rect">
            <a:avLst/>
          </a:prstGeom>
        </p:spPr>
      </p:pic>
      <p:sp>
        <p:nvSpPr>
          <p:cNvPr id="52" name="TextBox 51"/>
          <p:cNvSpPr txBox="1"/>
          <p:nvPr/>
        </p:nvSpPr>
        <p:spPr>
          <a:xfrm>
            <a:off x="5653456" y="4495040"/>
            <a:ext cx="1370889" cy="1077218"/>
          </a:xfrm>
          <a:prstGeom prst="rect">
            <a:avLst/>
          </a:prstGeom>
          <a:noFill/>
        </p:spPr>
        <p:txBody>
          <a:bodyPr wrap="none" rtlCol="0">
            <a:spAutoFit/>
          </a:bodyPr>
          <a:lstStyle/>
          <a:p>
            <a:pPr algn="ctr"/>
            <a:r>
              <a:rPr lang="ru-RU" sz="36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748,9</a:t>
            </a:r>
          </a:p>
          <a:p>
            <a:pPr algn="ctr"/>
            <a:r>
              <a:rPr lang="ru-RU" sz="2800" b="1" dirty="0" err="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кв.м</a:t>
            </a:r>
            <a:endParaRPr lang="ru-RU" sz="2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3" name="Рисунок 52"/>
          <p:cNvPicPr>
            <a:picLocks noChangeAspect="1"/>
          </p:cNvPicPr>
          <p:nvPr/>
        </p:nvPicPr>
        <p:blipFill>
          <a:blip r:embed="rId6" cstate="print">
            <a:lum bright="70000" contrast="-70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7179" y="2765472"/>
            <a:ext cx="2422382" cy="689006"/>
          </a:xfrm>
          <a:prstGeom prst="rect">
            <a:avLst/>
          </a:prstGeom>
        </p:spPr>
      </p:pic>
      <p:sp>
        <p:nvSpPr>
          <p:cNvPr id="54" name="TextBox 53"/>
          <p:cNvSpPr txBox="1"/>
          <p:nvPr/>
        </p:nvSpPr>
        <p:spPr>
          <a:xfrm>
            <a:off x="417179" y="2810013"/>
            <a:ext cx="2422382" cy="584775"/>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Оборот розничной торговли</a:t>
            </a:r>
            <a:endPar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5" name="TextBox 54"/>
          <p:cNvSpPr txBox="1"/>
          <p:nvPr/>
        </p:nvSpPr>
        <p:spPr>
          <a:xfrm>
            <a:off x="1542414" y="3624491"/>
            <a:ext cx="1101584" cy="769441"/>
          </a:xfrm>
          <a:prstGeom prst="rect">
            <a:avLst/>
          </a:prstGeom>
          <a:noFill/>
        </p:spPr>
        <p:txBody>
          <a:bodyPr wrap="none" rtlCol="0">
            <a:spAutoFit/>
          </a:bodyPr>
          <a:lstStyle/>
          <a:p>
            <a:pPr algn="ctr"/>
            <a:r>
              <a:rPr lang="ru-RU" sz="28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656,4</a:t>
            </a:r>
            <a:endParaRPr lang="ru-RU" sz="2800"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600" dirty="0" err="1">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млн</a:t>
            </a:r>
            <a:r>
              <a:rPr lang="ru-RU" sz="1400" dirty="0" err="1">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.руб</a:t>
            </a: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4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6" name="Picture 2" descr="http://www.dekor3d.ru/upload/iblock/378/378124e25a3161f32210a5ae5fe9182d.jpg"/>
          <p:cNvPicPr>
            <a:picLocks noChangeAspect="1" noChangeArrowheads="1"/>
          </p:cNvPicPr>
          <p:nvPr/>
        </p:nvPicPr>
        <p:blipFill>
          <a:blip r:embed="rId7"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34333" y="3672108"/>
            <a:ext cx="612512" cy="615736"/>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4964734" y="3162497"/>
            <a:ext cx="2130616" cy="646331"/>
          </a:xfrm>
          <a:prstGeom prst="rect">
            <a:avLst/>
          </a:prstGeom>
          <a:noFill/>
        </p:spPr>
        <p:txBody>
          <a:bodyPr wrap="squar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Бытовое обслуживание</a:t>
            </a:r>
          </a:p>
        </p:txBody>
      </p:sp>
      <p:pic>
        <p:nvPicPr>
          <p:cNvPr id="58" name="Picture 2" descr="http://fbm.ru/wp-content/uploads/2015/10/52321671830b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9750" r="5916"/>
          <a:stretch/>
        </p:blipFill>
        <p:spPr bwMode="auto">
          <a:xfrm>
            <a:off x="3515473" y="2737945"/>
            <a:ext cx="1393521" cy="1393521"/>
          </a:xfrm>
          <a:prstGeom prst="ellipse">
            <a:avLst/>
          </a:prstGeom>
          <a:noFill/>
          <a:extLst>
            <a:ext uri="{909E8E84-426E-40DD-AFC4-6F175D3DCCD1}">
              <a14:hiddenFill xmlns:a14="http://schemas.microsoft.com/office/drawing/2010/main">
                <a:solidFill>
                  <a:srgbClr val="FFFFFF"/>
                </a:solidFill>
              </a14:hiddenFill>
            </a:ext>
          </a:extLst>
        </p:spPr>
      </p:pic>
      <p:pic>
        <p:nvPicPr>
          <p:cNvPr id="59" name="Рисунок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59733" y="2718706"/>
            <a:ext cx="1470345" cy="1470345"/>
          </a:xfrm>
          <a:prstGeom prst="rect">
            <a:avLst/>
          </a:prstGeom>
        </p:spPr>
      </p:pic>
      <p:pic>
        <p:nvPicPr>
          <p:cNvPr id="60" name="Picture 4" descr="http://images.aif.ru/008/168/416a502890c5bbef90211e8644c3977d.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010" t="288" r="18606" b="-288"/>
          <a:stretch/>
        </p:blipFill>
        <p:spPr bwMode="auto">
          <a:xfrm>
            <a:off x="5703072" y="1160968"/>
            <a:ext cx="1393521" cy="1393521"/>
          </a:xfrm>
          <a:prstGeom prst="ellipse">
            <a:avLst/>
          </a:prstGeom>
          <a:noFill/>
          <a:extLst>
            <a:ext uri="{909E8E84-426E-40DD-AFC4-6F175D3DCCD1}">
              <a14:hiddenFill xmlns:a14="http://schemas.microsoft.com/office/drawing/2010/main">
                <a:solidFill>
                  <a:srgbClr val="FFFFFF"/>
                </a:solidFill>
              </a14:hiddenFill>
            </a:ext>
          </a:extLst>
        </p:spPr>
      </p:pic>
      <p:pic>
        <p:nvPicPr>
          <p:cNvPr id="61" name="Рисунок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3181" y="1122555"/>
            <a:ext cx="1470345" cy="1470345"/>
          </a:xfrm>
          <a:prstGeom prst="rect">
            <a:avLst/>
          </a:prstGeom>
        </p:spPr>
      </p:pic>
      <p:sp>
        <p:nvSpPr>
          <p:cNvPr id="62" name="TextBox 61"/>
          <p:cNvSpPr txBox="1"/>
          <p:nvPr/>
        </p:nvSpPr>
        <p:spPr>
          <a:xfrm>
            <a:off x="6108049" y="1396060"/>
            <a:ext cx="580608" cy="923330"/>
          </a:xfrm>
          <a:prstGeom prst="rect">
            <a:avLst/>
          </a:prstGeom>
          <a:noFill/>
        </p:spPr>
        <p:txBody>
          <a:bodyPr wrap="none" rtlCol="0">
            <a:spAutoFit/>
          </a:bodyPr>
          <a:lstStyle/>
          <a:p>
            <a:r>
              <a:rPr lang="ru-RU" sz="54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4</a:t>
            </a:r>
            <a:endParaRPr lang="ru-RU" sz="44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3" name="TextBox 62"/>
          <p:cNvSpPr txBox="1"/>
          <p:nvPr/>
        </p:nvSpPr>
        <p:spPr>
          <a:xfrm>
            <a:off x="3676597" y="2992213"/>
            <a:ext cx="1133756" cy="923330"/>
          </a:xfrm>
          <a:prstGeom prst="rect">
            <a:avLst/>
          </a:prstGeom>
          <a:noFill/>
        </p:spPr>
        <p:txBody>
          <a:bodyPr wrap="square" rtlCol="0">
            <a:spAutoFit/>
          </a:bodyPr>
          <a:lstStyle/>
          <a:p>
            <a:r>
              <a:rPr lang="ru-RU" sz="54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16</a:t>
            </a:r>
            <a:endParaRPr lang="ru-RU" sz="44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64" name="Picture 8" descr="http://www.infovoronezh.ru/images/News/604755735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8598" y="4778069"/>
            <a:ext cx="2524159" cy="1655479"/>
          </a:xfrm>
          <a:prstGeom prst="rect">
            <a:avLst/>
          </a:prstGeom>
          <a:noFill/>
          <a:extLst>
            <a:ext uri="{909E8E84-426E-40DD-AFC4-6F175D3DCCD1}">
              <a14:hiddenFill xmlns:a14="http://schemas.microsoft.com/office/drawing/2010/main">
                <a:solidFill>
                  <a:srgbClr val="FFFFFF"/>
                </a:solidFill>
              </a14:hiddenFill>
            </a:ext>
          </a:extLst>
        </p:spPr>
      </p:pic>
      <p:pic>
        <p:nvPicPr>
          <p:cNvPr id="65" name="Рисунок 6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5781" y="2081424"/>
            <a:ext cx="651064" cy="622400"/>
          </a:xfrm>
          <a:prstGeom prst="rect">
            <a:avLst/>
          </a:prstGeom>
        </p:spPr>
      </p:pic>
      <p:sp>
        <p:nvSpPr>
          <p:cNvPr id="66" name="TextBox 65"/>
          <p:cNvSpPr txBox="1"/>
          <p:nvPr/>
        </p:nvSpPr>
        <p:spPr>
          <a:xfrm>
            <a:off x="2044339" y="347908"/>
            <a:ext cx="5532028" cy="400110"/>
          </a:xfrm>
          <a:prstGeom prst="rect">
            <a:avLst/>
          </a:prstGeom>
          <a:noFill/>
        </p:spPr>
        <p:txBody>
          <a:bodyPr wrap="square" rtlCol="0">
            <a:spAutoFit/>
          </a:bodyPr>
          <a:lstStyle/>
          <a:p>
            <a:pPr algn="ctr"/>
            <a:r>
              <a:rPr lang="ru-RU"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Потребительский рынок товаров и услуг</a:t>
            </a:r>
          </a:p>
        </p:txBody>
      </p:sp>
      <p:pic>
        <p:nvPicPr>
          <p:cNvPr id="33" name="Рисунок 32" descr="https://images.vector-images.com/67/Khislavichskiy_rayon_coa5.jpg"/>
          <p:cNvPicPr/>
          <p:nvPr/>
        </p:nvPicPr>
        <p:blipFill>
          <a:blip r:embed="rId13" cstate="print"/>
          <a:srcRect/>
          <a:stretch>
            <a:fillRect/>
          </a:stretch>
        </p:blipFill>
        <p:spPr bwMode="auto">
          <a:xfrm>
            <a:off x="322262" y="183249"/>
            <a:ext cx="514350" cy="742950"/>
          </a:xfrm>
          <a:prstGeom prst="rect">
            <a:avLst/>
          </a:prstGeom>
          <a:noFill/>
          <a:ln w="9525">
            <a:noFill/>
            <a:miter lim="800000"/>
            <a:headEnd/>
            <a:tailEnd/>
          </a:ln>
        </p:spPr>
      </p:pic>
      <p:sp>
        <p:nvSpPr>
          <p:cNvPr id="29" name="Прямоугольник 28"/>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485A61"/>
                </a:solidFill>
                <a:cs typeface="Times New Roman" panose="02020603050405020304" pitchFamily="18" charset="0"/>
              </a:rPr>
              <a:t>Министерство</a:t>
            </a:r>
          </a:p>
        </p:txBody>
      </p:sp>
      <p:pic>
        <p:nvPicPr>
          <p:cNvPr id="36" name="Рисунок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sp>
        <p:nvSpPr>
          <p:cNvPr id="37" name="TextBox 36"/>
          <p:cNvSpPr txBox="1"/>
          <p:nvPr/>
        </p:nvSpPr>
        <p:spPr>
          <a:xfrm>
            <a:off x="836612" y="151351"/>
            <a:ext cx="1454150" cy="938719"/>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Хиславичский муниципальный округ</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Tree>
    <p:extLst>
      <p:ext uri="{BB962C8B-B14F-4D97-AF65-F5344CB8AC3E}">
        <p14:creationId xmlns:p14="http://schemas.microsoft.com/office/powerpoint/2010/main" val="3720391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Диаграмма 21"/>
          <p:cNvGraphicFramePr/>
          <p:nvPr>
            <p:extLst>
              <p:ext uri="{D42A27DB-BD31-4B8C-83A1-F6EECF244321}">
                <p14:modId xmlns:p14="http://schemas.microsoft.com/office/powerpoint/2010/main" val="8910082"/>
              </p:ext>
            </p:extLst>
          </p:nvPr>
        </p:nvGraphicFramePr>
        <p:xfrm>
          <a:off x="3321268" y="1269643"/>
          <a:ext cx="4414345" cy="3143861"/>
        </p:xfrm>
        <a:graphic>
          <a:graphicData uri="http://schemas.openxmlformats.org/drawingml/2006/chart">
            <c:chart xmlns:c="http://schemas.openxmlformats.org/drawingml/2006/chart" xmlns:r="http://schemas.openxmlformats.org/officeDocument/2006/relationships" r:id="rId3"/>
          </a:graphicData>
        </a:graphic>
      </p:graphicFrame>
      <p:pic>
        <p:nvPicPr>
          <p:cNvPr id="10" name="Рисунок 9"/>
          <p:cNvPicPr>
            <a:picLocks noChangeAspect="1"/>
          </p:cNvPicPr>
          <p:nvPr/>
        </p:nvPicPr>
        <p:blipFill>
          <a:blip r:embed="rId4" cstate="print"/>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Финансовая деятельность</a:t>
            </a:r>
          </a:p>
        </p:txBody>
      </p:sp>
      <p:sp>
        <p:nvSpPr>
          <p:cNvPr id="4" name="TextBox 3"/>
          <p:cNvSpPr txBox="1"/>
          <p:nvPr/>
        </p:nvSpPr>
        <p:spPr>
          <a:xfrm>
            <a:off x="7121735"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22</a:t>
            </a:r>
          </a:p>
        </p:txBody>
      </p:sp>
      <p:sp>
        <p:nvSpPr>
          <p:cNvPr id="14" name="TextBox 13"/>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graphicFrame>
        <p:nvGraphicFramePr>
          <p:cNvPr id="18" name="Диаграмма 17"/>
          <p:cNvGraphicFramePr/>
          <p:nvPr>
            <p:extLst>
              <p:ext uri="{D42A27DB-BD31-4B8C-83A1-F6EECF244321}">
                <p14:modId xmlns:p14="http://schemas.microsoft.com/office/powerpoint/2010/main" val="2793075328"/>
              </p:ext>
            </p:extLst>
          </p:nvPr>
        </p:nvGraphicFramePr>
        <p:xfrm>
          <a:off x="110549" y="2348664"/>
          <a:ext cx="7044570" cy="4488217"/>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p:cNvSpPr txBox="1"/>
          <p:nvPr/>
        </p:nvSpPr>
        <p:spPr>
          <a:xfrm>
            <a:off x="0" y="1400351"/>
            <a:ext cx="3756380" cy="523220"/>
          </a:xfrm>
          <a:prstGeom prst="rect">
            <a:avLst/>
          </a:prstGeom>
          <a:noFill/>
        </p:spPr>
        <p:txBody>
          <a:bodyPr wrap="square" rtlCol="0">
            <a:spAutoFit/>
          </a:bodyPr>
          <a:lstStyle/>
          <a:p>
            <a:pPr algn="ct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Финансовые организации, осуществляющие деятельность</a:t>
            </a:r>
          </a:p>
        </p:txBody>
      </p:sp>
      <p:graphicFrame>
        <p:nvGraphicFramePr>
          <p:cNvPr id="20" name="Таблица 19"/>
          <p:cNvGraphicFramePr>
            <a:graphicFrameLocks noGrp="1"/>
          </p:cNvGraphicFramePr>
          <p:nvPr>
            <p:extLst>
              <p:ext uri="{D42A27DB-BD31-4B8C-83A1-F6EECF244321}">
                <p14:modId xmlns:p14="http://schemas.microsoft.com/office/powerpoint/2010/main" val="2467662786"/>
              </p:ext>
            </p:extLst>
          </p:nvPr>
        </p:nvGraphicFramePr>
        <p:xfrm>
          <a:off x="296489" y="2027231"/>
          <a:ext cx="3220552" cy="1362606"/>
        </p:xfrm>
        <a:graphic>
          <a:graphicData uri="http://schemas.openxmlformats.org/drawingml/2006/table">
            <a:tbl>
              <a:tblPr firstRow="1" bandRow="1">
                <a:tableStyleId>{5C22544A-7EE6-4342-B048-85BDC9FD1C3A}</a:tableStyleId>
              </a:tblPr>
              <a:tblGrid>
                <a:gridCol w="3220552">
                  <a:extLst>
                    <a:ext uri="{9D8B030D-6E8A-4147-A177-3AD203B41FA5}">
                      <a16:colId xmlns:a16="http://schemas.microsoft.com/office/drawing/2014/main" val="271249730"/>
                    </a:ext>
                  </a:extLst>
                </a:gridCol>
              </a:tblGrid>
              <a:tr h="411169">
                <a:tc>
                  <a:txBody>
                    <a:bodyPr/>
                    <a:lstStyle/>
                    <a:p>
                      <a:pPr algn="ctr"/>
                      <a:r>
                        <a:rPr lang="ru-RU" sz="1050" dirty="0">
                          <a:solidFill>
                            <a:srgbClr val="245776"/>
                          </a:solidFill>
                          <a:latin typeface="Open Sans" panose="020B0606030504020204" pitchFamily="34" charset="0"/>
                          <a:ea typeface="Open Sans" panose="020B0606030504020204" pitchFamily="34" charset="0"/>
                          <a:cs typeface="Open Sans" panose="020B0606030504020204" pitchFamily="34" charset="0"/>
                        </a:rPr>
                        <a:t>Банки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FFF"/>
                    </a:solidFill>
                  </a:tcPr>
                </a:tc>
                <a:extLst>
                  <a:ext uri="{0D108BD9-81ED-4DB2-BD59-A6C34878D82A}">
                    <a16:rowId xmlns:a16="http://schemas.microsoft.com/office/drawing/2014/main" val="446570374"/>
                  </a:ext>
                </a:extLst>
              </a:tr>
              <a:tr h="951437">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0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ОАО «Сбербанк России» </a:t>
                      </a:r>
                      <a:r>
                        <a:rPr lang="ru-RU" sz="1000" b="0" i="0" kern="1200" dirty="0">
                          <a:solidFill>
                            <a:srgbClr val="002060"/>
                          </a:solidFill>
                          <a:latin typeface="Open Sans" pitchFamily="34" charset="0"/>
                          <a:ea typeface="Open Sans" pitchFamily="34" charset="0"/>
                          <a:cs typeface="Open Sans" pitchFamily="34" charset="0"/>
                        </a:rPr>
                        <a:t>Дополнительный офис № 8609/088</a:t>
                      </a:r>
                    </a:p>
                    <a:p>
                      <a:pPr marL="0" marR="0" indent="0" algn="ctr" defTabSz="755934" rtl="0" eaLnBrk="1" fontAlgn="auto" latinLnBrk="0" hangingPunct="1">
                        <a:lnSpc>
                          <a:spcPct val="100000"/>
                        </a:lnSpc>
                        <a:spcBef>
                          <a:spcPts val="0"/>
                        </a:spcBef>
                        <a:spcAft>
                          <a:spcPts val="0"/>
                        </a:spcAft>
                        <a:buClrTx/>
                        <a:buSzTx/>
                        <a:buFontTx/>
                        <a:buNone/>
                        <a:tabLst/>
                        <a:defRPr/>
                      </a:pPr>
                      <a:endParaRPr lang="ru-RU" sz="1000" b="0" i="0" kern="1200" dirty="0">
                        <a:solidFill>
                          <a:srgbClr val="002060"/>
                        </a:solidFill>
                        <a:latin typeface="Open Sans" pitchFamily="34" charset="0"/>
                        <a:ea typeface="Open Sans" pitchFamily="34" charset="0"/>
                        <a:cs typeface="Open Sans" pitchFamily="34" charset="0"/>
                      </a:endParaRPr>
                    </a:p>
                    <a:p>
                      <a:pPr algn="ctr"/>
                      <a:endParaRPr lang="ru-RU" sz="1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FFFF"/>
                    </a:solidFill>
                  </a:tcPr>
                </a:tc>
                <a:extLst>
                  <a:ext uri="{0D108BD9-81ED-4DB2-BD59-A6C34878D82A}">
                    <a16:rowId xmlns:a16="http://schemas.microsoft.com/office/drawing/2014/main" val="3661350664"/>
                  </a:ext>
                </a:extLst>
              </a:tr>
            </a:tbl>
          </a:graphicData>
        </a:graphic>
      </p:graphicFrame>
      <p:sp>
        <p:nvSpPr>
          <p:cNvPr id="21" name="TextBox 20"/>
          <p:cNvSpPr txBox="1"/>
          <p:nvPr/>
        </p:nvSpPr>
        <p:spPr>
          <a:xfrm>
            <a:off x="3236118" y="1006898"/>
            <a:ext cx="3779341" cy="338554"/>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доходов, млн. руб.</a:t>
            </a:r>
          </a:p>
        </p:txBody>
      </p:sp>
      <p:sp>
        <p:nvSpPr>
          <p:cNvPr id="23" name="TextBox 22"/>
          <p:cNvSpPr txBox="1"/>
          <p:nvPr/>
        </p:nvSpPr>
        <p:spPr>
          <a:xfrm>
            <a:off x="303479" y="4567108"/>
            <a:ext cx="3802564" cy="338554"/>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расходов, млн. руб.</a:t>
            </a:r>
          </a:p>
        </p:txBody>
      </p:sp>
      <p:pic>
        <p:nvPicPr>
          <p:cNvPr id="15" name="Рисунок 14" descr="https://images.vector-images.com/67/Khislavichskiy_rayon_coa5.jpg"/>
          <p:cNvPicPr/>
          <p:nvPr/>
        </p:nvPicPr>
        <p:blipFill>
          <a:blip r:embed="rId6" cstate="print"/>
          <a:srcRect/>
          <a:stretch>
            <a:fillRect/>
          </a:stretch>
        </p:blipFill>
        <p:spPr bwMode="auto">
          <a:xfrm>
            <a:off x="322262" y="183249"/>
            <a:ext cx="514350" cy="742950"/>
          </a:xfrm>
          <a:prstGeom prst="rect">
            <a:avLst/>
          </a:prstGeom>
          <a:noFill/>
          <a:ln w="9525">
            <a:noFill/>
            <a:miter lim="800000"/>
            <a:headEnd/>
            <a:tailEnd/>
          </a:ln>
        </p:spPr>
      </p:pic>
      <p:sp>
        <p:nvSpPr>
          <p:cNvPr id="16" name="TextBox 15"/>
          <p:cNvSpPr txBox="1"/>
          <p:nvPr/>
        </p:nvSpPr>
        <p:spPr>
          <a:xfrm>
            <a:off x="836612" y="151351"/>
            <a:ext cx="1454150" cy="938719"/>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Хиславичский муниципальный округ</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7" name="Прямоугольник 16"/>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485A61"/>
                </a:solidFill>
                <a:cs typeface="Times New Roman" panose="02020603050405020304" pitchFamily="18" charset="0"/>
              </a:rPr>
              <a:t>Министерство</a:t>
            </a:r>
          </a:p>
        </p:txBody>
      </p:sp>
    </p:spTree>
    <p:extLst>
      <p:ext uri="{BB962C8B-B14F-4D97-AF65-F5344CB8AC3E}">
        <p14:creationId xmlns:p14="http://schemas.microsoft.com/office/powerpoint/2010/main" val="1214155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Рисунок 38"/>
          <p:cNvPicPr>
            <a:picLocks noChangeAspect="1"/>
          </p:cNvPicPr>
          <p:nvPr/>
        </p:nvPicPr>
        <p:blipFill>
          <a:blip r:embed="rId3" cstate="print">
            <a:duotone>
              <a:prstClr val="black"/>
              <a:srgbClr val="FFFFB0">
                <a:tint val="45000"/>
                <a:satMod val="400000"/>
              </a:srgbClr>
            </a:duotone>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5585209"/>
            <a:ext cx="6316305" cy="984864"/>
          </a:xfrm>
          <a:prstGeom prst="rect">
            <a:avLst/>
          </a:prstGeom>
          <a:effectLst>
            <a:glow rad="127000">
              <a:schemeClr val="accent1">
                <a:alpha val="0"/>
              </a:schemeClr>
            </a:glow>
            <a:outerShdw blurRad="50800" dist="50800" dir="5400000" sx="99000" sy="99000" algn="ctr" rotWithShape="0">
              <a:srgbClr val="000000">
                <a:alpha val="0"/>
              </a:srgbClr>
            </a:outerShdw>
            <a:reflection stA="97000" endPos="0" dist="50800" dir="5400000" sy="-100000" algn="bl" rotWithShape="0"/>
          </a:effectLst>
        </p:spPr>
      </p:pic>
      <p:pic>
        <p:nvPicPr>
          <p:cNvPr id="6" name="Рисунок 5"/>
          <p:cNvPicPr>
            <a:picLocks noChangeAspect="1"/>
          </p:cNvPicPr>
          <p:nvPr/>
        </p:nvPicPr>
        <p:blipFill>
          <a:blip r:embed="rId5" cstate="print">
            <a:extLst>
              <a:ext uri="{BEBA8EAE-BF5A-486C-A8C5-ECC9F3942E4B}">
                <a14:imgProps xmlns:a14="http://schemas.microsoft.com/office/drawing/2010/main">
                  <a14:imgLayer r:embed="rId4">
                    <a14:imgEffect>
                      <a14:artisticCrisscrossEtching/>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27" y="3319173"/>
            <a:ext cx="7559675" cy="1096533"/>
          </a:xfrm>
          <a:prstGeom prst="rect">
            <a:avLst/>
          </a:prstGeom>
          <a:ln>
            <a:noFill/>
            <a:prstDash val="lgDash"/>
          </a:ln>
        </p:spPr>
      </p:pic>
      <p:pic>
        <p:nvPicPr>
          <p:cNvPr id="10" name="Рисунок 9"/>
          <p:cNvPicPr>
            <a:picLocks noChangeAspect="1"/>
          </p:cNvPicPr>
          <p:nvPr/>
        </p:nvPicPr>
        <p:blipFill>
          <a:blip r:embed="rId6" cstate="print"/>
          <a:stretch>
            <a:fillRect/>
          </a:stretch>
        </p:blipFill>
        <p:spPr>
          <a:xfrm>
            <a:off x="2061031" y="156237"/>
            <a:ext cx="5498644" cy="768091"/>
          </a:xfrm>
          <a:prstGeom prst="rect">
            <a:avLst/>
          </a:prstGeom>
        </p:spPr>
      </p:pic>
      <p:sp>
        <p:nvSpPr>
          <p:cNvPr id="3" name="TextBox 2"/>
          <p:cNvSpPr txBox="1"/>
          <p:nvPr/>
        </p:nvSpPr>
        <p:spPr>
          <a:xfrm>
            <a:off x="2061031" y="311192"/>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p>
        </p:txBody>
      </p:sp>
      <p:sp>
        <p:nvSpPr>
          <p:cNvPr id="4" name="TextBox 3"/>
          <p:cNvSpPr txBox="1"/>
          <p:nvPr/>
        </p:nvSpPr>
        <p:spPr>
          <a:xfrm>
            <a:off x="7120008"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23</a:t>
            </a:r>
          </a:p>
        </p:txBody>
      </p:sp>
      <p:sp>
        <p:nvSpPr>
          <p:cNvPr id="29" name="TextBox 28"/>
          <p:cNvSpPr txBox="1"/>
          <p:nvPr/>
        </p:nvSpPr>
        <p:spPr>
          <a:xfrm>
            <a:off x="304720" y="3304078"/>
            <a:ext cx="1718740" cy="646331"/>
          </a:xfrm>
          <a:prstGeom prst="rect">
            <a:avLst/>
          </a:prstGeom>
          <a:noFill/>
        </p:spPr>
        <p:txBody>
          <a:bodyPr wrap="none" rtlCol="0">
            <a:spAutoFit/>
          </a:bodyPr>
          <a:lstStyle/>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Общее </a:t>
            </a:r>
          </a:p>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TextBox 29"/>
          <p:cNvSpPr txBox="1"/>
          <p:nvPr/>
        </p:nvSpPr>
        <p:spPr>
          <a:xfrm>
            <a:off x="2372596" y="3525748"/>
            <a:ext cx="4455387" cy="584775"/>
          </a:xfrm>
          <a:prstGeom prst="rect">
            <a:avLst/>
          </a:prstGeom>
          <a:noFill/>
        </p:spPr>
        <p:txBody>
          <a:bodyPr wrap="square" rtlCol="0">
            <a:spAutoFit/>
          </a:bodyPr>
          <a:lstStyle/>
          <a:p>
            <a:r>
              <a:rPr lang="ru-RU" sz="1600" b="1"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1</a:t>
            </a:r>
            <a:r>
              <a:rPr lang="ru-RU" sz="16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600" dirty="0">
                <a:solidFill>
                  <a:srgbClr val="245776"/>
                </a:solidFill>
                <a:latin typeface="Open Sans" panose="020B0606030504020204" pitchFamily="34" charset="0"/>
                <a:ea typeface="Open Sans" panose="020B0606030504020204" pitchFamily="34" charset="0"/>
                <a:cs typeface="Open Sans" panose="020B0606030504020204" pitchFamily="34" charset="0"/>
              </a:rPr>
              <a:t>средняя общеобразовательная школа</a:t>
            </a:r>
          </a:p>
          <a:p>
            <a:r>
              <a:rPr lang="ru-RU" sz="16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2 </a:t>
            </a:r>
            <a:r>
              <a:rPr lang="ru-RU" sz="1600" dirty="0">
                <a:solidFill>
                  <a:srgbClr val="245776"/>
                </a:solidFill>
                <a:latin typeface="Open Sans" panose="020B0606030504020204" pitchFamily="34" charset="0"/>
                <a:ea typeface="Open Sans" panose="020B0606030504020204" pitchFamily="34" charset="0"/>
                <a:cs typeface="Open Sans" panose="020B0606030504020204" pitchFamily="34" charset="0"/>
              </a:rPr>
              <a:t>общеобразовательных школы</a:t>
            </a:r>
          </a:p>
        </p:txBody>
      </p:sp>
      <p:pic>
        <p:nvPicPr>
          <p:cNvPr id="36" name="Рисунок 35"/>
          <p:cNvPicPr>
            <a:picLocks noChangeAspect="1"/>
          </p:cNvPicPr>
          <p:nvPr/>
        </p:nvPicPr>
        <p:blipFill>
          <a:blip r:embed="rId7" cstate="print">
            <a:duotone>
              <a:prstClr val="black"/>
              <a:srgbClr val="D1FFFF">
                <a:tint val="45000"/>
                <a:satMod val="400000"/>
              </a:srgb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77" y="4541500"/>
            <a:ext cx="7154241" cy="821299"/>
          </a:xfrm>
          <a:prstGeom prst="rect">
            <a:avLst/>
          </a:prstGeom>
        </p:spPr>
      </p:pic>
      <p:sp>
        <p:nvSpPr>
          <p:cNvPr id="37" name="TextBox 36"/>
          <p:cNvSpPr txBox="1"/>
          <p:nvPr/>
        </p:nvSpPr>
        <p:spPr>
          <a:xfrm>
            <a:off x="142819" y="4548206"/>
            <a:ext cx="2237472" cy="646331"/>
          </a:xfrm>
          <a:prstGeom prst="rect">
            <a:avLst/>
          </a:prstGeom>
          <a:noFill/>
        </p:spPr>
        <p:txBody>
          <a:bodyPr wrap="none" rtlCol="0">
            <a:spAutoFit/>
          </a:bodyPr>
          <a:lstStyle/>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Дополнительное </a:t>
            </a:r>
          </a:p>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5" name="TextBox 44"/>
          <p:cNvSpPr txBox="1"/>
          <p:nvPr/>
        </p:nvSpPr>
        <p:spPr>
          <a:xfrm>
            <a:off x="301409" y="5669836"/>
            <a:ext cx="1738168" cy="646331"/>
          </a:xfrm>
          <a:prstGeom prst="rect">
            <a:avLst/>
          </a:prstGeom>
          <a:noFill/>
        </p:spPr>
        <p:txBody>
          <a:bodyPr wrap="none" rtlCol="0">
            <a:spAutoFit/>
          </a:bodyPr>
          <a:lstStyle/>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Дошкольное</a:t>
            </a:r>
          </a:p>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6" name="Рисунок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1682" y="1038643"/>
            <a:ext cx="1518609" cy="1516461"/>
          </a:xfrm>
          <a:prstGeom prst="rect">
            <a:avLst/>
          </a:prstGeom>
        </p:spPr>
      </p:pic>
      <p:pic>
        <p:nvPicPr>
          <p:cNvPr id="57" name="Рисунок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56561" y="1098309"/>
            <a:ext cx="1503758" cy="1501632"/>
          </a:xfrm>
          <a:prstGeom prst="rect">
            <a:avLst/>
          </a:prstGeom>
        </p:spPr>
      </p:pic>
      <p:pic>
        <p:nvPicPr>
          <p:cNvPr id="58" name="Рисунок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1317" y="1099702"/>
            <a:ext cx="1518609" cy="1516461"/>
          </a:xfrm>
          <a:prstGeom prst="rect">
            <a:avLst/>
          </a:prstGeom>
        </p:spPr>
      </p:pic>
      <p:sp>
        <p:nvSpPr>
          <p:cNvPr id="59" name="TextBox 58"/>
          <p:cNvSpPr txBox="1"/>
          <p:nvPr/>
        </p:nvSpPr>
        <p:spPr>
          <a:xfrm>
            <a:off x="189659" y="3880814"/>
            <a:ext cx="2143792" cy="523220"/>
          </a:xfrm>
          <a:prstGeom prst="rect">
            <a:avLst/>
          </a:prstGeom>
          <a:noFill/>
        </p:spPr>
        <p:txBody>
          <a:bodyPr wrap="none" rtlCol="0">
            <a:spAutoFit/>
          </a:bodyPr>
          <a:lstStyle/>
          <a:p>
            <a:r>
              <a:rPr lang="ru-RU" sz="1200" dirty="0">
                <a:latin typeface="Open Sans" panose="020B0606030504020204" pitchFamily="34" charset="0"/>
                <a:ea typeface="Open Sans" panose="020B0606030504020204" pitchFamily="34" charset="0"/>
                <a:cs typeface="Open Sans" panose="020B0606030504020204" pitchFamily="34" charset="0"/>
              </a:rPr>
              <a:t>Численность школьников</a:t>
            </a:r>
          </a:p>
          <a:p>
            <a:pPr algn="ctr"/>
            <a:r>
              <a:rPr lang="ru-RU" sz="16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457 </a:t>
            </a:r>
            <a:r>
              <a:rPr lang="ru-RU" sz="1200" dirty="0">
                <a:latin typeface="Open Sans" panose="020B0606030504020204" pitchFamily="34" charset="0"/>
                <a:ea typeface="Open Sans" panose="020B0606030504020204" pitchFamily="34" charset="0"/>
                <a:cs typeface="Open Sans" panose="020B0606030504020204" pitchFamily="34" charset="0"/>
              </a:rPr>
              <a:t>чел.</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p:cNvSpPr txBox="1"/>
          <p:nvPr/>
        </p:nvSpPr>
        <p:spPr>
          <a:xfrm>
            <a:off x="1330682" y="1335208"/>
            <a:ext cx="580608" cy="923330"/>
          </a:xfrm>
          <a:prstGeom prst="rect">
            <a:avLst/>
          </a:prstGeom>
          <a:noFill/>
        </p:spPr>
        <p:txBody>
          <a:bodyPr wrap="none" rtlCol="0">
            <a:spAutoFit/>
          </a:bodyPr>
          <a:lstStyle/>
          <a:p>
            <a:r>
              <a:rPr lang="ru-RU" sz="5400" b="1"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3</a:t>
            </a:r>
          </a:p>
        </p:txBody>
      </p:sp>
      <p:sp>
        <p:nvSpPr>
          <p:cNvPr id="41" name="TextBox 40"/>
          <p:cNvSpPr txBox="1"/>
          <p:nvPr/>
        </p:nvSpPr>
        <p:spPr>
          <a:xfrm>
            <a:off x="3390484" y="1396267"/>
            <a:ext cx="580608" cy="923330"/>
          </a:xfrm>
          <a:prstGeom prst="rect">
            <a:avLst/>
          </a:prstGeom>
          <a:noFill/>
        </p:spPr>
        <p:txBody>
          <a:bodyPr wrap="none" rtlCol="0">
            <a:spAutoFit/>
          </a:bodyPr>
          <a:lstStyle/>
          <a:p>
            <a:r>
              <a:rPr lang="ru-RU" sz="5400" b="1" dirty="0">
                <a:solidFill>
                  <a:srgbClr val="59C0D5"/>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3</a:t>
            </a:r>
          </a:p>
        </p:txBody>
      </p:sp>
      <p:sp>
        <p:nvSpPr>
          <p:cNvPr id="42" name="TextBox 41"/>
          <p:cNvSpPr txBox="1"/>
          <p:nvPr/>
        </p:nvSpPr>
        <p:spPr>
          <a:xfrm>
            <a:off x="5640317" y="1360109"/>
            <a:ext cx="580608" cy="923330"/>
          </a:xfrm>
          <a:prstGeom prst="rect">
            <a:avLst/>
          </a:prstGeom>
          <a:noFill/>
        </p:spPr>
        <p:txBody>
          <a:bodyPr wrap="none" rtlCol="0">
            <a:spAutoFit/>
          </a:bodyPr>
          <a:lstStyle/>
          <a:p>
            <a:r>
              <a:rPr lang="ru-RU" sz="5400" b="1"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a:t>
            </a:r>
          </a:p>
        </p:txBody>
      </p:sp>
      <p:sp>
        <p:nvSpPr>
          <p:cNvPr id="11" name="Прямоугольник 10"/>
          <p:cNvSpPr/>
          <p:nvPr/>
        </p:nvSpPr>
        <p:spPr>
          <a:xfrm>
            <a:off x="2380291" y="4577068"/>
            <a:ext cx="5108716" cy="972574"/>
          </a:xfrm>
          <a:prstGeom prst="rect">
            <a:avLst/>
          </a:prstGeom>
        </p:spPr>
        <p:txBody>
          <a:bodyPr wrap="square">
            <a:spAutoFit/>
          </a:bodyPr>
          <a:lstStyle/>
          <a:p>
            <a:pPr>
              <a:lnSpc>
                <a:spcPct val="130000"/>
              </a:lnSpc>
            </a:pPr>
            <a:r>
              <a:rPr lang="ru-RU" sz="1600" dirty="0">
                <a:solidFill>
                  <a:srgbClr val="245776"/>
                </a:solidFill>
                <a:latin typeface="Open Sans" panose="020B0606030504020204" pitchFamily="34" charset="0"/>
                <a:ea typeface="Open Sans" panose="020B0606030504020204" pitchFamily="34" charset="0"/>
                <a:cs typeface="Open Sans" panose="020B0606030504020204" pitchFamily="34" charset="0"/>
              </a:rPr>
              <a:t>Детская школа искусств</a:t>
            </a:r>
          </a:p>
          <a:p>
            <a:pPr>
              <a:lnSpc>
                <a:spcPct val="130000"/>
              </a:lnSpc>
            </a:pPr>
            <a:r>
              <a:rPr lang="ru-RU" sz="1600" dirty="0">
                <a:solidFill>
                  <a:srgbClr val="245776"/>
                </a:solidFill>
                <a:latin typeface="Open Sans" panose="020B0606030504020204" pitchFamily="34" charset="0"/>
                <a:ea typeface="Open Sans" panose="020B0606030504020204" pitchFamily="34" charset="0"/>
                <a:cs typeface="Open Sans" panose="020B0606030504020204" pitchFamily="34" charset="0"/>
              </a:rPr>
              <a:t>Дом детского творчества</a:t>
            </a:r>
          </a:p>
          <a:p>
            <a:pPr>
              <a:lnSpc>
                <a:spcPct val="130000"/>
              </a:lnSpc>
            </a:pP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49" name="TextBox 48"/>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50" name="TextBox 49"/>
          <p:cNvSpPr txBox="1"/>
          <p:nvPr/>
        </p:nvSpPr>
        <p:spPr>
          <a:xfrm>
            <a:off x="2380291" y="5695282"/>
            <a:ext cx="3936014" cy="705514"/>
          </a:xfrm>
          <a:prstGeom prst="rect">
            <a:avLst/>
          </a:prstGeom>
          <a:noFill/>
        </p:spPr>
        <p:txBody>
          <a:bodyPr wrap="square" rtlCol="0">
            <a:spAutoFit/>
          </a:bodyPr>
          <a:lstStyle/>
          <a:p>
            <a:pPr>
              <a:lnSpc>
                <a:spcPct val="130000"/>
              </a:lnSpc>
            </a:pPr>
            <a:r>
              <a:rPr lang="ru-RU" sz="16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3 </a:t>
            </a:r>
            <a:r>
              <a:rPr lang="ru-RU" sz="1600" dirty="0">
                <a:solidFill>
                  <a:srgbClr val="245776"/>
                </a:solidFill>
                <a:latin typeface="Open Sans" panose="020B0606030504020204" pitchFamily="34" charset="0"/>
                <a:ea typeface="Open Sans" panose="020B0606030504020204" pitchFamily="34" charset="0"/>
                <a:cs typeface="Open Sans" panose="020B0606030504020204" pitchFamily="34" charset="0"/>
              </a:rPr>
              <a:t>детских сада:</a:t>
            </a:r>
          </a:p>
          <a:p>
            <a:pPr>
              <a:lnSpc>
                <a:spcPct val="130000"/>
              </a:lnSpc>
            </a:pPr>
            <a:r>
              <a:rPr lang="ru-RU" sz="1600" dirty="0">
                <a:solidFill>
                  <a:srgbClr val="245776"/>
                </a:solidFill>
                <a:latin typeface="Open Sans" panose="020B0606030504020204" pitchFamily="34" charset="0"/>
                <a:ea typeface="Open Sans" panose="020B0606030504020204" pitchFamily="34" charset="0"/>
                <a:cs typeface="Open Sans" panose="020B0606030504020204" pitchFamily="34" charset="0"/>
              </a:rPr>
              <a:t>«</a:t>
            </a:r>
            <a:r>
              <a:rPr lang="ru-RU" sz="1600" dirty="0" err="1">
                <a:solidFill>
                  <a:srgbClr val="245776"/>
                </a:solidFill>
                <a:latin typeface="Open Sans" panose="020B0606030504020204" pitchFamily="34" charset="0"/>
                <a:ea typeface="Open Sans" panose="020B0606030504020204" pitchFamily="34" charset="0"/>
                <a:cs typeface="Open Sans" panose="020B0606030504020204" pitchFamily="34" charset="0"/>
              </a:rPr>
              <a:t>Алёнушка</a:t>
            </a:r>
            <a:r>
              <a:rPr lang="ru-RU" sz="1600" dirty="0">
                <a:solidFill>
                  <a:srgbClr val="245776"/>
                </a:solidFill>
                <a:latin typeface="Open Sans" panose="020B0606030504020204" pitchFamily="34" charset="0"/>
                <a:ea typeface="Open Sans" panose="020B0606030504020204" pitchFamily="34" charset="0"/>
                <a:cs typeface="Open Sans" panose="020B0606030504020204" pitchFamily="34" charset="0"/>
              </a:rPr>
              <a:t>», «Ручеек», «Солнышко»</a:t>
            </a:r>
          </a:p>
        </p:txBody>
      </p:sp>
      <p:sp>
        <p:nvSpPr>
          <p:cNvPr id="32" name="TextBox 31"/>
          <p:cNvSpPr txBox="1"/>
          <p:nvPr/>
        </p:nvSpPr>
        <p:spPr>
          <a:xfrm>
            <a:off x="2968609" y="2616763"/>
            <a:ext cx="1458296"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Учреждения дошкольного образования</a:t>
            </a:r>
          </a:p>
        </p:txBody>
      </p:sp>
      <p:sp>
        <p:nvSpPr>
          <p:cNvPr id="33" name="TextBox 32"/>
          <p:cNvSpPr txBox="1"/>
          <p:nvPr/>
        </p:nvSpPr>
        <p:spPr>
          <a:xfrm>
            <a:off x="979487" y="2555104"/>
            <a:ext cx="1210771"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Учреждения общего образования</a:t>
            </a:r>
          </a:p>
        </p:txBody>
      </p:sp>
      <p:sp>
        <p:nvSpPr>
          <p:cNvPr id="34" name="TextBox 33"/>
          <p:cNvSpPr txBox="1"/>
          <p:nvPr/>
        </p:nvSpPr>
        <p:spPr>
          <a:xfrm>
            <a:off x="4935872" y="2616763"/>
            <a:ext cx="2053575"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Учреждения дополнительного образования</a:t>
            </a:r>
          </a:p>
        </p:txBody>
      </p:sp>
      <p:sp>
        <p:nvSpPr>
          <p:cNvPr id="27" name="TextBox 26"/>
          <p:cNvSpPr txBox="1"/>
          <p:nvPr/>
        </p:nvSpPr>
        <p:spPr>
          <a:xfrm>
            <a:off x="0" y="5061069"/>
            <a:ext cx="2211788" cy="338554"/>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Обучаются  </a:t>
            </a:r>
            <a:r>
              <a:rPr lang="ru-RU" sz="16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312 </a:t>
            </a:r>
            <a:r>
              <a:rPr lang="ru-RU" sz="1200" dirty="0">
                <a:latin typeface="Open Sans" panose="020B0606030504020204" pitchFamily="34" charset="0"/>
                <a:ea typeface="Open Sans" panose="020B0606030504020204" pitchFamily="34" charset="0"/>
                <a:cs typeface="Open Sans" panose="020B0606030504020204" pitchFamily="34" charset="0"/>
              </a:rPr>
              <a:t>чел.</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pic>
        <p:nvPicPr>
          <p:cNvPr id="28" name="Рисунок 27" descr="https://images.vector-images.com/67/Khislavichskiy_rayon_coa5.jpg"/>
          <p:cNvPicPr/>
          <p:nvPr/>
        </p:nvPicPr>
        <p:blipFill>
          <a:blip r:embed="rId10" cstate="print"/>
          <a:srcRect/>
          <a:stretch>
            <a:fillRect/>
          </a:stretch>
        </p:blipFill>
        <p:spPr bwMode="auto">
          <a:xfrm>
            <a:off x="322262" y="183249"/>
            <a:ext cx="514350" cy="742950"/>
          </a:xfrm>
          <a:prstGeom prst="rect">
            <a:avLst/>
          </a:prstGeom>
          <a:noFill/>
          <a:ln w="9525">
            <a:noFill/>
            <a:miter lim="800000"/>
            <a:headEnd/>
            <a:tailEnd/>
          </a:ln>
        </p:spPr>
      </p:pic>
      <p:sp>
        <p:nvSpPr>
          <p:cNvPr id="31" name="TextBox 30"/>
          <p:cNvSpPr txBox="1"/>
          <p:nvPr/>
        </p:nvSpPr>
        <p:spPr>
          <a:xfrm>
            <a:off x="142819" y="6231519"/>
            <a:ext cx="2211788" cy="338554"/>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Воспитанников  </a:t>
            </a:r>
            <a:r>
              <a:rPr lang="ru-RU" sz="16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147 </a:t>
            </a:r>
            <a:r>
              <a:rPr lang="ru-RU" sz="1200" dirty="0">
                <a:latin typeface="Open Sans" panose="020B0606030504020204" pitchFamily="34" charset="0"/>
                <a:ea typeface="Open Sans" panose="020B0606030504020204" pitchFamily="34" charset="0"/>
                <a:cs typeface="Open Sans" panose="020B0606030504020204" pitchFamily="34" charset="0"/>
              </a:rPr>
              <a:t>чел.</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Прямоугольник 34"/>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485A61"/>
                </a:solidFill>
                <a:cs typeface="Times New Roman" panose="02020603050405020304" pitchFamily="18" charset="0"/>
              </a:rPr>
              <a:t>Министерство</a:t>
            </a:r>
          </a:p>
        </p:txBody>
      </p:sp>
      <p:pic>
        <p:nvPicPr>
          <p:cNvPr id="38" name="Рисунок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sp>
        <p:nvSpPr>
          <p:cNvPr id="40" name="TextBox 39"/>
          <p:cNvSpPr txBox="1"/>
          <p:nvPr/>
        </p:nvSpPr>
        <p:spPr>
          <a:xfrm>
            <a:off x="836612" y="151351"/>
            <a:ext cx="1454150" cy="938719"/>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Хиславичский муниципальный округ</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Tree>
    <p:extLst>
      <p:ext uri="{BB962C8B-B14F-4D97-AF65-F5344CB8AC3E}">
        <p14:creationId xmlns:p14="http://schemas.microsoft.com/office/powerpoint/2010/main" val="3914825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1950"/>
            <a:ext cx="5388908"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Здравоохранение</a:t>
            </a:r>
          </a:p>
        </p:txBody>
      </p:sp>
      <p:sp>
        <p:nvSpPr>
          <p:cNvPr id="4" name="TextBox 3"/>
          <p:cNvSpPr txBox="1"/>
          <p:nvPr/>
        </p:nvSpPr>
        <p:spPr>
          <a:xfrm>
            <a:off x="7155119"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24</a:t>
            </a:r>
          </a:p>
        </p:txBody>
      </p:sp>
      <p:graphicFrame>
        <p:nvGraphicFramePr>
          <p:cNvPr id="7" name="Таблица 6"/>
          <p:cNvGraphicFramePr>
            <a:graphicFrameLocks noGrp="1"/>
          </p:cNvGraphicFramePr>
          <p:nvPr>
            <p:extLst>
              <p:ext uri="{D42A27DB-BD31-4B8C-83A1-F6EECF244321}">
                <p14:modId xmlns:p14="http://schemas.microsoft.com/office/powerpoint/2010/main" val="4093388318"/>
              </p:ext>
            </p:extLst>
          </p:nvPr>
        </p:nvGraphicFramePr>
        <p:xfrm>
          <a:off x="175313" y="1425086"/>
          <a:ext cx="3680544" cy="1517058"/>
        </p:xfrm>
        <a:graphic>
          <a:graphicData uri="http://schemas.openxmlformats.org/drawingml/2006/table">
            <a:tbl>
              <a:tblPr firstRow="1" bandRow="1">
                <a:tableStyleId>{5C22544A-7EE6-4342-B048-85BDC9FD1C3A}</a:tableStyleId>
              </a:tblPr>
              <a:tblGrid>
                <a:gridCol w="2970380">
                  <a:extLst>
                    <a:ext uri="{9D8B030D-6E8A-4147-A177-3AD203B41FA5}">
                      <a16:colId xmlns:a16="http://schemas.microsoft.com/office/drawing/2014/main" val="2891352032"/>
                    </a:ext>
                  </a:extLst>
                </a:gridCol>
                <a:gridCol w="710164">
                  <a:extLst>
                    <a:ext uri="{9D8B030D-6E8A-4147-A177-3AD203B41FA5}">
                      <a16:colId xmlns:a16="http://schemas.microsoft.com/office/drawing/2014/main" val="264918717"/>
                    </a:ext>
                  </a:extLst>
                </a:gridCol>
              </a:tblGrid>
              <a:tr h="419778">
                <a:tc gridSpan="2">
                  <a:txBody>
                    <a:bodyPr/>
                    <a:lstStyle/>
                    <a:p>
                      <a:pPr algn="ctr"/>
                      <a:r>
                        <a:rPr lang="ru-RU" cap="all" baseline="0" dirty="0">
                          <a:latin typeface="Open Sans" panose="020B0606030504020204" pitchFamily="34" charset="0"/>
                          <a:ea typeface="Open Sans" panose="020B0606030504020204" pitchFamily="34" charset="0"/>
                          <a:cs typeface="Open Sans" panose="020B0606030504020204" pitchFamily="34" charset="0"/>
                        </a:rPr>
                        <a:t>Сеть медицинских учреждений</a:t>
                      </a:r>
                    </a:p>
                  </a:txBody>
                  <a:tcPr anchor="ctr">
                    <a:solidFill>
                      <a:srgbClr val="59C0D5"/>
                    </a:solidFill>
                  </a:tcPr>
                </a:tc>
                <a:tc hMerge="1">
                  <a:txBody>
                    <a:bodyPr/>
                    <a:lstStyle/>
                    <a:p>
                      <a:endParaRPr lang="ru-RU" dirty="0"/>
                    </a:p>
                  </a:txBody>
                  <a:tcPr/>
                </a:tc>
                <a:extLst>
                  <a:ext uri="{0D108BD9-81ED-4DB2-BD59-A6C34878D82A}">
                    <a16:rowId xmlns:a16="http://schemas.microsoft.com/office/drawing/2014/main" val="235983299"/>
                  </a:ext>
                </a:extLst>
              </a:tr>
              <a:tr h="276125">
                <a:tc>
                  <a:txBody>
                    <a:bodyPr/>
                    <a:lstStyle/>
                    <a:p>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ЦРБ</a:t>
                      </a:r>
                    </a:p>
                  </a:txBody>
                  <a:tcPr anchor="ctr">
                    <a:solidFill>
                      <a:srgbClr val="D1FFFF"/>
                    </a:solidFill>
                  </a:tcPr>
                </a:tc>
                <a:tc>
                  <a:txBody>
                    <a:bodyPr/>
                    <a:lstStyle/>
                    <a:p>
                      <a:pPr algn="ctr"/>
                      <a:r>
                        <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1</a:t>
                      </a:r>
                    </a:p>
                  </a:txBody>
                  <a:tcPr anchor="ctr">
                    <a:solidFill>
                      <a:srgbClr val="D1FFFF"/>
                    </a:solidFill>
                  </a:tcPr>
                </a:tc>
                <a:extLst>
                  <a:ext uri="{0D108BD9-81ED-4DB2-BD59-A6C34878D82A}">
                    <a16:rowId xmlns:a16="http://schemas.microsoft.com/office/drawing/2014/main" val="1922429711"/>
                  </a:ext>
                </a:extLst>
              </a:tr>
              <a:tr h="276125">
                <a:tc>
                  <a:txBody>
                    <a:bodyPr/>
                    <a:lstStyle/>
                    <a:p>
                      <a:pPr marL="0" algn="l" defTabSz="755934" rtl="0" eaLnBrk="1" latinLnBrk="0" hangingPunct="1"/>
                      <a:r>
                        <a:rPr lang="ru-RU" sz="1400" kern="12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Поликлиника</a:t>
                      </a:r>
                    </a:p>
                  </a:txBody>
                  <a:tcPr anchor="ctr">
                    <a:solidFill>
                      <a:srgbClr val="D1FFFF"/>
                    </a:solidFill>
                  </a:tcPr>
                </a:tc>
                <a:tc>
                  <a:txBody>
                    <a:bodyPr/>
                    <a:lstStyle/>
                    <a:p>
                      <a:pPr marL="0" algn="ctr" defTabSz="755934" rtl="0" eaLnBrk="1" latinLnBrk="0" hangingPunct="1"/>
                      <a:r>
                        <a:rPr lang="ru-RU" sz="1800" kern="12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1</a:t>
                      </a:r>
                    </a:p>
                  </a:txBody>
                  <a:tcPr anchor="ctr">
                    <a:solidFill>
                      <a:srgbClr val="D1FFFF"/>
                    </a:solidFill>
                  </a:tcPr>
                </a:tc>
                <a:extLst>
                  <a:ext uri="{0D108BD9-81ED-4DB2-BD59-A6C34878D82A}">
                    <a16:rowId xmlns:a16="http://schemas.microsoft.com/office/drawing/2014/main" val="10002"/>
                  </a:ext>
                </a:extLst>
              </a:tr>
              <a:tr h="276125">
                <a:tc>
                  <a:txBody>
                    <a:bodyPr/>
                    <a:lstStyle/>
                    <a:p>
                      <a:pPr marL="0" algn="l" defTabSz="755934" rtl="0" eaLnBrk="1" latinLnBrk="0" hangingPunct="1"/>
                      <a:r>
                        <a:rPr lang="ru-RU" sz="1400" kern="12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ФАП</a:t>
                      </a:r>
                    </a:p>
                  </a:txBody>
                  <a:tcPr anchor="ctr">
                    <a:solidFill>
                      <a:srgbClr val="D1FFFF"/>
                    </a:solidFill>
                  </a:tcPr>
                </a:tc>
                <a:tc>
                  <a:txBody>
                    <a:bodyPr/>
                    <a:lstStyle/>
                    <a:p>
                      <a:pPr marL="0" algn="ctr" defTabSz="755934" rtl="0" eaLnBrk="1" latinLnBrk="0" hangingPunct="1"/>
                      <a:r>
                        <a:rPr lang="ru-RU" sz="1800" kern="12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15</a:t>
                      </a:r>
                    </a:p>
                  </a:txBody>
                  <a:tcPr anchor="ctr">
                    <a:solidFill>
                      <a:srgbClr val="D1FFFF"/>
                    </a:solidFill>
                  </a:tcPr>
                </a:tc>
                <a:extLst>
                  <a:ext uri="{0D108BD9-81ED-4DB2-BD59-A6C34878D82A}">
                    <a16:rowId xmlns:a16="http://schemas.microsoft.com/office/drawing/2014/main" val="10003"/>
                  </a:ext>
                </a:extLst>
              </a:tr>
            </a:tbl>
          </a:graphicData>
        </a:graphic>
      </p:graphicFrame>
      <p:pic>
        <p:nvPicPr>
          <p:cNvPr id="11" name="Picture 2" descr="http://misanec.ru/wp-content/uploads/2016/01/What-we-do-health-18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6999" y="1240918"/>
            <a:ext cx="3039843" cy="1945869"/>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0065" y="5077797"/>
            <a:ext cx="1603444" cy="1603444"/>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6758" y="3443788"/>
            <a:ext cx="1513111" cy="1513111"/>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325" y="3456108"/>
            <a:ext cx="1475876" cy="1475876"/>
          </a:xfrm>
          <a:prstGeom prst="rect">
            <a:avLst/>
          </a:prstGeom>
        </p:spPr>
      </p:pic>
      <p:sp>
        <p:nvSpPr>
          <p:cNvPr id="16" name="TextBox 15"/>
          <p:cNvSpPr txBox="1"/>
          <p:nvPr/>
        </p:nvSpPr>
        <p:spPr>
          <a:xfrm>
            <a:off x="1904134" y="3957080"/>
            <a:ext cx="1336717" cy="526358"/>
          </a:xfrm>
          <a:prstGeom prst="rect">
            <a:avLst/>
          </a:prstGeom>
          <a:noFill/>
        </p:spPr>
        <p:txBody>
          <a:bodyPr wrap="square" rtlCol="0">
            <a:spAutoFit/>
          </a:bodyPr>
          <a:lstStyle/>
          <a:p>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a:t>
            </a:r>
          </a:p>
          <a:p>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коек</a:t>
            </a:r>
          </a:p>
        </p:txBody>
      </p:sp>
      <p:sp>
        <p:nvSpPr>
          <p:cNvPr id="17" name="TextBox 16"/>
          <p:cNvSpPr txBox="1"/>
          <p:nvPr/>
        </p:nvSpPr>
        <p:spPr>
          <a:xfrm>
            <a:off x="5783475" y="3872630"/>
            <a:ext cx="1433367" cy="738664"/>
          </a:xfrm>
          <a:prstGeom prst="rect">
            <a:avLst/>
          </a:prstGeom>
          <a:noFill/>
        </p:spPr>
        <p:txBody>
          <a:bodyPr wrap="square" rtlCol="0">
            <a:spAutoFit/>
          </a:bodyPr>
          <a:lstStyle/>
          <a:p>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a:t>
            </a:r>
          </a:p>
          <a:p>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врачей в</a:t>
            </a:r>
          </a:p>
          <a:p>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районе</a:t>
            </a:r>
          </a:p>
        </p:txBody>
      </p:sp>
      <p:sp>
        <p:nvSpPr>
          <p:cNvPr id="18" name="TextBox 17"/>
          <p:cNvSpPr txBox="1"/>
          <p:nvPr/>
        </p:nvSpPr>
        <p:spPr>
          <a:xfrm>
            <a:off x="3588681" y="5402465"/>
            <a:ext cx="1886388" cy="954107"/>
          </a:xfrm>
          <a:prstGeom prst="rect">
            <a:avLst/>
          </a:prstGeom>
          <a:noFill/>
        </p:spPr>
        <p:txBody>
          <a:bodyPr wrap="square" rtlCol="0">
            <a:spAutoFit/>
          </a:bodyPr>
          <a:lstStyle/>
          <a:p>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Обеспеченность</a:t>
            </a:r>
          </a:p>
          <a:p>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медицинскими</a:t>
            </a:r>
          </a:p>
          <a:p>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работниками</a:t>
            </a:r>
          </a:p>
          <a:p>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 10 тыс. чел.) </a:t>
            </a:r>
          </a:p>
        </p:txBody>
      </p:sp>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4325" y="3427269"/>
            <a:ext cx="1530673" cy="1530673"/>
          </a:xfrm>
          <a:prstGeom prst="rect">
            <a:avLst/>
          </a:prstGeom>
        </p:spPr>
      </p:pic>
      <p:sp>
        <p:nvSpPr>
          <p:cNvPr id="21" name="TextBox 20"/>
          <p:cNvSpPr txBox="1"/>
          <p:nvPr/>
        </p:nvSpPr>
        <p:spPr>
          <a:xfrm>
            <a:off x="236368" y="3723849"/>
            <a:ext cx="1693913" cy="928867"/>
          </a:xfrm>
          <a:prstGeom prst="rect">
            <a:avLst/>
          </a:prstGeom>
          <a:noFill/>
        </p:spPr>
        <p:txBody>
          <a:bodyPr wrap="square" rtlCol="0">
            <a:spAutoFit/>
          </a:bodyPr>
          <a:lstStyle/>
          <a:p>
            <a:pPr algn="ctr"/>
            <a:r>
              <a:rPr lang="ru-RU" sz="54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57</a:t>
            </a:r>
          </a:p>
        </p:txBody>
      </p:sp>
      <p:pic>
        <p:nvPicPr>
          <p:cNvPr id="27" name="Рисунок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9933" y="3390198"/>
            <a:ext cx="1542353" cy="1542353"/>
          </a:xfrm>
          <a:prstGeom prst="rect">
            <a:avLst/>
          </a:prstGeom>
        </p:spPr>
      </p:pic>
      <p:sp>
        <p:nvSpPr>
          <p:cNvPr id="22" name="TextBox 21"/>
          <p:cNvSpPr txBox="1"/>
          <p:nvPr/>
        </p:nvSpPr>
        <p:spPr>
          <a:xfrm>
            <a:off x="4504279" y="3629057"/>
            <a:ext cx="898067" cy="1200329"/>
          </a:xfrm>
          <a:prstGeom prst="rect">
            <a:avLst/>
          </a:prstGeom>
          <a:noFill/>
        </p:spPr>
        <p:txBody>
          <a:bodyPr wrap="square" rtlCol="0">
            <a:spAutoFit/>
          </a:bodyPr>
          <a:lstStyle/>
          <a:p>
            <a:pPr algn="ctr"/>
            <a:r>
              <a:rPr lang="ru-RU" sz="4400" b="1" dirty="0">
                <a:solidFill>
                  <a:srgbClr val="007FAC"/>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16</a:t>
            </a:r>
          </a:p>
          <a:p>
            <a:pPr algn="ctr"/>
            <a:r>
              <a:rPr lang="ru-RU" sz="2800" dirty="0">
                <a:solidFill>
                  <a:srgbClr val="00BFD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чел.</a:t>
            </a:r>
          </a:p>
        </p:txBody>
      </p:sp>
      <p:pic>
        <p:nvPicPr>
          <p:cNvPr id="29" name="Рисунок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9406" y="5043190"/>
            <a:ext cx="1648578" cy="1648578"/>
          </a:xfrm>
          <a:prstGeom prst="rect">
            <a:avLst/>
          </a:prstGeom>
        </p:spPr>
      </p:pic>
      <p:sp>
        <p:nvSpPr>
          <p:cNvPr id="23" name="TextBox 22"/>
          <p:cNvSpPr txBox="1"/>
          <p:nvPr/>
        </p:nvSpPr>
        <p:spPr>
          <a:xfrm>
            <a:off x="2024998" y="5279353"/>
            <a:ext cx="1217394" cy="1200329"/>
          </a:xfrm>
          <a:prstGeom prst="rect">
            <a:avLst/>
          </a:prstGeom>
          <a:noFill/>
        </p:spPr>
        <p:txBody>
          <a:bodyPr wrap="square" rtlCol="0">
            <a:spAutoFit/>
          </a:bodyPr>
          <a:lstStyle/>
          <a:p>
            <a:pPr algn="ctr"/>
            <a:r>
              <a:rPr lang="ru-RU" sz="4400" b="1" dirty="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97</a:t>
            </a:r>
          </a:p>
          <a:p>
            <a:pPr algn="ctr"/>
            <a:r>
              <a:rPr lang="ru-RU" sz="2800" dirty="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чел.</a:t>
            </a:r>
          </a:p>
        </p:txBody>
      </p:sp>
      <p:sp>
        <p:nvSpPr>
          <p:cNvPr id="30" name="TextBox 29"/>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4" name="Рисунок 23" descr="https://images.vector-images.com/67/Khislavichskiy_rayon_coa5.jpg"/>
          <p:cNvPicPr/>
          <p:nvPr/>
        </p:nvPicPr>
        <p:blipFill>
          <a:blip r:embed="rId9" cstate="print"/>
          <a:srcRect/>
          <a:stretch>
            <a:fillRect/>
          </a:stretch>
        </p:blipFill>
        <p:spPr bwMode="auto">
          <a:xfrm>
            <a:off x="322262" y="183249"/>
            <a:ext cx="514350" cy="742950"/>
          </a:xfrm>
          <a:prstGeom prst="rect">
            <a:avLst/>
          </a:prstGeom>
          <a:noFill/>
          <a:ln w="9525">
            <a:noFill/>
            <a:miter lim="800000"/>
            <a:headEnd/>
            <a:tailEnd/>
          </a:ln>
        </p:spPr>
      </p:pic>
      <p:sp>
        <p:nvSpPr>
          <p:cNvPr id="25" name="TextBox 24"/>
          <p:cNvSpPr txBox="1"/>
          <p:nvPr/>
        </p:nvSpPr>
        <p:spPr>
          <a:xfrm>
            <a:off x="836612" y="151351"/>
            <a:ext cx="1454150" cy="938719"/>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Хиславичский муниципальный округ</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8" name="Прямоугольник 27"/>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485A61"/>
                </a:solidFill>
                <a:cs typeface="Times New Roman" panose="02020603050405020304" pitchFamily="18" charset="0"/>
              </a:rPr>
              <a:t>Министерство</a:t>
            </a:r>
          </a:p>
        </p:txBody>
      </p:sp>
    </p:spTree>
    <p:extLst>
      <p:ext uri="{BB962C8B-B14F-4D97-AF65-F5344CB8AC3E}">
        <p14:creationId xmlns:p14="http://schemas.microsoft.com/office/powerpoint/2010/main" val="3151744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878" y="1176948"/>
            <a:ext cx="1658624" cy="1656277"/>
          </a:xfrm>
          <a:prstGeom prst="rect">
            <a:avLst/>
          </a:prstGeom>
        </p:spPr>
      </p:pic>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08774"/>
            <a:ext cx="5422335"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Спорт</a:t>
            </a:r>
            <a:endParaRPr lang="ru-RU" sz="28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55119"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25</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68" y="2980250"/>
            <a:ext cx="1624075" cy="1621777"/>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1750" y="4708506"/>
            <a:ext cx="1712219" cy="1709796"/>
          </a:xfrm>
          <a:prstGeom prst="rect">
            <a:avLst/>
          </a:prstGeom>
        </p:spPr>
      </p:pic>
      <p:sp>
        <p:nvSpPr>
          <p:cNvPr id="14" name="TextBox 13"/>
          <p:cNvSpPr txBox="1"/>
          <p:nvPr/>
        </p:nvSpPr>
        <p:spPr>
          <a:xfrm>
            <a:off x="2521491" y="3206364"/>
            <a:ext cx="3294813" cy="584775"/>
          </a:xfrm>
          <a:prstGeom prst="rect">
            <a:avLst/>
          </a:prstGeom>
          <a:noFill/>
        </p:spPr>
        <p:txBody>
          <a:bodyPr wrap="none" rtlCol="0">
            <a:spAutoFit/>
          </a:bodyPr>
          <a:lstStyle/>
          <a:p>
            <a:r>
              <a:rPr lang="ru-RU" sz="3200" b="1" dirty="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40</a:t>
            </a:r>
            <a:r>
              <a:rPr lang="ru-RU"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ru-RU" b="1" dirty="0">
                <a:latin typeface="Open Sans Semibold" panose="020B0706030804020204" pitchFamily="34" charset="0"/>
                <a:ea typeface="Open Sans Semibold" panose="020B0706030804020204" pitchFamily="34" charset="0"/>
                <a:cs typeface="Open Sans Semibold" panose="020B0706030804020204" pitchFamily="34" charset="0"/>
              </a:rPr>
              <a:t>спортивных объектов</a:t>
            </a:r>
          </a:p>
        </p:txBody>
      </p:sp>
      <p:sp>
        <p:nvSpPr>
          <p:cNvPr id="15" name="Прямоугольник 14"/>
          <p:cNvSpPr/>
          <p:nvPr/>
        </p:nvSpPr>
        <p:spPr>
          <a:xfrm>
            <a:off x="4100855" y="3936355"/>
            <a:ext cx="2917402" cy="338554"/>
          </a:xfrm>
          <a:prstGeom prst="rect">
            <a:avLst/>
          </a:prstGeom>
        </p:spPr>
        <p:txBody>
          <a:bodyPr wrap="none">
            <a:spAutoFit/>
          </a:bodyPr>
          <a:lstStyle/>
          <a:p>
            <a:r>
              <a:rPr lang="ru-RU" sz="1600" dirty="0">
                <a:latin typeface="Open Sans" panose="020B0606030504020204" pitchFamily="34" charset="0"/>
                <a:ea typeface="Open Sans" panose="020B0606030504020204" pitchFamily="34" charset="0"/>
                <a:cs typeface="Open Sans" panose="020B0606030504020204" pitchFamily="34" charset="0"/>
              </a:rPr>
              <a:t>ФОК  им. Г.И. Сидоренкова</a:t>
            </a:r>
          </a:p>
        </p:txBody>
      </p:sp>
      <p:sp>
        <p:nvSpPr>
          <p:cNvPr id="19" name="Прямоугольник 18"/>
          <p:cNvSpPr/>
          <p:nvPr/>
        </p:nvSpPr>
        <p:spPr>
          <a:xfrm>
            <a:off x="4196548" y="2370834"/>
            <a:ext cx="1798890" cy="584775"/>
          </a:xfrm>
          <a:prstGeom prst="rect">
            <a:avLst/>
          </a:prstGeom>
        </p:spPr>
        <p:txBody>
          <a:bodyPr wrap="none">
            <a:spAutoFit/>
          </a:bodyPr>
          <a:lstStyle/>
          <a:p>
            <a:r>
              <a:rPr lang="ru-RU" sz="3200" b="1" dirty="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2 310 </a:t>
            </a:r>
            <a:r>
              <a:rPr lang="ru-RU" dirty="0">
                <a:latin typeface="Open Sans" panose="020B0606030504020204" pitchFamily="34" charset="0"/>
                <a:ea typeface="Open Sans" panose="020B0606030504020204" pitchFamily="34" charset="0"/>
                <a:cs typeface="Open Sans" panose="020B0606030504020204" pitchFamily="34" charset="0"/>
              </a:rPr>
              <a:t>чел.</a:t>
            </a:r>
            <a:endParaRPr lang="ru-RU" sz="2800" dirty="0">
              <a:solidFill>
                <a:srgbClr val="59C05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2863969" y="1477084"/>
            <a:ext cx="3929283" cy="923330"/>
          </a:xfrm>
          <a:prstGeom prst="rect">
            <a:avLst/>
          </a:prstGeom>
          <a:noFill/>
        </p:spPr>
        <p:txBody>
          <a:bodyPr wrap="square" rtlCol="0">
            <a:spAutoFit/>
          </a:bodyPr>
          <a:lstStyle/>
          <a:p>
            <a:pPr algn="ctr"/>
            <a:r>
              <a:rPr lang="ru-RU" dirty="0">
                <a:latin typeface="Open Sans Semibold" panose="020B0706030804020204" pitchFamily="34" charset="0"/>
                <a:ea typeface="Open Sans Semibold" panose="020B0706030804020204" pitchFamily="34" charset="0"/>
                <a:cs typeface="Open Sans Semibold" panose="020B0706030804020204" pitchFamily="34" charset="0"/>
              </a:rPr>
              <a:t>Численность населения, занимающаяся физкультурой и спортом</a:t>
            </a:r>
          </a:p>
        </p:txBody>
      </p:sp>
      <p:sp>
        <p:nvSpPr>
          <p:cNvPr id="23" name="TextBox 22"/>
          <p:cNvSpPr txBox="1"/>
          <p:nvPr/>
        </p:nvSpPr>
        <p:spPr>
          <a:xfrm>
            <a:off x="3475969" y="4828863"/>
            <a:ext cx="3095778" cy="1138773"/>
          </a:xfrm>
          <a:prstGeom prst="rect">
            <a:avLst/>
          </a:prstGeom>
          <a:noFill/>
        </p:spPr>
        <p:txBody>
          <a:bodyPr wrap="square" rtlCol="0">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2024 г. проведено</a:t>
            </a:r>
          </a:p>
          <a:p>
            <a:pPr algn="ctr"/>
            <a:r>
              <a:rPr lang="ru-RU" sz="3200" b="1" dirty="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40 </a:t>
            </a:r>
            <a:r>
              <a:rPr lang="ru-RU" dirty="0">
                <a:latin typeface="Open Sans Semibold" panose="020B0706030804020204" pitchFamily="34" charset="0"/>
                <a:ea typeface="Open Sans Semibold" panose="020B0706030804020204" pitchFamily="34" charset="0"/>
                <a:cs typeface="Open Sans Semibold" panose="020B0706030804020204" pitchFamily="34" charset="0"/>
              </a:rPr>
              <a:t> спортивно-массовых мероприятия</a:t>
            </a:r>
          </a:p>
        </p:txBody>
      </p:sp>
      <p:sp>
        <p:nvSpPr>
          <p:cNvPr id="21" name="TextBox 20"/>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22" name="Прямоугольник 21"/>
          <p:cNvSpPr/>
          <p:nvPr/>
        </p:nvSpPr>
        <p:spPr>
          <a:xfrm>
            <a:off x="2983428" y="3949560"/>
            <a:ext cx="1166651" cy="307777"/>
          </a:xfrm>
          <a:prstGeom prst="rect">
            <a:avLst/>
          </a:prstGeom>
        </p:spPr>
        <p:txBody>
          <a:bodyPr wrap="square">
            <a:spAutoFit/>
          </a:bodyPr>
          <a:lstStyle/>
          <a:p>
            <a:pPr algn="ctr"/>
            <a:r>
              <a:rPr lang="ru-RU" sz="1400" dirty="0">
                <a:solidFill>
                  <a:srgbClr val="0070C0"/>
                </a:solidFill>
                <a:latin typeface="Open Sans" panose="020B0606030504020204" pitchFamily="34" charset="0"/>
                <a:ea typeface="Open Sans" panose="020B0606030504020204" pitchFamily="34" charset="0"/>
                <a:cs typeface="Open Sans" panose="020B0606030504020204" pitchFamily="34" charset="0"/>
              </a:rPr>
              <a:t>Крупные:</a:t>
            </a:r>
          </a:p>
        </p:txBody>
      </p:sp>
      <p:pic>
        <p:nvPicPr>
          <p:cNvPr id="17" name="Рисунок 16" descr="https://images.vector-images.com/67/Khislavichskiy_rayon_coa5.jpg"/>
          <p:cNvPicPr/>
          <p:nvPr/>
        </p:nvPicPr>
        <p:blipFill>
          <a:blip r:embed="rId6" cstate="print"/>
          <a:srcRect/>
          <a:stretch>
            <a:fillRect/>
          </a:stretch>
        </p:blipFill>
        <p:spPr bwMode="auto">
          <a:xfrm>
            <a:off x="322262" y="183249"/>
            <a:ext cx="514350" cy="742950"/>
          </a:xfrm>
          <a:prstGeom prst="rect">
            <a:avLst/>
          </a:prstGeom>
          <a:noFill/>
          <a:ln w="9525">
            <a:noFill/>
            <a:miter lim="800000"/>
            <a:headEnd/>
            <a:tailEnd/>
          </a:ln>
        </p:spPr>
      </p:pic>
      <p:sp>
        <p:nvSpPr>
          <p:cNvPr id="24" name="Прямоугольник 23"/>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485A61"/>
                </a:solidFill>
                <a:cs typeface="Times New Roman" panose="02020603050405020304" pitchFamily="18" charset="0"/>
              </a:rPr>
              <a:t>Министерство</a:t>
            </a:r>
          </a:p>
        </p:txBody>
      </p:sp>
      <p:pic>
        <p:nvPicPr>
          <p:cNvPr id="25" name="Рисунок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sp>
        <p:nvSpPr>
          <p:cNvPr id="26" name="TextBox 25"/>
          <p:cNvSpPr txBox="1"/>
          <p:nvPr/>
        </p:nvSpPr>
        <p:spPr>
          <a:xfrm>
            <a:off x="836612" y="151351"/>
            <a:ext cx="1454150" cy="938719"/>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Хиславичский муниципальный округ</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Tree>
    <p:extLst>
      <p:ext uri="{BB962C8B-B14F-4D97-AF65-F5344CB8AC3E}">
        <p14:creationId xmlns:p14="http://schemas.microsoft.com/office/powerpoint/2010/main" val="1230473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экономика\Desktop\флешка28.08.2017\фото_Хиславичи\дом культуры.JPG"/>
          <p:cNvPicPr>
            <a:picLocks noChangeAspect="1" noChangeArrowheads="1"/>
          </p:cNvPicPr>
          <p:nvPr/>
        </p:nvPicPr>
        <p:blipFill>
          <a:blip r:embed="rId3" cstate="print"/>
          <a:srcRect/>
          <a:stretch>
            <a:fillRect/>
          </a:stretch>
        </p:blipFill>
        <p:spPr bwMode="auto">
          <a:xfrm>
            <a:off x="1751107" y="1392694"/>
            <a:ext cx="2978982" cy="1930156"/>
          </a:xfrm>
          <a:prstGeom prst="roundRect">
            <a:avLst/>
          </a:prstGeom>
          <a:noFill/>
          <a:ln w="38100">
            <a:solidFill>
              <a:srgbClr val="7CD9E0"/>
            </a:solidFill>
          </a:ln>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4386" y="992101"/>
            <a:ext cx="3398113" cy="1943009"/>
          </a:xfrm>
          <a:prstGeom prst="roundRect">
            <a:avLst>
              <a:gd name="adj" fmla="val 16667"/>
            </a:avLst>
          </a:prstGeom>
          <a:ln w="38100">
            <a:solidFill>
              <a:srgbClr val="7CD9E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2">
            <a:schemeClr val="dk1"/>
          </a:lnRef>
          <a:fillRef idx="1">
            <a:schemeClr val="lt1"/>
          </a:fillRef>
          <a:effectRef idx="0">
            <a:schemeClr val="dk1"/>
          </a:effectRef>
          <a:fontRef idx="minor">
            <a:schemeClr val="dk1"/>
          </a:fontRef>
        </p:style>
      </p:pic>
      <p:pic>
        <p:nvPicPr>
          <p:cNvPr id="61" name="Рисунок 60"/>
          <p:cNvPicPr>
            <a:picLocks noChangeAspect="1"/>
          </p:cNvPicPr>
          <p:nvPr/>
        </p:nvPicPr>
        <p:blipFill>
          <a:blip r:embed="rId5" cstate="print">
            <a:duotone>
              <a:prstClr val="black"/>
              <a:srgbClr val="76C981">
                <a:tint val="45000"/>
                <a:satMod val="400000"/>
              </a:srgbClr>
            </a:duotone>
            <a:extLst>
              <a:ext uri="{BEBA8EAE-BF5A-486C-A8C5-ECC9F3942E4B}">
                <a14:imgProps xmlns:a14="http://schemas.microsoft.com/office/drawing/2010/main">
                  <a14:imgLayer r:embed="rId6">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730089" y="2700926"/>
            <a:ext cx="2683648" cy="501640"/>
          </a:xfrm>
          <a:prstGeom prst="rect">
            <a:avLst/>
          </a:prstGeom>
        </p:spPr>
      </p:pic>
      <p:pic>
        <p:nvPicPr>
          <p:cNvPr id="10" name="Рисунок 9"/>
          <p:cNvPicPr>
            <a:picLocks noChangeAspect="1"/>
          </p:cNvPicPr>
          <p:nvPr/>
        </p:nvPicPr>
        <p:blipFill>
          <a:blip r:embed="rId7" cstate="print"/>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Культура</a:t>
            </a:r>
          </a:p>
        </p:txBody>
      </p:sp>
      <p:sp>
        <p:nvSpPr>
          <p:cNvPr id="50" name="TextBox 49"/>
          <p:cNvSpPr txBox="1"/>
          <p:nvPr/>
        </p:nvSpPr>
        <p:spPr>
          <a:xfrm>
            <a:off x="7121735"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26</a:t>
            </a:r>
          </a:p>
        </p:txBody>
      </p:sp>
      <p:sp>
        <p:nvSpPr>
          <p:cNvPr id="39" name="TextBox 38"/>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7" name="Рисунок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320" y="5407076"/>
            <a:ext cx="953302" cy="953302"/>
          </a:xfrm>
          <a:prstGeom prst="rect">
            <a:avLst/>
          </a:prstGeom>
        </p:spPr>
      </p:pic>
      <p:pic>
        <p:nvPicPr>
          <p:cNvPr id="28" name="Рисунок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290" y="1051945"/>
            <a:ext cx="994254" cy="994254"/>
          </a:xfrm>
          <a:prstGeom prst="rect">
            <a:avLst/>
          </a:prstGeom>
        </p:spPr>
      </p:pic>
      <p:pic>
        <p:nvPicPr>
          <p:cNvPr id="29" name="Рисунок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046" y="2411748"/>
            <a:ext cx="953302" cy="953302"/>
          </a:xfrm>
          <a:prstGeom prst="rect">
            <a:avLst/>
          </a:prstGeom>
        </p:spPr>
      </p:pic>
      <p:sp>
        <p:nvSpPr>
          <p:cNvPr id="31" name="TextBox 30"/>
          <p:cNvSpPr txBox="1"/>
          <p:nvPr/>
        </p:nvSpPr>
        <p:spPr>
          <a:xfrm>
            <a:off x="239707" y="6340565"/>
            <a:ext cx="1229567" cy="307777"/>
          </a:xfrm>
          <a:prstGeom prst="rect">
            <a:avLst/>
          </a:prstGeom>
          <a:noFill/>
        </p:spPr>
        <p:txBody>
          <a:bodyPr wrap="none" rtlCol="0">
            <a:spAutoFit/>
          </a:bodyPr>
          <a:lstStyle/>
          <a:p>
            <a:pPr algn="ctr"/>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Библиотеки</a:t>
            </a:r>
          </a:p>
        </p:txBody>
      </p:sp>
      <p:sp>
        <p:nvSpPr>
          <p:cNvPr id="32" name="TextBox 31"/>
          <p:cNvSpPr txBox="1"/>
          <p:nvPr/>
        </p:nvSpPr>
        <p:spPr>
          <a:xfrm>
            <a:off x="451379" y="5572101"/>
            <a:ext cx="860410" cy="646331"/>
          </a:xfrm>
          <a:prstGeom prst="rect">
            <a:avLst/>
          </a:prstGeom>
          <a:noFill/>
        </p:spPr>
        <p:txBody>
          <a:bodyPr wrap="square" rtlCol="0">
            <a:spAutoFit/>
          </a:bodyPr>
          <a:lstStyle/>
          <a:p>
            <a:r>
              <a:rPr lang="ru-RU"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20</a:t>
            </a:r>
          </a:p>
        </p:txBody>
      </p:sp>
      <p:sp>
        <p:nvSpPr>
          <p:cNvPr id="33" name="TextBox 32"/>
          <p:cNvSpPr txBox="1"/>
          <p:nvPr/>
        </p:nvSpPr>
        <p:spPr>
          <a:xfrm>
            <a:off x="39117" y="3385557"/>
            <a:ext cx="1582406" cy="307777"/>
          </a:xfrm>
          <a:prstGeom prst="rect">
            <a:avLst/>
          </a:prstGeom>
          <a:noFill/>
        </p:spPr>
        <p:txBody>
          <a:bodyPr wrap="square" rtlCol="0">
            <a:spAutoFit/>
          </a:bodyPr>
          <a:lstStyle/>
          <a:p>
            <a:pPr algn="ctr"/>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Парки отдыха</a:t>
            </a:r>
          </a:p>
        </p:txBody>
      </p:sp>
      <p:sp>
        <p:nvSpPr>
          <p:cNvPr id="34" name="TextBox 33"/>
          <p:cNvSpPr txBox="1"/>
          <p:nvPr/>
        </p:nvSpPr>
        <p:spPr>
          <a:xfrm>
            <a:off x="544474" y="2545737"/>
            <a:ext cx="452587" cy="769441"/>
          </a:xfrm>
          <a:prstGeom prst="rect">
            <a:avLst/>
          </a:prstGeom>
          <a:noFill/>
        </p:spPr>
        <p:txBody>
          <a:bodyPr wrap="square" rtlCol="0">
            <a:spAutoFit/>
          </a:bodyPr>
          <a:lstStyle/>
          <a:p>
            <a:r>
              <a:rPr lang="ru-RU"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endParaRPr lang="ru-RU"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p:cNvSpPr txBox="1"/>
          <p:nvPr/>
        </p:nvSpPr>
        <p:spPr>
          <a:xfrm>
            <a:off x="447982" y="2065383"/>
            <a:ext cx="792205" cy="307777"/>
          </a:xfrm>
          <a:prstGeom prst="rect">
            <a:avLst/>
          </a:prstGeom>
          <a:noFill/>
        </p:spPr>
        <p:txBody>
          <a:bodyPr wrap="none" rtlCol="0">
            <a:spAutoFit/>
          </a:bodyPr>
          <a:lstStyle/>
          <a:p>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Музеи</a:t>
            </a:r>
          </a:p>
        </p:txBody>
      </p:sp>
      <p:sp>
        <p:nvSpPr>
          <p:cNvPr id="37" name="TextBox 36"/>
          <p:cNvSpPr txBox="1"/>
          <p:nvPr/>
        </p:nvSpPr>
        <p:spPr>
          <a:xfrm>
            <a:off x="565717" y="1160873"/>
            <a:ext cx="506870" cy="769441"/>
          </a:xfrm>
          <a:prstGeom prst="rect">
            <a:avLst/>
          </a:prstGeom>
          <a:noFill/>
        </p:spPr>
        <p:txBody>
          <a:bodyPr wrap="none" rtlCol="0">
            <a:spAutoFit/>
          </a:bodyPr>
          <a:lstStyle/>
          <a:p>
            <a:r>
              <a:rPr lang="ru-RU"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endParaRPr lang="ru-RU"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6" name="Рисунок 45"/>
          <p:cNvPicPr>
            <a:picLocks noChangeAspect="1"/>
          </p:cNvPicPr>
          <p:nvPr/>
        </p:nvPicPr>
        <p:blipFill>
          <a:blip r:embed="rId5" cstate="print">
            <a:duotone>
              <a:prstClr val="black"/>
              <a:srgbClr val="76C981">
                <a:tint val="45000"/>
                <a:satMod val="400000"/>
              </a:srgbClr>
            </a:duotone>
            <a:extLst>
              <a:ext uri="{BEBA8EAE-BF5A-486C-A8C5-ECC9F3942E4B}">
                <a14:imgProps xmlns:a14="http://schemas.microsoft.com/office/drawing/2010/main">
                  <a14:imgLayer r:embed="rId6">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07981" y="3023374"/>
            <a:ext cx="2169629" cy="546409"/>
          </a:xfrm>
          <a:prstGeom prst="rect">
            <a:avLst/>
          </a:prstGeom>
        </p:spPr>
      </p:pic>
      <p:sp>
        <p:nvSpPr>
          <p:cNvPr id="47" name="TextBox 46"/>
          <p:cNvSpPr txBox="1"/>
          <p:nvPr/>
        </p:nvSpPr>
        <p:spPr>
          <a:xfrm>
            <a:off x="1218356" y="3016226"/>
            <a:ext cx="2706105" cy="523220"/>
          </a:xfrm>
          <a:prstGeom prst="rect">
            <a:avLst/>
          </a:prstGeom>
          <a:noFill/>
        </p:spPr>
        <p:txBody>
          <a:bodyPr wrap="square" rtlCol="0">
            <a:spAutoFit/>
          </a:bodyPr>
          <a:lstStyle/>
          <a:p>
            <a:pPr algn="ctr"/>
            <a:r>
              <a:rPr lang="ru-RU" sz="14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Районный </a:t>
            </a:r>
          </a:p>
          <a:p>
            <a:pPr algn="ctr"/>
            <a:r>
              <a:rPr lang="ru-RU" sz="14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Центр культуры</a:t>
            </a:r>
          </a:p>
        </p:txBody>
      </p:sp>
      <p:pic>
        <p:nvPicPr>
          <p:cNvPr id="40" name="Picture 3" descr="C:\FAO\инвестпаспорт\ИНВЕСТИЦИОННЫЙ ПАСПОРТ\ДК Центральный.JPG"/>
          <p:cNvPicPr>
            <a:picLocks noChangeAspect="1" noChangeArrowheads="1"/>
          </p:cNvPicPr>
          <p:nvPr/>
        </p:nvPicPr>
        <p:blipFill rotWithShape="1">
          <a:blip r:embed="rId11" cstate="print"/>
          <a:srcRect l="18371" r="16295"/>
          <a:stretch/>
        </p:blipFill>
        <p:spPr bwMode="auto">
          <a:xfrm>
            <a:off x="346320" y="3842497"/>
            <a:ext cx="955485" cy="955485"/>
          </a:xfrm>
          <a:prstGeom prst="ellipse">
            <a:avLst/>
          </a:prstGeom>
        </p:spPr>
      </p:pic>
      <p:pic>
        <p:nvPicPr>
          <p:cNvPr id="43" name="Рисунок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1135" y="3827671"/>
            <a:ext cx="968441" cy="968441"/>
          </a:xfrm>
          <a:prstGeom prst="rect">
            <a:avLst/>
          </a:prstGeom>
        </p:spPr>
      </p:pic>
      <p:sp>
        <p:nvSpPr>
          <p:cNvPr id="45" name="TextBox 44"/>
          <p:cNvSpPr txBox="1"/>
          <p:nvPr/>
        </p:nvSpPr>
        <p:spPr>
          <a:xfrm>
            <a:off x="446394" y="3959818"/>
            <a:ext cx="755335" cy="707886"/>
          </a:xfrm>
          <a:prstGeom prst="rect">
            <a:avLst/>
          </a:prstGeom>
          <a:noFill/>
        </p:spPr>
        <p:txBody>
          <a:bodyPr wrap="none" rtlCol="0">
            <a:spAutoFit/>
          </a:bodyPr>
          <a:lstStyle/>
          <a:p>
            <a:pPr algn="ctr"/>
            <a:r>
              <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18</a:t>
            </a:r>
          </a:p>
        </p:txBody>
      </p:sp>
      <p:sp>
        <p:nvSpPr>
          <p:cNvPr id="49" name="TextBox 48"/>
          <p:cNvSpPr txBox="1"/>
          <p:nvPr/>
        </p:nvSpPr>
        <p:spPr>
          <a:xfrm>
            <a:off x="-128153" y="4819277"/>
            <a:ext cx="1986330" cy="523220"/>
          </a:xfrm>
          <a:prstGeom prst="rect">
            <a:avLst/>
          </a:prstGeom>
          <a:noFill/>
        </p:spPr>
        <p:txBody>
          <a:bodyPr wrap="square" rtlCol="0">
            <a:spAutoFit/>
          </a:bodyPr>
          <a:lstStyle>
            <a:defPPr>
              <a:defRPr lang="en-US"/>
            </a:defPPr>
            <a:lvl1pPr algn="ctr">
              <a:defRPr sz="1200" b="1">
                <a:solidFill>
                  <a:srgbClr val="245776"/>
                </a:solidFill>
                <a:latin typeface="Open Sans" panose="020B0606030504020204" pitchFamily="34" charset="0"/>
                <a:ea typeface="Open Sans" panose="020B0606030504020204" pitchFamily="34" charset="0"/>
                <a:cs typeface="Open Sans" panose="020B0606030504020204" pitchFamily="34" charset="0"/>
              </a:defRPr>
            </a:lvl1pPr>
          </a:lstStyle>
          <a:p>
            <a:r>
              <a:rPr lang="ru-RU" sz="1400" dirty="0"/>
              <a:t>Клубные учреждения</a:t>
            </a:r>
          </a:p>
        </p:txBody>
      </p:sp>
      <p:sp>
        <p:nvSpPr>
          <p:cNvPr id="51" name="TextBox 50"/>
          <p:cNvSpPr txBox="1"/>
          <p:nvPr/>
        </p:nvSpPr>
        <p:spPr>
          <a:xfrm>
            <a:off x="1621523" y="3733085"/>
            <a:ext cx="5647600" cy="738664"/>
          </a:xfrm>
          <a:prstGeom prst="rect">
            <a:avLst/>
          </a:prstGeom>
          <a:noFill/>
        </p:spPr>
        <p:txBody>
          <a:bodyPr wrap="square" rtlCol="0">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2024 г. проведено</a:t>
            </a:r>
          </a:p>
          <a:p>
            <a:pPr algn="ctr"/>
            <a:r>
              <a:rPr lang="ru-RU" sz="2400" b="1" dirty="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2 592 </a:t>
            </a:r>
            <a:r>
              <a:rPr lang="ru-RU" dirty="0">
                <a:latin typeface="Open Sans" panose="020B0606030504020204" pitchFamily="34" charset="0"/>
                <a:ea typeface="Open Sans" panose="020B0606030504020204" pitchFamily="34" charset="0"/>
                <a:cs typeface="Open Sans" panose="020B0606030504020204" pitchFamily="34" charset="0"/>
              </a:rPr>
              <a:t>мероприятия в сфере культуры</a:t>
            </a:r>
          </a:p>
        </p:txBody>
      </p:sp>
      <p:sp>
        <p:nvSpPr>
          <p:cNvPr id="52" name="TextBox 51"/>
          <p:cNvSpPr txBox="1"/>
          <p:nvPr/>
        </p:nvSpPr>
        <p:spPr>
          <a:xfrm>
            <a:off x="2072161" y="4510798"/>
            <a:ext cx="4746323" cy="830997"/>
          </a:xfrm>
          <a:prstGeom prst="rect">
            <a:avLst/>
          </a:prstGeom>
          <a:noFill/>
        </p:spPr>
        <p:txBody>
          <a:bodyPr wrap="square" rtlCol="0">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a:t>
            </a:r>
            <a:r>
              <a:rPr lang="ru-RU" sz="2400" b="1" dirty="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43</a:t>
            </a:r>
            <a:r>
              <a:rPr lang="ru-RU" sz="1400"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клубных формированиях занимаются </a:t>
            </a:r>
            <a:r>
              <a:rPr lang="ru-RU" sz="2400" b="1" dirty="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387 </a:t>
            </a:r>
            <a:r>
              <a:rPr lang="ru-RU" dirty="0">
                <a:latin typeface="Open Sans" panose="020B0606030504020204" pitchFamily="34" charset="0"/>
                <a:ea typeface="Open Sans" panose="020B0606030504020204" pitchFamily="34" charset="0"/>
                <a:cs typeface="Open Sans" panose="020B0606030504020204" pitchFamily="34" charset="0"/>
              </a:rPr>
              <a:t>человек </a:t>
            </a:r>
          </a:p>
        </p:txBody>
      </p:sp>
      <p:sp>
        <p:nvSpPr>
          <p:cNvPr id="53" name="TextBox 52"/>
          <p:cNvSpPr txBox="1"/>
          <p:nvPr/>
        </p:nvSpPr>
        <p:spPr>
          <a:xfrm>
            <a:off x="1859967" y="5414748"/>
            <a:ext cx="4958517" cy="1261884"/>
          </a:xfrm>
          <a:prstGeom prst="rect">
            <a:avLst/>
          </a:prstGeom>
          <a:noFill/>
        </p:spPr>
        <p:txBody>
          <a:bodyPr wrap="square" rtlCol="0">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библиотеках зарегистрировано </a:t>
            </a:r>
            <a:r>
              <a:rPr lang="ru-RU" sz="2400" b="1" dirty="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5 165 </a:t>
            </a:r>
            <a:r>
              <a:rPr lang="ru-RU" dirty="0">
                <a:latin typeface="Open Sans" panose="020B0606030504020204" pitchFamily="34" charset="0"/>
                <a:ea typeface="Open Sans" panose="020B0606030504020204" pitchFamily="34" charset="0"/>
                <a:cs typeface="Open Sans" panose="020B0606030504020204" pitchFamily="34" charset="0"/>
              </a:rPr>
              <a:t>читателей,  </a:t>
            </a:r>
            <a:r>
              <a:rPr lang="ru-RU" sz="2400" b="1" dirty="0">
                <a:solidFill>
                  <a:srgbClr val="40B640"/>
                </a:solidFill>
                <a:latin typeface="Open Sans" panose="020B0606030504020204" pitchFamily="34" charset="0"/>
                <a:ea typeface="Open Sans" panose="020B0606030504020204" pitchFamily="34" charset="0"/>
                <a:cs typeface="Open Sans" panose="020B0606030504020204" pitchFamily="34" charset="0"/>
              </a:rPr>
              <a:t>81 731 </a:t>
            </a:r>
            <a:r>
              <a:rPr lang="ru-RU" dirty="0">
                <a:latin typeface="Open Sans" panose="020B0606030504020204" pitchFamily="34" charset="0"/>
                <a:ea typeface="Open Sans" panose="020B0606030504020204" pitchFamily="34" charset="0"/>
                <a:cs typeface="Open Sans" panose="020B0606030504020204" pitchFamily="34" charset="0"/>
              </a:rPr>
              <a:t>книжный фонд, </a:t>
            </a:r>
          </a:p>
          <a:p>
            <a:pPr algn="ctr"/>
            <a:r>
              <a:rPr lang="ru-RU" dirty="0">
                <a:latin typeface="Open Sans" panose="020B0606030504020204" pitchFamily="34" charset="0"/>
                <a:ea typeface="Open Sans" panose="020B0606030504020204" pitchFamily="34" charset="0"/>
                <a:cs typeface="Open Sans" panose="020B0606030504020204" pitchFamily="34" charset="0"/>
              </a:rPr>
              <a:t>книговыдача</a:t>
            </a:r>
            <a:r>
              <a:rPr lang="ru-RU" sz="2800" dirty="0">
                <a:latin typeface="Open Sans" panose="020B0606030504020204" pitchFamily="34" charset="0"/>
                <a:ea typeface="Open Sans" panose="020B0606030504020204" pitchFamily="34" charset="0"/>
                <a:cs typeface="Open Sans" panose="020B0606030504020204" pitchFamily="34" charset="0"/>
              </a:rPr>
              <a:t> </a:t>
            </a:r>
            <a:r>
              <a:rPr lang="ru-RU" sz="2400" b="1" dirty="0">
                <a:solidFill>
                  <a:srgbClr val="40B640"/>
                </a:solidFill>
                <a:latin typeface="Open Sans" panose="020B0606030504020204" pitchFamily="34" charset="0"/>
                <a:ea typeface="Open Sans" panose="020B0606030504020204" pitchFamily="34" charset="0"/>
                <a:cs typeface="Open Sans" panose="020B0606030504020204" pitchFamily="34" charset="0"/>
              </a:rPr>
              <a:t>96 950</a:t>
            </a:r>
            <a:r>
              <a:rPr lang="ru-RU" sz="2400" b="1" dirty="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экземпляров</a:t>
            </a:r>
          </a:p>
        </p:txBody>
      </p:sp>
      <p:pic>
        <p:nvPicPr>
          <p:cNvPr id="38" name="Рисунок 37" descr="https://images.vector-images.com/67/Khislavichskiy_rayon_coa5.jpg"/>
          <p:cNvPicPr/>
          <p:nvPr/>
        </p:nvPicPr>
        <p:blipFill>
          <a:blip r:embed="rId13" cstate="print"/>
          <a:srcRect/>
          <a:stretch>
            <a:fillRect/>
          </a:stretch>
        </p:blipFill>
        <p:spPr bwMode="auto">
          <a:xfrm>
            <a:off x="322262" y="183249"/>
            <a:ext cx="514350" cy="742950"/>
          </a:xfrm>
          <a:prstGeom prst="rect">
            <a:avLst/>
          </a:prstGeom>
          <a:noFill/>
          <a:ln w="9525">
            <a:noFill/>
            <a:miter lim="800000"/>
            <a:headEnd/>
            <a:tailEnd/>
          </a:ln>
        </p:spPr>
      </p:pic>
      <p:sp>
        <p:nvSpPr>
          <p:cNvPr id="42" name="Прямоугольник 41"/>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485A61"/>
                </a:solidFill>
                <a:cs typeface="Times New Roman" panose="02020603050405020304" pitchFamily="18" charset="0"/>
              </a:rPr>
              <a:t>Министерство</a:t>
            </a:r>
          </a:p>
        </p:txBody>
      </p:sp>
      <p:pic>
        <p:nvPicPr>
          <p:cNvPr id="44" name="Рисунок 4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sp>
        <p:nvSpPr>
          <p:cNvPr id="48" name="TextBox 47"/>
          <p:cNvSpPr txBox="1"/>
          <p:nvPr/>
        </p:nvSpPr>
        <p:spPr>
          <a:xfrm>
            <a:off x="836612" y="151351"/>
            <a:ext cx="1454150" cy="938719"/>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Хиславичский муниципальный округ</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62" name="TextBox 61"/>
          <p:cNvSpPr txBox="1"/>
          <p:nvPr/>
        </p:nvSpPr>
        <p:spPr>
          <a:xfrm>
            <a:off x="4711309" y="2808736"/>
            <a:ext cx="2683648" cy="307777"/>
          </a:xfrm>
          <a:prstGeom prst="rect">
            <a:avLst/>
          </a:prstGeom>
          <a:noFill/>
        </p:spPr>
        <p:txBody>
          <a:bodyPr wrap="square" rtlCol="0">
            <a:spAutoFit/>
          </a:bodyPr>
          <a:lstStyle/>
          <a:p>
            <a:pPr algn="ctr"/>
            <a:r>
              <a:rPr lang="ru-RU" sz="14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Детская школа искусств</a:t>
            </a:r>
          </a:p>
        </p:txBody>
      </p:sp>
    </p:spTree>
    <p:extLst>
      <p:ext uri="{BB962C8B-B14F-4D97-AF65-F5344CB8AC3E}">
        <p14:creationId xmlns:p14="http://schemas.microsoft.com/office/powerpoint/2010/main" val="508420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hislavichi.museum67.ru/files/277/resize/e8871f44-3c81-42f7-bdad-1_200_147.jpg"/>
          <p:cNvPicPr>
            <a:picLocks noChangeAspect="1" noChangeArrowheads="1"/>
          </p:cNvPicPr>
          <p:nvPr/>
        </p:nvPicPr>
        <p:blipFill>
          <a:blip r:embed="rId3" cstate="print"/>
          <a:srcRect/>
          <a:stretch>
            <a:fillRect/>
          </a:stretch>
        </p:blipFill>
        <p:spPr bwMode="auto">
          <a:xfrm>
            <a:off x="4121753" y="1899518"/>
            <a:ext cx="3064819" cy="1695449"/>
          </a:xfrm>
          <a:prstGeom prst="roundRect">
            <a:avLst/>
          </a:prstGeom>
          <a:noFill/>
          <a:ln w="38100">
            <a:solidFill>
              <a:srgbClr val="7CD9E0"/>
            </a:solidFill>
          </a:ln>
        </p:spPr>
      </p:pic>
      <p:pic>
        <p:nvPicPr>
          <p:cNvPr id="8194" name="Picture 2" descr="https://sun9-69.userapi.com/s/v1/if2/l217mo0tGIMNqIzOaFCLsFL37gjXdqaNtCPGR8T6LkijerZ0xwDt0-MNbAwWUSA0ykU6tNqWDkayRYV2msAawg5B.jpg?quality=95&amp;as=32x23,48x35,72x52,108x78,160x116,240x174,360x260,480x347,540x391,640x463,720x521,1080x781,1280x926,1440x1042,2560x1852&amp;from=bu&amp;cs=1280x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8087" y="1087403"/>
            <a:ext cx="2797708" cy="1963047"/>
          </a:xfrm>
          <a:prstGeom prst="roundRect">
            <a:avLst>
              <a:gd name="adj" fmla="val 16667"/>
            </a:avLst>
          </a:prstGeom>
          <a:ln w="38100">
            <a:solidFill>
              <a:srgbClr val="A6E0DE"/>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4" name="Рисунок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503" y="3803128"/>
            <a:ext cx="815476" cy="815476"/>
          </a:xfrm>
          <a:prstGeom prst="rect">
            <a:avLst/>
          </a:prstGeom>
        </p:spPr>
      </p:pic>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0490" y="2297571"/>
            <a:ext cx="811435" cy="811435"/>
          </a:xfrm>
          <a:prstGeom prst="rect">
            <a:avLst/>
          </a:prstGeom>
        </p:spPr>
      </p:pic>
      <p:pic>
        <p:nvPicPr>
          <p:cNvPr id="4" name="Рисунок 3"/>
          <p:cNvPicPr>
            <a:picLocks noChangeAspect="1"/>
          </p:cNvPicPr>
          <p:nvPr/>
        </p:nvPicPr>
        <p:blipFill>
          <a:blip r:embed="rId7" cstate="print"/>
          <a:stretch>
            <a:fillRect/>
          </a:stretch>
        </p:blipFill>
        <p:spPr>
          <a:xfrm>
            <a:off x="2061031" y="156237"/>
            <a:ext cx="5498644" cy="768091"/>
          </a:xfrm>
          <a:prstGeom prst="rect">
            <a:avLst/>
          </a:prstGeom>
        </p:spPr>
      </p:pic>
      <p:sp>
        <p:nvSpPr>
          <p:cNvPr id="5" name="TextBox 4"/>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Туризм</a:t>
            </a:r>
          </a:p>
        </p:txBody>
      </p:sp>
      <p:sp>
        <p:nvSpPr>
          <p:cNvPr id="13" name="TextBox 12"/>
          <p:cNvSpPr txBox="1"/>
          <p:nvPr/>
        </p:nvSpPr>
        <p:spPr>
          <a:xfrm>
            <a:off x="7121735"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27</a:t>
            </a:r>
          </a:p>
        </p:txBody>
      </p:sp>
      <p:sp>
        <p:nvSpPr>
          <p:cNvPr id="59" name="TextBox 58"/>
          <p:cNvSpPr txBox="1"/>
          <p:nvPr/>
        </p:nvSpPr>
        <p:spPr>
          <a:xfrm>
            <a:off x="416494" y="2427536"/>
            <a:ext cx="714376" cy="584775"/>
          </a:xfrm>
          <a:prstGeom prst="rect">
            <a:avLst/>
          </a:prstGeom>
          <a:noFill/>
        </p:spPr>
        <p:txBody>
          <a:bodyPr wrap="square" rtlCol="0">
            <a:spAutoFit/>
          </a:bodyPr>
          <a:lstStyle/>
          <a:p>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36</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2" name="TextBox 71"/>
          <p:cNvSpPr txBox="1"/>
          <p:nvPr/>
        </p:nvSpPr>
        <p:spPr>
          <a:xfrm>
            <a:off x="245135" y="4447889"/>
            <a:ext cx="796610" cy="584775"/>
          </a:xfrm>
          <a:prstGeom prst="rect">
            <a:avLst/>
          </a:prstGeom>
          <a:noFill/>
        </p:spPr>
        <p:txBody>
          <a:bodyPr wrap="square" rtlCol="0">
            <a:spAutoFit/>
          </a:bodyPr>
          <a:lstStyle/>
          <a:p>
            <a:r>
              <a:rPr lang="ru-RU"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3" name="TextBox 72"/>
          <p:cNvSpPr txBox="1"/>
          <p:nvPr/>
        </p:nvSpPr>
        <p:spPr>
          <a:xfrm>
            <a:off x="0" y="3167372"/>
            <a:ext cx="1546659" cy="600164"/>
          </a:xfrm>
          <a:prstGeom prst="rect">
            <a:avLst/>
          </a:prstGeom>
          <a:noFill/>
        </p:spPr>
        <p:txBody>
          <a:bodyPr wrap="square" rtlCol="0">
            <a:spAutoFit/>
          </a:bodyPr>
          <a:lstStyle/>
          <a:p>
            <a:pPr algn="ctr"/>
            <a:r>
              <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Объекты культурного наследия</a:t>
            </a:r>
          </a:p>
        </p:txBody>
      </p:sp>
      <p:sp>
        <p:nvSpPr>
          <p:cNvPr id="75" name="TextBox 74"/>
          <p:cNvSpPr txBox="1"/>
          <p:nvPr/>
        </p:nvSpPr>
        <p:spPr>
          <a:xfrm>
            <a:off x="500339" y="3910970"/>
            <a:ext cx="704850" cy="584775"/>
          </a:xfrm>
          <a:prstGeom prst="rect">
            <a:avLst/>
          </a:prstGeom>
          <a:noFill/>
        </p:spPr>
        <p:txBody>
          <a:bodyPr wrap="square" rtlCol="0">
            <a:spAutoFit/>
          </a:bodyPr>
          <a:lstStyle/>
          <a:p>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31</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6" name="TextBox 75"/>
          <p:cNvSpPr txBox="1"/>
          <p:nvPr/>
        </p:nvSpPr>
        <p:spPr>
          <a:xfrm>
            <a:off x="0" y="4590394"/>
            <a:ext cx="1655805" cy="600164"/>
          </a:xfrm>
          <a:prstGeom prst="rect">
            <a:avLst/>
          </a:prstGeom>
          <a:noFill/>
        </p:spPr>
        <p:txBody>
          <a:bodyPr wrap="square" rtlCol="0">
            <a:spAutoFit/>
          </a:bodyPr>
          <a:lstStyle/>
          <a:p>
            <a:pPr algn="ctr"/>
            <a:r>
              <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Объекты   </a:t>
            </a:r>
          </a:p>
          <a:p>
            <a:pPr algn="ctr"/>
            <a:r>
              <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археологического наследия</a:t>
            </a:r>
          </a:p>
        </p:txBody>
      </p:sp>
      <p:pic>
        <p:nvPicPr>
          <p:cNvPr id="79" name="Рисунок 78"/>
          <p:cNvPicPr>
            <a:picLocks noChangeAspect="1"/>
          </p:cNvPicPr>
          <p:nvPr/>
        </p:nvPicPr>
        <p:blipFill>
          <a:blip r:embed="rId8" cstate="print">
            <a:lum bright="70000" contrast="-70000"/>
            <a:extLst>
              <a:ext uri="{BEBA8EAE-BF5A-486C-A8C5-ECC9F3942E4B}">
                <a14:imgProps xmlns:a14="http://schemas.microsoft.com/office/drawing/2010/main">
                  <a14:imgLayer r:embed="rId9">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06826" y="5304096"/>
            <a:ext cx="2292751" cy="543273"/>
          </a:xfrm>
          <a:prstGeom prst="rect">
            <a:avLst/>
          </a:prstGeom>
        </p:spPr>
      </p:pic>
      <p:sp>
        <p:nvSpPr>
          <p:cNvPr id="33" name="TextBox 32"/>
          <p:cNvSpPr txBox="1"/>
          <p:nvPr/>
        </p:nvSpPr>
        <p:spPr>
          <a:xfrm>
            <a:off x="1535712" y="5313993"/>
            <a:ext cx="2315410" cy="523220"/>
          </a:xfrm>
          <a:prstGeom prst="rect">
            <a:avLst/>
          </a:prstGeom>
          <a:noFill/>
        </p:spPr>
        <p:txBody>
          <a:bodyPr wrap="square" rtlCol="0">
            <a:spAutoFit/>
          </a:bodyPr>
          <a:lstStyle/>
          <a:p>
            <a:pPr algn="ctr"/>
            <a:r>
              <a:rPr lang="ru-RU" sz="1400"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Приоритетные направления:</a:t>
            </a:r>
          </a:p>
        </p:txBody>
      </p:sp>
      <p:sp>
        <p:nvSpPr>
          <p:cNvPr id="45" name="TextBox 44"/>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49" name="TextBox 48"/>
          <p:cNvSpPr txBox="1"/>
          <p:nvPr/>
        </p:nvSpPr>
        <p:spPr>
          <a:xfrm>
            <a:off x="2769643" y="3428952"/>
            <a:ext cx="925948" cy="369332"/>
          </a:xfrm>
          <a:prstGeom prst="rect">
            <a:avLst/>
          </a:prstGeom>
          <a:noFill/>
        </p:spPr>
        <p:txBody>
          <a:bodyPr wrap="square" rtlCol="0">
            <a:spAutoFit/>
          </a:bodyPr>
          <a:lstStyle/>
          <a:p>
            <a:r>
              <a:rPr lang="ru-RU" dirty="0">
                <a:latin typeface="Open Sans" panose="020B0606030504020204" pitchFamily="34" charset="0"/>
                <a:ea typeface="Open Sans" panose="020B0606030504020204" pitchFamily="34" charset="0"/>
                <a:cs typeface="Open Sans" panose="020B0606030504020204" pitchFamily="34" charset="0"/>
              </a:rPr>
              <a:t>фото</a:t>
            </a:r>
          </a:p>
        </p:txBody>
      </p:sp>
      <p:pic>
        <p:nvPicPr>
          <p:cNvPr id="48" name="Рисунок 47"/>
          <p:cNvPicPr>
            <a:picLocks noChangeAspect="1"/>
          </p:cNvPicPr>
          <p:nvPr/>
        </p:nvPicPr>
        <p:blipFill>
          <a:blip r:embed="rId10" cstate="print">
            <a:duotone>
              <a:prstClr val="black"/>
              <a:srgbClr val="B2D499">
                <a:tint val="45000"/>
                <a:satMod val="400000"/>
              </a:srgbClr>
            </a:duotone>
            <a:extLst>
              <a:ext uri="{BEBA8EAE-BF5A-486C-A8C5-ECC9F3942E4B}">
                <a14:imgProps xmlns:a14="http://schemas.microsoft.com/office/drawing/2010/main">
                  <a14:imgLayer r:embed="rId9">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149203" y="1350796"/>
            <a:ext cx="2325887" cy="656611"/>
          </a:xfrm>
          <a:prstGeom prst="rect">
            <a:avLst/>
          </a:prstGeom>
        </p:spPr>
      </p:pic>
      <p:sp>
        <p:nvSpPr>
          <p:cNvPr id="55" name="TextBox 54"/>
          <p:cNvSpPr txBox="1"/>
          <p:nvPr/>
        </p:nvSpPr>
        <p:spPr>
          <a:xfrm>
            <a:off x="5143796" y="1363841"/>
            <a:ext cx="2336700" cy="646331"/>
          </a:xfrm>
          <a:prstGeom prst="rect">
            <a:avLst/>
          </a:prstGeom>
          <a:noFill/>
        </p:spPr>
        <p:txBody>
          <a:bodyPr wrap="square" rtlCol="0">
            <a:spAutoFit/>
          </a:bodyPr>
          <a:lstStyle/>
          <a:p>
            <a:pPr algn="ctr"/>
            <a:r>
              <a:rPr lang="ru-RU" sz="1200" b="1" dirty="0">
                <a:solidFill>
                  <a:schemeClr val="bg1"/>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Церковь Покрова Пресвятой Богородицы в деревне </a:t>
            </a:r>
            <a:r>
              <a:rPr lang="ru-RU" sz="1200" b="1" dirty="0" err="1">
                <a:solidFill>
                  <a:schemeClr val="bg1"/>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Черепово</a:t>
            </a:r>
            <a:endParaRPr lang="ru-RU" sz="1200" b="1" dirty="0">
              <a:solidFill>
                <a:schemeClr val="bg1"/>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endParaRPr>
          </a:p>
        </p:txBody>
      </p:sp>
      <p:pic>
        <p:nvPicPr>
          <p:cNvPr id="4100" name="Picture 4" descr="http://hislavichi.museum67.ru/files/277/resize/5647_200_267.jpg"/>
          <p:cNvPicPr>
            <a:picLocks noChangeAspect="1" noChangeArrowheads="1"/>
          </p:cNvPicPr>
          <p:nvPr/>
        </p:nvPicPr>
        <p:blipFill>
          <a:blip r:embed="rId11" cstate="print"/>
          <a:srcRect/>
          <a:stretch>
            <a:fillRect/>
          </a:stretch>
        </p:blipFill>
        <p:spPr bwMode="auto">
          <a:xfrm>
            <a:off x="2369755" y="2789212"/>
            <a:ext cx="2094354" cy="2423466"/>
          </a:xfrm>
          <a:prstGeom prst="roundRect">
            <a:avLst/>
          </a:prstGeom>
          <a:noFill/>
          <a:ln w="38100">
            <a:solidFill>
              <a:srgbClr val="7CD9E0"/>
            </a:solidFill>
          </a:ln>
        </p:spPr>
      </p:pic>
      <p:pic>
        <p:nvPicPr>
          <p:cNvPr id="50" name="Рисунок 49"/>
          <p:cNvPicPr>
            <a:picLocks noChangeAspect="1"/>
          </p:cNvPicPr>
          <p:nvPr/>
        </p:nvPicPr>
        <p:blipFill>
          <a:blip r:embed="rId10" cstate="print">
            <a:duotone>
              <a:prstClr val="black"/>
              <a:srgbClr val="A4C987">
                <a:tint val="45000"/>
                <a:satMod val="400000"/>
              </a:srgbClr>
            </a:duotone>
            <a:extLst>
              <a:ext uri="{BEBA8EAE-BF5A-486C-A8C5-ECC9F3942E4B}">
                <a14:imgProps xmlns:a14="http://schemas.microsoft.com/office/drawing/2010/main">
                  <a14:imgLayer r:embed="rId9">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72929" y="3077050"/>
            <a:ext cx="1948493" cy="550079"/>
          </a:xfrm>
          <a:prstGeom prst="rect">
            <a:avLst/>
          </a:prstGeom>
        </p:spPr>
      </p:pic>
      <p:sp>
        <p:nvSpPr>
          <p:cNvPr id="66" name="TextBox 65"/>
          <p:cNvSpPr txBox="1"/>
          <p:nvPr/>
        </p:nvSpPr>
        <p:spPr>
          <a:xfrm>
            <a:off x="1361003" y="3206882"/>
            <a:ext cx="2084558" cy="461665"/>
          </a:xfrm>
          <a:prstGeom prst="rect">
            <a:avLst/>
          </a:prstGeom>
          <a:noFill/>
        </p:spPr>
        <p:txBody>
          <a:bodyPr wrap="square" rtlCol="0">
            <a:spAutoFit/>
          </a:bodyPr>
          <a:lstStyle/>
          <a:p>
            <a:pPr algn="ctr"/>
            <a:r>
              <a:rPr lang="ru-RU" sz="1200" b="1" dirty="0">
                <a:solidFill>
                  <a:schemeClr val="bg1"/>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Храм Бориса и Глеба </a:t>
            </a:r>
          </a:p>
          <a:p>
            <a:pPr algn="ctr"/>
            <a:r>
              <a:rPr lang="ru-RU" sz="1200" b="1" dirty="0">
                <a:solidFill>
                  <a:schemeClr val="bg1"/>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в Хиславичах</a:t>
            </a:r>
          </a:p>
        </p:txBody>
      </p:sp>
      <p:pic>
        <p:nvPicPr>
          <p:cNvPr id="46" name="Рисунок 45"/>
          <p:cNvPicPr>
            <a:picLocks noChangeAspect="1"/>
          </p:cNvPicPr>
          <p:nvPr/>
        </p:nvPicPr>
        <p:blipFill>
          <a:blip r:embed="rId10" cstate="print">
            <a:duotone>
              <a:prstClr val="black"/>
              <a:srgbClr val="8ACE52">
                <a:tint val="45000"/>
                <a:satMod val="400000"/>
              </a:srgbClr>
            </a:duotone>
            <a:extLst>
              <a:ext uri="{BEBA8EAE-BF5A-486C-A8C5-ECC9F3942E4B}">
                <a14:imgProps xmlns:a14="http://schemas.microsoft.com/office/drawing/2010/main">
                  <a14:imgLayer r:embed="rId9">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329592" y="934254"/>
            <a:ext cx="2317544" cy="549537"/>
          </a:xfrm>
          <a:prstGeom prst="rect">
            <a:avLst/>
          </a:prstGeom>
        </p:spPr>
      </p:pic>
      <p:sp>
        <p:nvSpPr>
          <p:cNvPr id="60" name="TextBox 59"/>
          <p:cNvSpPr txBox="1"/>
          <p:nvPr/>
        </p:nvSpPr>
        <p:spPr>
          <a:xfrm>
            <a:off x="1347343" y="969486"/>
            <a:ext cx="2336700" cy="461665"/>
          </a:xfrm>
          <a:prstGeom prst="rect">
            <a:avLst/>
          </a:prstGeom>
          <a:noFill/>
        </p:spPr>
        <p:txBody>
          <a:bodyPr wrap="square" rtlCol="0">
            <a:spAutoFit/>
          </a:bodyPr>
          <a:lstStyle/>
          <a:p>
            <a:pPr algn="ctr"/>
            <a:r>
              <a:rPr lang="ru-RU" sz="1200" b="1" dirty="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Хиславичский районный краеведческий музей</a:t>
            </a:r>
          </a:p>
        </p:txBody>
      </p:sp>
      <p:pic>
        <p:nvPicPr>
          <p:cNvPr id="43" name="Рисунок 42"/>
          <p:cNvPicPr>
            <a:picLocks noChangeAspect="1"/>
          </p:cNvPicPr>
          <p:nvPr/>
        </p:nvPicPr>
        <p:blipFill>
          <a:blip r:embed="rId12" cstate="print">
            <a:lum bright="70000" contrast="-70000"/>
            <a:extLst>
              <a:ext uri="{BEBA8EAE-BF5A-486C-A8C5-ECC9F3942E4B}">
                <a14:imgProps xmlns:a14="http://schemas.microsoft.com/office/drawing/2010/main">
                  <a14:imgLayer r:embed="rId13">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429271" y="3743182"/>
            <a:ext cx="2981439" cy="1808267"/>
          </a:xfrm>
          <a:prstGeom prst="rect">
            <a:avLst/>
          </a:prstGeom>
          <a:ln w="12700">
            <a:solidFill>
              <a:srgbClr val="4CCBD4"/>
            </a:solidFill>
            <a:prstDash val="lgDash"/>
          </a:ln>
        </p:spPr>
      </p:pic>
      <p:sp>
        <p:nvSpPr>
          <p:cNvPr id="34" name="TextBox 33"/>
          <p:cNvSpPr txBox="1"/>
          <p:nvPr/>
        </p:nvSpPr>
        <p:spPr>
          <a:xfrm>
            <a:off x="4604611" y="3790572"/>
            <a:ext cx="2658969" cy="307777"/>
          </a:xfrm>
          <a:prstGeom prst="rect">
            <a:avLst/>
          </a:prstGeom>
          <a:noFill/>
        </p:spPr>
        <p:txBody>
          <a:bodyPr wrap="square" rtlCol="0">
            <a:spAutoFit/>
          </a:bodyPr>
          <a:lstStyle/>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Событийный туризм</a:t>
            </a:r>
          </a:p>
        </p:txBody>
      </p:sp>
      <p:pic>
        <p:nvPicPr>
          <p:cNvPr id="2" name="Рисунок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27434" y="4115584"/>
            <a:ext cx="266700" cy="233469"/>
          </a:xfrm>
          <a:prstGeom prst="rect">
            <a:avLst/>
          </a:prstGeom>
        </p:spPr>
      </p:pic>
      <p:pic>
        <p:nvPicPr>
          <p:cNvPr id="39" name="Рисунок 3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20712" y="4705838"/>
            <a:ext cx="266700" cy="233469"/>
          </a:xfrm>
          <a:prstGeom prst="rect">
            <a:avLst/>
          </a:prstGeom>
        </p:spPr>
      </p:pic>
      <p:sp>
        <p:nvSpPr>
          <p:cNvPr id="11" name="TextBox 10"/>
          <p:cNvSpPr txBox="1"/>
          <p:nvPr/>
        </p:nvSpPr>
        <p:spPr>
          <a:xfrm>
            <a:off x="4860779" y="4107055"/>
            <a:ext cx="2698896" cy="430887"/>
          </a:xfrm>
          <a:prstGeom prst="rect">
            <a:avLst/>
          </a:prstGeom>
          <a:noFill/>
        </p:spPr>
        <p:txBody>
          <a:bodyPr wrap="square" rtlCol="0">
            <a:spAutoFit/>
          </a:bodyPr>
          <a:lstStyle/>
          <a:p>
            <a:r>
              <a:rPr lang="ru-RU" sz="1100" dirty="0">
                <a:latin typeface="Open Sans" panose="020B0606030504020204" pitchFamily="34" charset="0"/>
                <a:ea typeface="Open Sans" panose="020B0606030504020204" pitchFamily="34" charset="0"/>
                <a:cs typeface="Open Sans" panose="020B0606030504020204" pitchFamily="34" charset="0"/>
              </a:rPr>
              <a:t>1 апреля – Районный фестиваль юмора «</a:t>
            </a:r>
            <a:r>
              <a:rPr lang="ru-RU" sz="1100" dirty="0" err="1">
                <a:latin typeface="Open Sans" panose="020B0606030504020204" pitchFamily="34" charset="0"/>
                <a:ea typeface="Open Sans" panose="020B0606030504020204" pitchFamily="34" charset="0"/>
                <a:cs typeface="Open Sans" panose="020B0606030504020204" pitchFamily="34" charset="0"/>
              </a:rPr>
              <a:t>Клюкинская</a:t>
            </a:r>
            <a:r>
              <a:rPr lang="ru-RU" sz="1100" dirty="0">
                <a:latin typeface="Open Sans" panose="020B0606030504020204" pitchFamily="34" charset="0"/>
                <a:ea typeface="Open Sans" panose="020B0606030504020204" pitchFamily="34" charset="0"/>
                <a:cs typeface="Open Sans" panose="020B0606030504020204" pitchFamily="34" charset="0"/>
              </a:rPr>
              <a:t> юморина»</a:t>
            </a:r>
          </a:p>
        </p:txBody>
      </p:sp>
      <p:sp>
        <p:nvSpPr>
          <p:cNvPr id="80" name="TextBox 79"/>
          <p:cNvSpPr txBox="1"/>
          <p:nvPr/>
        </p:nvSpPr>
        <p:spPr>
          <a:xfrm>
            <a:off x="4894134" y="4639532"/>
            <a:ext cx="2369446" cy="769441"/>
          </a:xfrm>
          <a:prstGeom prst="rect">
            <a:avLst/>
          </a:prstGeom>
          <a:noFill/>
        </p:spPr>
        <p:txBody>
          <a:bodyPr wrap="square" rtlCol="0">
            <a:spAutoFit/>
          </a:bodyPr>
          <a:lstStyle/>
          <a:p>
            <a:r>
              <a:rPr lang="ru-RU" sz="1100" dirty="0">
                <a:latin typeface="Open Sans" panose="020B0606030504020204" pitchFamily="34" charset="0"/>
                <a:ea typeface="Open Sans" panose="020B0606030504020204" pitchFamily="34" charset="0"/>
                <a:cs typeface="Open Sans" panose="020B0606030504020204" pitchFamily="34" charset="0"/>
              </a:rPr>
              <a:t>4 ноября – Российско-белорусский фестиваль народного творчества </a:t>
            </a:r>
          </a:p>
          <a:p>
            <a:r>
              <a:rPr lang="ru-RU" sz="1100" dirty="0">
                <a:latin typeface="Open Sans" panose="020B0606030504020204" pitchFamily="34" charset="0"/>
                <a:ea typeface="Open Sans" panose="020B0606030504020204" pitchFamily="34" charset="0"/>
                <a:cs typeface="Open Sans" panose="020B0606030504020204" pitchFamily="34" charset="0"/>
              </a:rPr>
              <a:t>«Две Руси – две сестры»</a:t>
            </a:r>
          </a:p>
        </p:txBody>
      </p:sp>
      <p:pic>
        <p:nvPicPr>
          <p:cNvPr id="41" name="Рисунок 40" descr="РЕЛИГИОЗНЫЙ.png"/>
          <p:cNvPicPr>
            <a:picLocks noChangeAspect="1"/>
          </p:cNvPicPr>
          <p:nvPr/>
        </p:nvPicPr>
        <p:blipFill>
          <a:blip r:embed="rId15" cstate="print"/>
          <a:stretch>
            <a:fillRect/>
          </a:stretch>
        </p:blipFill>
        <p:spPr>
          <a:xfrm>
            <a:off x="1513400" y="5931476"/>
            <a:ext cx="602277" cy="602277"/>
          </a:xfrm>
          <a:prstGeom prst="rect">
            <a:avLst/>
          </a:prstGeom>
        </p:spPr>
      </p:pic>
      <p:pic>
        <p:nvPicPr>
          <p:cNvPr id="42" name="Рисунок 41" descr="СЕЛЬСКИЙ И ЭКОЛОГИЧЕСКИЙ.png"/>
          <p:cNvPicPr>
            <a:picLocks noChangeAspect="1"/>
          </p:cNvPicPr>
          <p:nvPr/>
        </p:nvPicPr>
        <p:blipFill>
          <a:blip r:embed="rId16" cstate="print"/>
          <a:stretch>
            <a:fillRect/>
          </a:stretch>
        </p:blipFill>
        <p:spPr>
          <a:xfrm>
            <a:off x="2428777" y="6441334"/>
            <a:ext cx="612386" cy="612386"/>
          </a:xfrm>
          <a:prstGeom prst="rect">
            <a:avLst/>
          </a:prstGeom>
        </p:spPr>
      </p:pic>
      <p:pic>
        <p:nvPicPr>
          <p:cNvPr id="56" name="Рисунок 55" descr="РЕКРЕАЦИОННЫЙ.png"/>
          <p:cNvPicPr>
            <a:picLocks noChangeAspect="1"/>
          </p:cNvPicPr>
          <p:nvPr/>
        </p:nvPicPr>
        <p:blipFill>
          <a:blip r:embed="rId17" cstate="print"/>
          <a:stretch>
            <a:fillRect/>
          </a:stretch>
        </p:blipFill>
        <p:spPr>
          <a:xfrm>
            <a:off x="4254187" y="5877705"/>
            <a:ext cx="603216" cy="603216"/>
          </a:xfrm>
          <a:prstGeom prst="rect">
            <a:avLst/>
          </a:prstGeom>
        </p:spPr>
      </p:pic>
      <p:sp>
        <p:nvSpPr>
          <p:cNvPr id="57" name="TextBox 56"/>
          <p:cNvSpPr txBox="1"/>
          <p:nvPr/>
        </p:nvSpPr>
        <p:spPr>
          <a:xfrm>
            <a:off x="2045582" y="6066852"/>
            <a:ext cx="1895475" cy="307777"/>
          </a:xfrm>
          <a:prstGeom prst="rect">
            <a:avLst/>
          </a:prstGeom>
          <a:noFill/>
        </p:spPr>
        <p:txBody>
          <a:bodyPr wrap="square" rtlCol="0">
            <a:spAutoFit/>
          </a:bodyPr>
          <a:lstStyle/>
          <a:p>
            <a:r>
              <a:rPr lang="ru-RU" sz="1400" dirty="0">
                <a:latin typeface="Open Sans" panose="020B0606030504020204" pitchFamily="34" charset="0"/>
                <a:ea typeface="Open Sans" panose="020B0606030504020204" pitchFamily="34" charset="0"/>
                <a:cs typeface="Open Sans" panose="020B0606030504020204" pitchFamily="34" charset="0"/>
              </a:rPr>
              <a:t>Религиозный</a:t>
            </a:r>
          </a:p>
        </p:txBody>
      </p:sp>
      <p:sp>
        <p:nvSpPr>
          <p:cNvPr id="58" name="TextBox 57"/>
          <p:cNvSpPr txBox="1"/>
          <p:nvPr/>
        </p:nvSpPr>
        <p:spPr>
          <a:xfrm>
            <a:off x="4809903" y="6053532"/>
            <a:ext cx="2228850" cy="307777"/>
          </a:xfrm>
          <a:prstGeom prst="rect">
            <a:avLst/>
          </a:prstGeom>
          <a:noFill/>
        </p:spPr>
        <p:txBody>
          <a:bodyPr wrap="square" rtlCol="0">
            <a:spAutoFit/>
          </a:bodyPr>
          <a:lstStyle>
            <a:defPPr>
              <a:defRPr lang="en-US"/>
            </a:defPPr>
            <a:lvl1pPr>
              <a:defRPr sz="1400">
                <a:latin typeface="Open Sans" panose="020B0606030504020204" pitchFamily="34" charset="0"/>
                <a:ea typeface="Open Sans" panose="020B0606030504020204" pitchFamily="34" charset="0"/>
                <a:cs typeface="Open Sans" panose="020B0606030504020204" pitchFamily="34" charset="0"/>
              </a:defRPr>
            </a:lvl1pPr>
          </a:lstStyle>
          <a:p>
            <a:r>
              <a:rPr lang="ru-RU" dirty="0"/>
              <a:t>Рекреационный</a:t>
            </a:r>
          </a:p>
        </p:txBody>
      </p:sp>
      <p:sp>
        <p:nvSpPr>
          <p:cNvPr id="61" name="TextBox 60"/>
          <p:cNvSpPr txBox="1"/>
          <p:nvPr/>
        </p:nvSpPr>
        <p:spPr>
          <a:xfrm>
            <a:off x="2980026" y="6580735"/>
            <a:ext cx="2514601" cy="307777"/>
          </a:xfrm>
          <a:prstGeom prst="rect">
            <a:avLst/>
          </a:prstGeom>
          <a:noFill/>
        </p:spPr>
        <p:txBody>
          <a:bodyPr wrap="square" rtlCol="0">
            <a:spAutoFit/>
          </a:bodyPr>
          <a:lstStyle>
            <a:defPPr>
              <a:defRPr lang="en-US"/>
            </a:defPPr>
            <a:lvl1pPr>
              <a:defRPr sz="1400">
                <a:latin typeface="Open Sans" panose="020B0606030504020204" pitchFamily="34" charset="0"/>
                <a:ea typeface="Open Sans" panose="020B0606030504020204" pitchFamily="34" charset="0"/>
                <a:cs typeface="Open Sans" panose="020B0606030504020204" pitchFamily="34" charset="0"/>
              </a:defRPr>
            </a:lvl1pPr>
          </a:lstStyle>
          <a:p>
            <a:r>
              <a:rPr lang="ru-RU" dirty="0"/>
              <a:t>Сельский и экологический </a:t>
            </a:r>
          </a:p>
        </p:txBody>
      </p:sp>
      <p:pic>
        <p:nvPicPr>
          <p:cNvPr id="40" name="Рисунок 3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07807" y="5243157"/>
            <a:ext cx="870876" cy="870876"/>
          </a:xfrm>
          <a:prstGeom prst="rect">
            <a:avLst/>
          </a:prstGeom>
        </p:spPr>
      </p:pic>
      <p:sp>
        <p:nvSpPr>
          <p:cNvPr id="47" name="TextBox 46"/>
          <p:cNvSpPr txBox="1"/>
          <p:nvPr/>
        </p:nvSpPr>
        <p:spPr>
          <a:xfrm>
            <a:off x="239396" y="6116760"/>
            <a:ext cx="1193832" cy="430887"/>
          </a:xfrm>
          <a:prstGeom prst="rect">
            <a:avLst/>
          </a:prstGeom>
          <a:noFill/>
        </p:spPr>
        <p:txBody>
          <a:bodyPr wrap="square" rtlCol="0">
            <a:spAutoFit/>
          </a:bodyPr>
          <a:lstStyle>
            <a:defPPr>
              <a:defRPr lang="en-US"/>
            </a:defPPr>
            <a:lvl1pPr>
              <a:defRPr sz="1400" b="1">
                <a:solidFill>
                  <a:srgbClr val="245776"/>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ru-RU" sz="1100" dirty="0"/>
              <a:t>Церкви и храмы</a:t>
            </a:r>
          </a:p>
        </p:txBody>
      </p:sp>
      <p:sp>
        <p:nvSpPr>
          <p:cNvPr id="52" name="TextBox 51"/>
          <p:cNvSpPr txBox="1"/>
          <p:nvPr/>
        </p:nvSpPr>
        <p:spPr>
          <a:xfrm>
            <a:off x="630733" y="5383697"/>
            <a:ext cx="452587" cy="584775"/>
          </a:xfrm>
          <a:prstGeom prst="rect">
            <a:avLst/>
          </a:prstGeom>
          <a:noFill/>
        </p:spPr>
        <p:txBody>
          <a:bodyPr wrap="square" rtlCol="0">
            <a:spAutoFit/>
          </a:bodyPr>
          <a:lstStyle/>
          <a:p>
            <a:r>
              <a:rPr lang="ru-RU"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pic>
        <p:nvPicPr>
          <p:cNvPr id="51" name="Рисунок 50" descr="https://images.vector-images.com/67/Khislavichskiy_rayon_coa5.jpg"/>
          <p:cNvPicPr/>
          <p:nvPr/>
        </p:nvPicPr>
        <p:blipFill>
          <a:blip r:embed="rId19" cstate="print"/>
          <a:srcRect/>
          <a:stretch>
            <a:fillRect/>
          </a:stretch>
        </p:blipFill>
        <p:spPr bwMode="auto">
          <a:xfrm>
            <a:off x="322262" y="183249"/>
            <a:ext cx="514350" cy="742950"/>
          </a:xfrm>
          <a:prstGeom prst="rect">
            <a:avLst/>
          </a:prstGeom>
          <a:noFill/>
          <a:ln w="9525">
            <a:noFill/>
            <a:miter lim="800000"/>
            <a:headEnd/>
            <a:tailEnd/>
          </a:ln>
        </p:spPr>
      </p:pic>
      <p:pic>
        <p:nvPicPr>
          <p:cNvPr id="53" name="Рисунок 5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34163" y="1087901"/>
            <a:ext cx="828996" cy="828996"/>
          </a:xfrm>
          <a:prstGeom prst="rect">
            <a:avLst/>
          </a:prstGeom>
        </p:spPr>
      </p:pic>
      <p:sp>
        <p:nvSpPr>
          <p:cNvPr id="54" name="TextBox 53"/>
          <p:cNvSpPr txBox="1"/>
          <p:nvPr/>
        </p:nvSpPr>
        <p:spPr>
          <a:xfrm>
            <a:off x="350828" y="1206442"/>
            <a:ext cx="769993" cy="584775"/>
          </a:xfrm>
          <a:prstGeom prst="rect">
            <a:avLst/>
          </a:prstGeom>
          <a:noFill/>
        </p:spPr>
        <p:txBody>
          <a:bodyPr wrap="square" rtlCol="0">
            <a:spAutoFit/>
          </a:bodyPr>
          <a:lstStyle/>
          <a:p>
            <a:pPr algn="ctr"/>
            <a:r>
              <a:rPr lang="ru-RU"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2" name="TextBox 61"/>
          <p:cNvSpPr txBox="1"/>
          <p:nvPr/>
        </p:nvSpPr>
        <p:spPr>
          <a:xfrm>
            <a:off x="160638" y="1885240"/>
            <a:ext cx="1176046" cy="430887"/>
          </a:xfrm>
          <a:prstGeom prst="rect">
            <a:avLst/>
          </a:prstGeom>
          <a:noFill/>
        </p:spPr>
        <p:txBody>
          <a:bodyPr wrap="square" rtlCol="0">
            <a:spAutoFit/>
          </a:bodyPr>
          <a:lstStyle/>
          <a:p>
            <a:pPr algn="ctr"/>
            <a:r>
              <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Средства размещения</a:t>
            </a:r>
          </a:p>
        </p:txBody>
      </p:sp>
      <p:sp>
        <p:nvSpPr>
          <p:cNvPr id="63" name="Прямоугольник 62"/>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485A61"/>
                </a:solidFill>
                <a:cs typeface="Times New Roman" panose="02020603050405020304" pitchFamily="18" charset="0"/>
              </a:rPr>
              <a:t>Министерство</a:t>
            </a:r>
          </a:p>
        </p:txBody>
      </p:sp>
      <p:pic>
        <p:nvPicPr>
          <p:cNvPr id="64" name="Рисунок 6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sp>
        <p:nvSpPr>
          <p:cNvPr id="65" name="TextBox 64"/>
          <p:cNvSpPr txBox="1"/>
          <p:nvPr/>
        </p:nvSpPr>
        <p:spPr>
          <a:xfrm>
            <a:off x="836612" y="30767"/>
            <a:ext cx="1454150" cy="938719"/>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Хиславичский муниципальный округ</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Tree>
    <p:extLst>
      <p:ext uri="{BB962C8B-B14F-4D97-AF65-F5344CB8AC3E}">
        <p14:creationId xmlns:p14="http://schemas.microsoft.com/office/powerpoint/2010/main" val="3480907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2061031" y="156237"/>
            <a:ext cx="5498644" cy="768091"/>
          </a:xfrm>
          <a:prstGeom prst="rect">
            <a:avLst/>
          </a:prstGeom>
        </p:spPr>
      </p:pic>
      <p:sp>
        <p:nvSpPr>
          <p:cNvPr id="4" name="TextBox 3"/>
          <p:cNvSpPr txBox="1"/>
          <p:nvPr/>
        </p:nvSpPr>
        <p:spPr>
          <a:xfrm>
            <a:off x="2061031" y="317130"/>
            <a:ext cx="5498644" cy="461665"/>
          </a:xfrm>
          <a:prstGeom prst="rect">
            <a:avLst/>
          </a:prstGeom>
          <a:noFill/>
        </p:spPr>
        <p:txBody>
          <a:bodyPr wrap="square" rtlCol="0">
            <a:spAutoFit/>
          </a:bodyPr>
          <a:lstStyle/>
          <a:p>
            <a:pPr algn="ctr"/>
            <a:r>
              <a:rPr lang="en-US"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SWOT</a:t>
            </a: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-анализ</a:t>
            </a:r>
          </a:p>
        </p:txBody>
      </p:sp>
      <p:graphicFrame>
        <p:nvGraphicFramePr>
          <p:cNvPr id="8" name="Таблица 7"/>
          <p:cNvGraphicFramePr>
            <a:graphicFrameLocks noGrp="1"/>
          </p:cNvGraphicFramePr>
          <p:nvPr>
            <p:extLst>
              <p:ext uri="{D42A27DB-BD31-4B8C-83A1-F6EECF244321}">
                <p14:modId xmlns:p14="http://schemas.microsoft.com/office/powerpoint/2010/main" val="4218015394"/>
              </p:ext>
            </p:extLst>
          </p:nvPr>
        </p:nvGraphicFramePr>
        <p:xfrm>
          <a:off x="491252" y="1297508"/>
          <a:ext cx="6083417" cy="4712545"/>
        </p:xfrm>
        <a:graphic>
          <a:graphicData uri="http://schemas.openxmlformats.org/drawingml/2006/table">
            <a:tbl>
              <a:tblPr firstRow="1" bandRow="1">
                <a:tableStyleId>{5C22544A-7EE6-4342-B048-85BDC9FD1C3A}</a:tableStyleId>
              </a:tblPr>
              <a:tblGrid>
                <a:gridCol w="1920481">
                  <a:extLst>
                    <a:ext uri="{9D8B030D-6E8A-4147-A177-3AD203B41FA5}">
                      <a16:colId xmlns:a16="http://schemas.microsoft.com/office/drawing/2014/main" val="20000"/>
                    </a:ext>
                  </a:extLst>
                </a:gridCol>
                <a:gridCol w="4162936">
                  <a:extLst>
                    <a:ext uri="{9D8B030D-6E8A-4147-A177-3AD203B41FA5}">
                      <a16:colId xmlns:a16="http://schemas.microsoft.com/office/drawing/2014/main" val="20001"/>
                    </a:ext>
                  </a:extLst>
                </a:gridCol>
              </a:tblGrid>
              <a:tr h="1523513">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600" baseline="0" dirty="0">
                          <a:solidFill>
                            <a:schemeClr val="tx1"/>
                          </a:solidFill>
                        </a:rPr>
                        <a:t>Сильные стороны</a:t>
                      </a:r>
                      <a:endParaRPr lang="ru-RU" sz="1600" dirty="0">
                        <a:solidFill>
                          <a:schemeClr val="tx1"/>
                        </a:solidFill>
                      </a:endParaRPr>
                    </a:p>
                    <a:p>
                      <a:pPr algn="ctr"/>
                      <a:r>
                        <a:rPr lang="en-US" sz="1600" dirty="0">
                          <a:solidFill>
                            <a:schemeClr val="tx1"/>
                          </a:solidFill>
                          <a:latin typeface="Open Sans" panose="020B0606030504020204"/>
                        </a:rPr>
                        <a:t>S</a:t>
                      </a:r>
                      <a:endParaRPr lang="ru-RU" sz="1600" baseline="0" dirty="0">
                        <a:solidFill>
                          <a:schemeClr val="tx1"/>
                        </a:solidFill>
                      </a:endParaRPr>
                    </a:p>
                  </a:txBody>
                  <a:tcPr>
                    <a:solidFill>
                      <a:srgbClr val="6FCECE"/>
                    </a:solidFill>
                  </a:tcPr>
                </a:tc>
                <a:tc>
                  <a:txBody>
                    <a:bodyPr/>
                    <a:lstStyle/>
                    <a:p>
                      <a:pPr marL="171450" lvl="0" indent="-171450" algn="l">
                        <a:buFont typeface="Arial" panose="020B0604020202020204" pitchFamily="34" charset="0"/>
                        <a:buChar char="•"/>
                      </a:pPr>
                      <a:r>
                        <a:rPr lang="ru-RU" sz="1100" b="0" dirty="0">
                          <a:solidFill>
                            <a:schemeClr val="tx1"/>
                          </a:solidFill>
                          <a:latin typeface="Open Sans" pitchFamily="34" charset="0"/>
                          <a:ea typeface="Open Sans" pitchFamily="34" charset="0"/>
                          <a:cs typeface="Open Sans" pitchFamily="34" charset="0"/>
                        </a:rPr>
                        <a:t>выгодное географическое положение;</a:t>
                      </a:r>
                    </a:p>
                    <a:p>
                      <a:pPr marL="171450" lvl="0" indent="-171450" algn="l">
                        <a:buFont typeface="Arial" panose="020B0604020202020204" pitchFamily="34" charset="0"/>
                        <a:buChar char="•"/>
                      </a:pPr>
                      <a:r>
                        <a:rPr lang="ru-RU" sz="1100" b="0" dirty="0">
                          <a:solidFill>
                            <a:schemeClr val="tx1"/>
                          </a:solidFill>
                          <a:latin typeface="Open Sans" pitchFamily="34" charset="0"/>
                          <a:ea typeface="Open Sans" pitchFamily="34" charset="0"/>
                          <a:cs typeface="Open Sans" pitchFamily="34" charset="0"/>
                        </a:rPr>
                        <a:t>относительная близость к московской  агломерации и границе с Республикой Беларусь;</a:t>
                      </a:r>
                    </a:p>
                    <a:p>
                      <a:pPr marL="171450" lvl="0" indent="-171450" algn="l">
                        <a:buFont typeface="Arial" panose="020B0604020202020204" pitchFamily="34" charset="0"/>
                        <a:buChar char="•"/>
                      </a:pPr>
                      <a:r>
                        <a:rPr lang="ru-RU" sz="1100" b="0" dirty="0">
                          <a:solidFill>
                            <a:schemeClr val="tx1"/>
                          </a:solidFill>
                          <a:latin typeface="Open Sans" pitchFamily="34" charset="0"/>
                          <a:ea typeface="Open Sans" pitchFamily="34" charset="0"/>
                          <a:cs typeface="Open Sans" pitchFamily="34" charset="0"/>
                        </a:rPr>
                        <a:t>развитая транспортная инфраструктура;</a:t>
                      </a:r>
                    </a:p>
                    <a:p>
                      <a:pPr marL="171450" lvl="0" indent="-171450" algn="l">
                        <a:buFont typeface="Arial" panose="020B0604020202020204" pitchFamily="34" charset="0"/>
                        <a:buChar char="•"/>
                      </a:pPr>
                      <a:r>
                        <a:rPr lang="ru-RU" sz="1100" b="0" dirty="0">
                          <a:solidFill>
                            <a:schemeClr val="tx1"/>
                          </a:solidFill>
                          <a:latin typeface="Open Sans" pitchFamily="34" charset="0"/>
                          <a:ea typeface="Open Sans" pitchFamily="34" charset="0"/>
                          <a:cs typeface="Open Sans" pitchFamily="34" charset="0"/>
                        </a:rPr>
                        <a:t>наличие комплекса культурно-исторических ценностей;</a:t>
                      </a:r>
                    </a:p>
                    <a:p>
                      <a:pPr marL="171450" lvl="0" indent="-171450" algn="l">
                        <a:buFont typeface="Arial" panose="020B0604020202020204" pitchFamily="34" charset="0"/>
                        <a:buChar char="•"/>
                      </a:pPr>
                      <a:r>
                        <a:rPr lang="ru-RU" sz="1100" b="0" dirty="0">
                          <a:solidFill>
                            <a:schemeClr val="tx1"/>
                          </a:solidFill>
                          <a:latin typeface="Open Sans" pitchFamily="34" charset="0"/>
                          <a:ea typeface="Open Sans" pitchFamily="34" charset="0"/>
                          <a:cs typeface="Open Sans" pitchFamily="34" charset="0"/>
                        </a:rPr>
                        <a:t>экологически чистые территории;</a:t>
                      </a:r>
                    </a:p>
                    <a:p>
                      <a:pPr marL="171450" lvl="0" indent="-171450" algn="l">
                        <a:buFont typeface="Arial" panose="020B0604020202020204" pitchFamily="34" charset="0"/>
                        <a:buChar char="•"/>
                      </a:pPr>
                      <a:r>
                        <a:rPr lang="ru-RU" sz="1100" b="0" dirty="0">
                          <a:solidFill>
                            <a:schemeClr val="tx1"/>
                          </a:solidFill>
                          <a:latin typeface="Open Sans" pitchFamily="34" charset="0"/>
                          <a:ea typeface="Open Sans" pitchFamily="34" charset="0"/>
                          <a:cs typeface="Open Sans" pitchFamily="34" charset="0"/>
                        </a:rPr>
                        <a:t>наличие сырья: леса, огнеупорной глины, песчано-гравийной смеси.</a:t>
                      </a:r>
                      <a:endParaRPr lang="ru-RU" sz="1100" b="0" dirty="0">
                        <a:solidFill>
                          <a:schemeClr val="tx1"/>
                        </a:solidFill>
                        <a:effectLst/>
                        <a:latin typeface="Open Sans" pitchFamily="34" charset="0"/>
                        <a:ea typeface="Open Sans" pitchFamily="34" charset="0"/>
                        <a:cs typeface="Open Sans" pitchFamily="34" charset="0"/>
                      </a:endParaRPr>
                    </a:p>
                  </a:txBody>
                  <a:tcPr anchor="ctr">
                    <a:solidFill>
                      <a:srgbClr val="6FCECE"/>
                    </a:solidFill>
                  </a:tcPr>
                </a:tc>
                <a:extLst>
                  <a:ext uri="{0D108BD9-81ED-4DB2-BD59-A6C34878D82A}">
                    <a16:rowId xmlns:a16="http://schemas.microsoft.com/office/drawing/2014/main" val="10000"/>
                  </a:ext>
                </a:extLst>
              </a:tr>
              <a:tr h="1044352">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600" b="1" baseline="0" dirty="0">
                          <a:solidFill>
                            <a:schemeClr val="tx1"/>
                          </a:solidFill>
                        </a:rPr>
                        <a:t>Слабые стороны</a:t>
                      </a:r>
                      <a:endParaRPr lang="ru-RU" sz="1600" b="1" dirty="0">
                        <a:solidFill>
                          <a:schemeClr val="tx1"/>
                        </a:solidFill>
                      </a:endParaRPr>
                    </a:p>
                    <a:p>
                      <a:pPr algn="ctr"/>
                      <a:r>
                        <a:rPr lang="en-US" sz="1600" b="1" baseline="0" dirty="0">
                          <a:solidFill>
                            <a:schemeClr val="tx1"/>
                          </a:solidFill>
                          <a:latin typeface="Open Sans" panose="020B0606030504020204"/>
                        </a:rPr>
                        <a:t>W</a:t>
                      </a:r>
                      <a:endParaRPr lang="ru-RU" sz="1600" b="1" baseline="0" dirty="0">
                        <a:solidFill>
                          <a:schemeClr val="tx1"/>
                        </a:solidFill>
                      </a:endParaRPr>
                    </a:p>
                  </a:txBody>
                  <a:tcPr>
                    <a:solidFill>
                      <a:srgbClr val="8FDEE3"/>
                    </a:solidFill>
                  </a:tcPr>
                </a:tc>
                <a:tc>
                  <a:txBody>
                    <a:bodyPr/>
                    <a:lstStyle/>
                    <a:p>
                      <a:pPr marL="171450" lvl="0" indent="-171450" algn="l">
                        <a:buFont typeface="Arial" panose="020B0604020202020204" pitchFamily="34" charset="0"/>
                        <a:buChar char="•"/>
                      </a:pPr>
                      <a:r>
                        <a:rPr lang="ru-RU" sz="1100" dirty="0">
                          <a:solidFill>
                            <a:schemeClr val="tx1"/>
                          </a:solidFill>
                          <a:latin typeface="Open Sans" pitchFamily="34" charset="0"/>
                          <a:ea typeface="Open Sans" pitchFamily="34" charset="0"/>
                          <a:cs typeface="Open Sans" pitchFamily="34" charset="0"/>
                        </a:rPr>
                        <a:t>слабость инновационной составляющей в                           промышленности;</a:t>
                      </a:r>
                    </a:p>
                    <a:p>
                      <a:pPr marL="171450" lvl="0" indent="-171450" algn="l">
                        <a:buFont typeface="Arial" panose="020B0604020202020204" pitchFamily="34" charset="0"/>
                        <a:buChar char="•"/>
                      </a:pPr>
                      <a:r>
                        <a:rPr lang="ru-RU" sz="1100" dirty="0">
                          <a:solidFill>
                            <a:schemeClr val="tx1"/>
                          </a:solidFill>
                          <a:latin typeface="Open Sans" pitchFamily="34" charset="0"/>
                          <a:ea typeface="Open Sans" pitchFamily="34" charset="0"/>
                          <a:cs typeface="Open Sans" pitchFamily="34" charset="0"/>
                        </a:rPr>
                        <a:t>вытеснение продукции предприятий района продукцией другого производства;</a:t>
                      </a:r>
                    </a:p>
                    <a:p>
                      <a:pPr marL="171450" lvl="0" indent="-171450" algn="l">
                        <a:buFont typeface="Arial" panose="020B0604020202020204" pitchFamily="34" charset="0"/>
                        <a:buChar char="•"/>
                      </a:pPr>
                      <a:r>
                        <a:rPr lang="ru-RU" sz="1100" dirty="0">
                          <a:solidFill>
                            <a:schemeClr val="tx1"/>
                          </a:solidFill>
                          <a:latin typeface="Open Sans" pitchFamily="34" charset="0"/>
                          <a:ea typeface="Open Sans" pitchFamily="34" charset="0"/>
                          <a:cs typeface="Open Sans" pitchFamily="34" charset="0"/>
                        </a:rPr>
                        <a:t>дефицит кадров из-за возникших демографических диспропорций.</a:t>
                      </a:r>
                      <a:endParaRPr lang="ru-RU" sz="1100" dirty="0">
                        <a:solidFill>
                          <a:schemeClr val="tx1"/>
                        </a:solidFill>
                        <a:effectLst/>
                        <a:latin typeface="Open Sans" pitchFamily="34" charset="0"/>
                        <a:ea typeface="Open Sans" pitchFamily="34" charset="0"/>
                        <a:cs typeface="Open Sans" pitchFamily="34" charset="0"/>
                      </a:endParaRPr>
                    </a:p>
                  </a:txBody>
                  <a:tcPr anchor="ctr">
                    <a:solidFill>
                      <a:srgbClr val="8FDEE3"/>
                    </a:solidFill>
                  </a:tcPr>
                </a:tc>
                <a:extLst>
                  <a:ext uri="{0D108BD9-81ED-4DB2-BD59-A6C34878D82A}">
                    <a16:rowId xmlns:a16="http://schemas.microsoft.com/office/drawing/2014/main" val="10001"/>
                  </a:ext>
                </a:extLst>
              </a:tr>
              <a:tr h="1110899">
                <a:tc>
                  <a:txBody>
                    <a:bodyPr/>
                    <a:lstStyle/>
                    <a:p>
                      <a:pPr algn="ctr"/>
                      <a:r>
                        <a:rPr lang="ru-RU" sz="1600" b="1" dirty="0"/>
                        <a:t>Возможности</a:t>
                      </a:r>
                    </a:p>
                    <a:p>
                      <a:pPr algn="ctr"/>
                      <a:r>
                        <a:rPr lang="en-US" sz="1600" b="1" dirty="0">
                          <a:latin typeface="Open Sans" panose="020B0606030504020204"/>
                        </a:rPr>
                        <a:t>O</a:t>
                      </a:r>
                      <a:endParaRPr lang="ru-RU" sz="1600" b="1" dirty="0"/>
                    </a:p>
                  </a:txBody>
                  <a:tcPr>
                    <a:solidFill>
                      <a:srgbClr val="E8E8A8"/>
                    </a:solidFill>
                  </a:tcPr>
                </a:tc>
                <a:tc>
                  <a:txBody>
                    <a:bodyPr/>
                    <a:lstStyle/>
                    <a:p>
                      <a:pPr marL="171450" lvl="0" indent="-171450" algn="l">
                        <a:buFont typeface="Arial" panose="020B0604020202020204" pitchFamily="34" charset="0"/>
                        <a:buChar char="•"/>
                      </a:pPr>
                      <a:r>
                        <a:rPr lang="ru-RU" sz="1100" dirty="0">
                          <a:solidFill>
                            <a:schemeClr val="tx1"/>
                          </a:solidFill>
                          <a:latin typeface="Open Sans" pitchFamily="34" charset="0"/>
                          <a:ea typeface="Open Sans" pitchFamily="34" charset="0"/>
                          <a:cs typeface="Open Sans" pitchFamily="34" charset="0"/>
                        </a:rPr>
                        <a:t>расширение рынка продукции местных производителей;</a:t>
                      </a:r>
                    </a:p>
                    <a:p>
                      <a:pPr marL="171450" lvl="0" indent="-171450" algn="l">
                        <a:buFont typeface="Arial" panose="020B0604020202020204" pitchFamily="34" charset="0"/>
                        <a:buChar char="•"/>
                      </a:pPr>
                      <a:r>
                        <a:rPr lang="ru-RU" sz="1100" dirty="0">
                          <a:solidFill>
                            <a:schemeClr val="tx1"/>
                          </a:solidFill>
                          <a:latin typeface="Open Sans" pitchFamily="34" charset="0"/>
                          <a:ea typeface="Open Sans" pitchFamily="34" charset="0"/>
                          <a:cs typeface="Open Sans" pitchFamily="34" charset="0"/>
                        </a:rPr>
                        <a:t>внедрение инновационных технологий;</a:t>
                      </a:r>
                    </a:p>
                    <a:p>
                      <a:pPr marL="171450" lvl="0" indent="-171450" algn="l">
                        <a:buFont typeface="Arial" panose="020B0604020202020204" pitchFamily="34" charset="0"/>
                        <a:buChar char="•"/>
                      </a:pPr>
                      <a:r>
                        <a:rPr lang="ru-RU" sz="1100" dirty="0">
                          <a:solidFill>
                            <a:schemeClr val="tx1"/>
                          </a:solidFill>
                          <a:latin typeface="Open Sans" pitchFamily="34" charset="0"/>
                          <a:ea typeface="Open Sans" pitchFamily="34" charset="0"/>
                          <a:cs typeface="Open Sans" pitchFamily="34" charset="0"/>
                        </a:rPr>
                        <a:t>вовлечение в сельхозпроизводство  неиспользуемых угодий;</a:t>
                      </a:r>
                    </a:p>
                    <a:p>
                      <a:pPr marL="171450" lvl="0" indent="-171450" algn="l">
                        <a:buFont typeface="Arial" panose="020B0604020202020204" pitchFamily="34" charset="0"/>
                        <a:buChar char="•"/>
                      </a:pPr>
                      <a:r>
                        <a:rPr lang="ru-RU" sz="1100" dirty="0">
                          <a:solidFill>
                            <a:schemeClr val="tx1"/>
                          </a:solidFill>
                          <a:latin typeface="Open Sans" pitchFamily="34" charset="0"/>
                          <a:ea typeface="Open Sans" pitchFamily="34" charset="0"/>
                          <a:cs typeface="Open Sans" pitchFamily="34" charset="0"/>
                        </a:rPr>
                        <a:t>возможности локализации производства для белорусского бизнеса;</a:t>
                      </a:r>
                    </a:p>
                    <a:p>
                      <a:pPr marL="171450" lvl="0" indent="-171450" algn="l">
                        <a:buFont typeface="Arial" panose="020B0604020202020204" pitchFamily="34" charset="0"/>
                        <a:buChar char="•"/>
                      </a:pPr>
                      <a:r>
                        <a:rPr lang="ru-RU" sz="1100" dirty="0">
                          <a:solidFill>
                            <a:schemeClr val="tx1"/>
                          </a:solidFill>
                          <a:latin typeface="Open Sans" pitchFamily="34" charset="0"/>
                          <a:ea typeface="Open Sans" pitchFamily="34" charset="0"/>
                          <a:cs typeface="Open Sans" pitchFamily="34" charset="0"/>
                        </a:rPr>
                        <a:t>развитие специализированных видов туризма: рыболовство, охота.</a:t>
                      </a:r>
                      <a:endParaRPr lang="ru-RU" sz="1100" dirty="0">
                        <a:solidFill>
                          <a:schemeClr val="tx1"/>
                        </a:solidFill>
                        <a:effectLst/>
                        <a:latin typeface="Open Sans" pitchFamily="34" charset="0"/>
                        <a:ea typeface="Open Sans" pitchFamily="34" charset="0"/>
                        <a:cs typeface="Open Sans" pitchFamily="34" charset="0"/>
                      </a:endParaRPr>
                    </a:p>
                  </a:txBody>
                  <a:tcPr anchor="ctr">
                    <a:solidFill>
                      <a:srgbClr val="E8E8A8"/>
                    </a:solidFill>
                  </a:tcPr>
                </a:tc>
                <a:extLst>
                  <a:ext uri="{0D108BD9-81ED-4DB2-BD59-A6C34878D82A}">
                    <a16:rowId xmlns:a16="http://schemas.microsoft.com/office/drawing/2014/main" val="10002"/>
                  </a:ext>
                </a:extLst>
              </a:tr>
              <a:tr h="659192">
                <a:tc>
                  <a:txBody>
                    <a:bodyPr/>
                    <a:lstStyle/>
                    <a:p>
                      <a:pPr algn="ctr"/>
                      <a:r>
                        <a:rPr lang="ru-RU" sz="1600" b="1" dirty="0"/>
                        <a:t>Угрозы</a:t>
                      </a:r>
                    </a:p>
                    <a:p>
                      <a:pPr algn="ctr"/>
                      <a:r>
                        <a:rPr lang="en-US" sz="1600" b="1" dirty="0">
                          <a:latin typeface="Open Sans" panose="020B0606030504020204"/>
                        </a:rPr>
                        <a:t>T</a:t>
                      </a:r>
                      <a:endParaRPr lang="ru-RU" sz="1600" b="1" dirty="0"/>
                    </a:p>
                  </a:txBody>
                  <a:tcPr>
                    <a:solidFill>
                      <a:srgbClr val="FBFBB7"/>
                    </a:solidFill>
                  </a:tcPr>
                </a:tc>
                <a:tc>
                  <a:txBody>
                    <a:bodyPr/>
                    <a:lstStyle/>
                    <a:p>
                      <a:pPr marL="171450" lvl="0" indent="-171450" algn="l">
                        <a:buFont typeface="Arial" panose="020B0604020202020204" pitchFamily="34" charset="0"/>
                        <a:buChar char="•"/>
                      </a:pPr>
                      <a:r>
                        <a:rPr lang="ru-RU" sz="1100" dirty="0">
                          <a:solidFill>
                            <a:schemeClr val="tx1"/>
                          </a:solidFill>
                          <a:latin typeface="Open Sans" pitchFamily="34" charset="0"/>
                          <a:ea typeface="Open Sans" pitchFamily="34" charset="0"/>
                          <a:cs typeface="Open Sans" pitchFamily="34" charset="0"/>
                        </a:rPr>
                        <a:t>демографическое старение населения;</a:t>
                      </a:r>
                    </a:p>
                    <a:p>
                      <a:pPr marL="171450" indent="-171450" algn="l">
                        <a:buFont typeface="Arial" panose="020B0604020202020204" pitchFamily="34" charset="0"/>
                        <a:buChar char="•"/>
                      </a:pPr>
                      <a:r>
                        <a:rPr lang="ru-RU" sz="1100" kern="1200" dirty="0">
                          <a:solidFill>
                            <a:schemeClr val="tx1"/>
                          </a:solidFill>
                          <a:latin typeface="Open Sans" pitchFamily="34" charset="0"/>
                          <a:ea typeface="Open Sans" pitchFamily="34" charset="0"/>
                          <a:cs typeface="Open Sans" pitchFamily="34" charset="0"/>
                        </a:rPr>
                        <a:t>отток из района способной творческой молодежи.</a:t>
                      </a:r>
                      <a:endParaRPr lang="ru-RU" sz="1100" dirty="0">
                        <a:solidFill>
                          <a:schemeClr val="tx1"/>
                        </a:solidFill>
                        <a:latin typeface="Open Sans" pitchFamily="34" charset="0"/>
                        <a:ea typeface="Open Sans" pitchFamily="34" charset="0"/>
                        <a:cs typeface="Open Sans" pitchFamily="34" charset="0"/>
                      </a:endParaRPr>
                    </a:p>
                  </a:txBody>
                  <a:tcPr anchor="ctr">
                    <a:solidFill>
                      <a:srgbClr val="FBFBB7"/>
                    </a:solidFill>
                  </a:tcPr>
                </a:tc>
                <a:extLst>
                  <a:ext uri="{0D108BD9-81ED-4DB2-BD59-A6C34878D82A}">
                    <a16:rowId xmlns:a16="http://schemas.microsoft.com/office/drawing/2014/main" val="10003"/>
                  </a:ext>
                </a:extLst>
              </a:tr>
            </a:tbl>
          </a:graphicData>
        </a:graphic>
      </p:graphicFrame>
      <p:sp>
        <p:nvSpPr>
          <p:cNvPr id="9" name="TextBox 8"/>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12" name="TextBox 11"/>
          <p:cNvSpPr txBox="1"/>
          <p:nvPr/>
        </p:nvSpPr>
        <p:spPr>
          <a:xfrm>
            <a:off x="7121735"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28</a:t>
            </a:r>
          </a:p>
        </p:txBody>
      </p:sp>
      <p:pic>
        <p:nvPicPr>
          <p:cNvPr id="10" name="Рисунок 9" descr="https://images.vector-images.com/67/Khislavichskiy_rayon_coa5.jpg"/>
          <p:cNvPicPr/>
          <p:nvPr/>
        </p:nvPicPr>
        <p:blipFill>
          <a:blip r:embed="rId3" cstate="print"/>
          <a:srcRect/>
          <a:stretch>
            <a:fillRect/>
          </a:stretch>
        </p:blipFill>
        <p:spPr bwMode="auto">
          <a:xfrm>
            <a:off x="322262" y="183249"/>
            <a:ext cx="514350" cy="742950"/>
          </a:xfrm>
          <a:prstGeom prst="rect">
            <a:avLst/>
          </a:prstGeom>
          <a:noFill/>
          <a:ln w="9525">
            <a:noFill/>
            <a:miter lim="800000"/>
            <a:headEnd/>
            <a:tailEnd/>
          </a:ln>
        </p:spPr>
      </p:pic>
      <p:sp>
        <p:nvSpPr>
          <p:cNvPr id="11" name="Прямоугольник 10"/>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485A61"/>
                </a:solidFill>
                <a:cs typeface="Times New Roman" panose="02020603050405020304" pitchFamily="18" charset="0"/>
              </a:rPr>
              <a:t>Министерство</a:t>
            </a:r>
          </a:p>
        </p:txBody>
      </p:sp>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sp>
        <p:nvSpPr>
          <p:cNvPr id="14" name="TextBox 13"/>
          <p:cNvSpPr txBox="1"/>
          <p:nvPr/>
        </p:nvSpPr>
        <p:spPr>
          <a:xfrm>
            <a:off x="836612" y="151351"/>
            <a:ext cx="1454150" cy="938719"/>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Хиславичский муниципальный округ</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Tree>
    <p:extLst>
      <p:ext uri="{BB962C8B-B14F-4D97-AF65-F5344CB8AC3E}">
        <p14:creationId xmlns:p14="http://schemas.microsoft.com/office/powerpoint/2010/main" val="1100001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GlowDiffused/>
                    </a14:imgEffect>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9252" t="7485" r="9452" b="8220"/>
          <a:stretch/>
        </p:blipFill>
        <p:spPr>
          <a:xfrm>
            <a:off x="172523" y="1371976"/>
            <a:ext cx="7548234" cy="4419779"/>
          </a:xfrm>
          <a:prstGeom prst="rect">
            <a:avLst/>
          </a:prstGeom>
        </p:spPr>
      </p:pic>
      <p:sp>
        <p:nvSpPr>
          <p:cNvPr id="4" name="TextBox 3"/>
          <p:cNvSpPr txBox="1"/>
          <p:nvPr/>
        </p:nvSpPr>
        <p:spPr>
          <a:xfrm>
            <a:off x="7121735"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29</a:t>
            </a:r>
          </a:p>
        </p:txBody>
      </p:sp>
      <p:sp>
        <p:nvSpPr>
          <p:cNvPr id="26" name="TextBox 25"/>
          <p:cNvSpPr txBox="1"/>
          <p:nvPr/>
        </p:nvSpPr>
        <p:spPr>
          <a:xfrm>
            <a:off x="641098" y="1202370"/>
            <a:ext cx="3196360" cy="1169551"/>
          </a:xfrm>
          <a:prstGeom prst="rect">
            <a:avLst/>
          </a:prstGeom>
          <a:noFill/>
        </p:spPr>
        <p:txBody>
          <a:bodyPr wrap="square" rtlCol="0">
            <a:spAutoFit/>
          </a:bodyPr>
          <a:lstStyle/>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ГЛАВА МУНИЦИПАЛЬНОГО ОБРАЗОВАНИЯ </a:t>
            </a:r>
          </a:p>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«ХИСЛАВИЧСКИЙ МУНИЦИПАЛЬНЫЙ ОКРУГ» СМОЛЕНСКОЙ ОБЛАСТИ:</a:t>
            </a:r>
          </a:p>
        </p:txBody>
      </p:sp>
      <p:sp>
        <p:nvSpPr>
          <p:cNvPr id="28" name="TextBox 27"/>
          <p:cNvSpPr txBox="1"/>
          <p:nvPr/>
        </p:nvSpPr>
        <p:spPr>
          <a:xfrm>
            <a:off x="437980" y="3753531"/>
            <a:ext cx="3399478" cy="1600438"/>
          </a:xfrm>
          <a:prstGeom prst="rect">
            <a:avLst/>
          </a:prstGeom>
          <a:noFill/>
        </p:spPr>
        <p:txBody>
          <a:bodyPr wrap="square" rtlCol="0">
            <a:spAutoFit/>
          </a:bodyPr>
          <a:lstStyle/>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ПРЕДСЕДАТЕЛЬ КОМИТЕТА ПО ЭКОНОМИКЕ И КОМПЛЕКСНОМУ РАЗВИТИЮ АДМИНИСТРАЦИИ МУНИЦИПАЛЬНОГО ОБРАЗОВАНИЯ «ХИСЛАВИЧСКИЙ МУНИЦИПАЛЬНЫЙ ОКРУГ» СМОЛЕНСКОЙ ОБЛАСТИ:</a:t>
            </a:r>
          </a:p>
        </p:txBody>
      </p:sp>
      <p:sp>
        <p:nvSpPr>
          <p:cNvPr id="29" name="TextBox 28"/>
          <p:cNvSpPr txBox="1"/>
          <p:nvPr/>
        </p:nvSpPr>
        <p:spPr>
          <a:xfrm>
            <a:off x="4051841" y="1699837"/>
            <a:ext cx="2583543" cy="954107"/>
          </a:xfrm>
          <a:prstGeom prst="rect">
            <a:avLst/>
          </a:prstGeom>
          <a:noFill/>
        </p:spPr>
        <p:txBody>
          <a:bodyPr wrap="square" rtlCol="0">
            <a:spAutoFit/>
          </a:bodyPr>
          <a:lstStyle/>
          <a:p>
            <a:pPr algn="ctr"/>
            <a:r>
              <a:rPr lang="ru-RU" sz="1400" b="1" cap="all" dirty="0">
                <a:solidFill>
                  <a:srgbClr val="0070C0"/>
                </a:solidFill>
                <a:latin typeface="Open Sans" panose="020B0606030504020204" pitchFamily="34" charset="0"/>
                <a:ea typeface="Open Sans" panose="020B0606030504020204" pitchFamily="34" charset="0"/>
                <a:cs typeface="Open Sans" panose="020B0606030504020204" pitchFamily="34" charset="0"/>
              </a:rPr>
              <a:t>МИНИСТЕРСТВО инвестиционного развития Смоленской области</a:t>
            </a: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0" name="TextBox 29"/>
          <p:cNvSpPr txBox="1"/>
          <p:nvPr/>
        </p:nvSpPr>
        <p:spPr>
          <a:xfrm>
            <a:off x="4051840" y="3932286"/>
            <a:ext cx="2583543" cy="738664"/>
          </a:xfrm>
          <a:prstGeom prst="rect">
            <a:avLst/>
          </a:prstGeom>
          <a:noFill/>
        </p:spPr>
        <p:txBody>
          <a:bodyPr wrap="square" rtlCol="0">
            <a:spAutoFit/>
          </a:bodyPr>
          <a:lstStyle/>
          <a:p>
            <a:pPr algn="ctr"/>
            <a:r>
              <a:rPr lang="ru-RU" sz="1400" b="1" cap="all" dirty="0">
                <a:solidFill>
                  <a:srgbClr val="0070C0"/>
                </a:solidFill>
                <a:latin typeface="Open Sans" panose="020B0606030504020204" pitchFamily="34" charset="0"/>
                <a:ea typeface="Open Sans" panose="020B0606030504020204" pitchFamily="34" charset="0"/>
                <a:cs typeface="Open Sans" panose="020B0606030504020204" pitchFamily="34" charset="0"/>
              </a:rPr>
              <a:t>ООО «Корпорация инвестиционного развития»</a:t>
            </a: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1" name="TextBox 30"/>
          <p:cNvSpPr txBox="1"/>
          <p:nvPr/>
        </p:nvSpPr>
        <p:spPr>
          <a:xfrm>
            <a:off x="411106" y="2218097"/>
            <a:ext cx="3188043" cy="1384995"/>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Шапкин </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Сергей Александрович</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+7 (910) 113-47-80</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E-mail: </a:t>
            </a:r>
            <a:r>
              <a:rPr lang="en-US" sz="1400" u="sng" dirty="0">
                <a:latin typeface="Open Sans" panose="020B0606030504020204" pitchFamily="34" charset="0"/>
                <a:ea typeface="Open Sans" panose="020B0606030504020204" pitchFamily="34" charset="0"/>
                <a:cs typeface="Open Sans" panose="020B0606030504020204" pitchFamily="34" charset="0"/>
                <a:hlinkClick r:id="rId4"/>
              </a:rPr>
              <a:t>hislav@admin-smolensk.ru</a:t>
            </a:r>
            <a:r>
              <a:rPr lang="en-US" sz="1400" u="sng" dirty="0">
                <a:latin typeface="Open Sans" panose="020B0606030504020204" pitchFamily="34" charset="0"/>
                <a:ea typeface="Open Sans" panose="020B0606030504020204" pitchFamily="34" charset="0"/>
                <a:cs typeface="Open Sans" panose="020B0606030504020204" pitchFamily="34" charset="0"/>
              </a:rPr>
              <a:t> </a:t>
            </a:r>
            <a:endParaRPr lang="ru-RU" sz="1400" u="sng"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a:latin typeface="Open Sans" panose="020B0606030504020204" pitchFamily="34" charset="0"/>
                <a:ea typeface="Open Sans" panose="020B0606030504020204" pitchFamily="34" charset="0"/>
                <a:cs typeface="Open Sans" panose="020B0606030504020204" pitchFamily="34" charset="0"/>
              </a:rPr>
              <a:t>Сайт: </a:t>
            </a:r>
            <a:r>
              <a:rPr lang="en-US" sz="1400" dirty="0">
                <a:latin typeface="Open Sans" panose="020B0606030504020204" pitchFamily="34" charset="0"/>
                <a:ea typeface="Open Sans" panose="020B0606030504020204" pitchFamily="34" charset="0"/>
                <a:cs typeface="Open Sans" panose="020B0606030504020204" pitchFamily="34" charset="0"/>
              </a:rPr>
              <a:t>hislav.admin-smolensk.ru</a:t>
            </a:r>
            <a:r>
              <a:rPr lang="ru-RU" sz="1400" dirty="0">
                <a:latin typeface="Open Sans" panose="020B0606030504020204" pitchFamily="34" charset="0"/>
                <a:ea typeface="Open Sans" panose="020B0606030504020204" pitchFamily="34" charset="0"/>
                <a:cs typeface="Open Sans" panose="020B0606030504020204" pitchFamily="34" charset="0"/>
              </a:rPr>
              <a:t> </a:t>
            </a:r>
            <a:endParaRPr lang="ru-RU" sz="1400" u="sng" dirty="0">
              <a:latin typeface="Open Sans" panose="020B0606030504020204" pitchFamily="34" charset="0"/>
              <a:ea typeface="Open Sans" panose="020B0606030504020204" pitchFamily="34" charset="0"/>
              <a:cs typeface="Open Sans" panose="020B0606030504020204" pitchFamily="34" charset="0"/>
            </a:endParaRPr>
          </a:p>
          <a:p>
            <a:pPr algn="ct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p:cNvSpPr txBox="1"/>
          <p:nvPr/>
        </p:nvSpPr>
        <p:spPr>
          <a:xfrm>
            <a:off x="566587" y="5264655"/>
            <a:ext cx="3286898" cy="954107"/>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Куцабина</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Ольга Владимировна</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(48140) 2-11-00</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400" dirty="0">
                <a:latin typeface="Open Sans" panose="020B0606030504020204" pitchFamily="34" charset="0"/>
                <a:ea typeface="Open Sans" panose="020B0606030504020204" pitchFamily="34" charset="0"/>
                <a:cs typeface="Open Sans" panose="020B0606030504020204" pitchFamily="34" charset="0"/>
              </a:rPr>
              <a:t>E-mail: </a:t>
            </a:r>
            <a:r>
              <a:rPr lang="en-US" sz="1400" u="sng" dirty="0">
                <a:latin typeface="Open Sans" panose="020B0606030504020204" pitchFamily="34" charset="0"/>
                <a:ea typeface="Open Sans" panose="020B0606030504020204" pitchFamily="34" charset="0"/>
                <a:cs typeface="Open Sans" panose="020B0606030504020204" pitchFamily="34" charset="0"/>
                <a:hlinkClick r:id="rId5"/>
              </a:rPr>
              <a:t>hislekonom@yandex.ru</a:t>
            </a: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p:cNvSpPr txBox="1"/>
          <p:nvPr/>
        </p:nvSpPr>
        <p:spPr>
          <a:xfrm>
            <a:off x="3706341" y="2520916"/>
            <a:ext cx="3274539" cy="954107"/>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(4812) 20-55-20</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Факс: (4812) 20-55-39</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E-mail: </a:t>
            </a:r>
            <a:r>
              <a:rPr lang="en-US" sz="1400" u="sng" dirty="0">
                <a:latin typeface="Open Sans" panose="020B0606030504020204" pitchFamily="34" charset="0"/>
                <a:ea typeface="Open Sans" panose="020B0606030504020204" pitchFamily="34" charset="0"/>
                <a:cs typeface="Open Sans" panose="020B0606030504020204" pitchFamily="34" charset="0"/>
                <a:hlinkClick r:id="rId6"/>
              </a:rPr>
              <a:t>dep@smolinvest.com</a:t>
            </a:r>
            <a:endParaRPr lang="ru-RU" sz="1400" u="sng"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a:latin typeface="Open Sans" panose="020B0606030504020204" pitchFamily="34" charset="0"/>
                <a:ea typeface="Open Sans" panose="020B0606030504020204" pitchFamily="34" charset="0"/>
                <a:cs typeface="Open Sans" panose="020B0606030504020204" pitchFamily="34" charset="0"/>
              </a:rPr>
              <a:t>Сайт: </a:t>
            </a:r>
            <a:r>
              <a:rPr lang="ru-RU" sz="1400" u="sng" dirty="0" err="1">
                <a:latin typeface="Open Sans" pitchFamily="34" charset="0"/>
                <a:ea typeface="Open Sans" pitchFamily="34" charset="0"/>
                <a:cs typeface="Open Sans" pitchFamily="34" charset="0"/>
                <a:hlinkClick r:id="rId7"/>
              </a:rPr>
              <a:t>dep-invest.admin-smolensk.ru</a:t>
            </a:r>
            <a:endParaRPr lang="ru-RU" sz="1400" dirty="0">
              <a:latin typeface="Open Sans" pitchFamily="34" charset="0"/>
              <a:ea typeface="Open Sans" pitchFamily="34" charset="0"/>
              <a:cs typeface="Open Sans" pitchFamily="34" charset="0"/>
            </a:endParaRPr>
          </a:p>
        </p:txBody>
      </p:sp>
      <p:sp>
        <p:nvSpPr>
          <p:cNvPr id="35" name="TextBox 34"/>
          <p:cNvSpPr txBox="1"/>
          <p:nvPr/>
        </p:nvSpPr>
        <p:spPr>
          <a:xfrm>
            <a:off x="3940712" y="4576231"/>
            <a:ext cx="3016976" cy="738664"/>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(4812) 77-00-22</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E-mail: </a:t>
            </a:r>
            <a:r>
              <a:rPr lang="en-US" sz="1400" dirty="0">
                <a:latin typeface="Open Sans" panose="020B0606030504020204" pitchFamily="34" charset="0"/>
                <a:ea typeface="Open Sans" panose="020B0606030504020204" pitchFamily="34" charset="0"/>
                <a:cs typeface="Open Sans" panose="020B0606030504020204" pitchFamily="34" charset="0"/>
                <a:hlinkClick r:id="rId8"/>
              </a:rPr>
              <a:t>smolregion67@yandex.ru</a:t>
            </a:r>
            <a:endParaRPr lang="ru-RU" sz="14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a:latin typeface="Open Sans" panose="020B0606030504020204" pitchFamily="34" charset="0"/>
                <a:ea typeface="Open Sans" panose="020B0606030504020204" pitchFamily="34" charset="0"/>
                <a:cs typeface="Open Sans" panose="020B0606030504020204" pitchFamily="34" charset="0"/>
              </a:rPr>
              <a:t>Сайт: </a:t>
            </a:r>
            <a:r>
              <a:rPr lang="en-US" sz="1400" dirty="0">
                <a:latin typeface="Open Sans" panose="020B0606030504020204" pitchFamily="34" charset="0"/>
                <a:ea typeface="Open Sans" panose="020B0606030504020204" pitchFamily="34" charset="0"/>
                <a:cs typeface="Open Sans" panose="020B0606030504020204" pitchFamily="34" charset="0"/>
              </a:rPr>
              <a:t>corp.smolinvest.com</a:t>
            </a:r>
            <a:r>
              <a:rPr lang="ru-RU" sz="1400" dirty="0">
                <a:latin typeface="Open Sans" panose="020B0606030504020204" pitchFamily="34" charset="0"/>
                <a:ea typeface="Open Sans" panose="020B0606030504020204" pitchFamily="34" charset="0"/>
                <a:cs typeface="Open Sans" panose="020B0606030504020204" pitchFamily="34" charset="0"/>
              </a:rPr>
              <a:t> </a:t>
            </a:r>
          </a:p>
        </p:txBody>
      </p:sp>
      <p:pic>
        <p:nvPicPr>
          <p:cNvPr id="18" name="Рисунок 17"/>
          <p:cNvPicPr>
            <a:picLocks noChangeAspect="1"/>
          </p:cNvPicPr>
          <p:nvPr/>
        </p:nvPicPr>
        <p:blipFill>
          <a:blip r:embed="rId9" cstate="print"/>
          <a:stretch>
            <a:fillRect/>
          </a:stretch>
        </p:blipFill>
        <p:spPr>
          <a:xfrm>
            <a:off x="2061031" y="156237"/>
            <a:ext cx="5498644" cy="768091"/>
          </a:xfrm>
          <a:prstGeom prst="rect">
            <a:avLst/>
          </a:prstGeom>
        </p:spPr>
      </p:pic>
      <p:sp>
        <p:nvSpPr>
          <p:cNvPr id="19" name="TextBox 18"/>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Контакты</a:t>
            </a:r>
            <a:endParaRPr lang="ru-RU" sz="28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0" name="Рисунок 19" descr="https://images.vector-images.com/67/Khislavichskiy_rayon_coa5.jpg"/>
          <p:cNvPicPr/>
          <p:nvPr/>
        </p:nvPicPr>
        <p:blipFill>
          <a:blip r:embed="rId10" cstate="print"/>
          <a:srcRect/>
          <a:stretch>
            <a:fillRect/>
          </a:stretch>
        </p:blipFill>
        <p:spPr bwMode="auto">
          <a:xfrm>
            <a:off x="296562" y="183249"/>
            <a:ext cx="540050" cy="742950"/>
          </a:xfrm>
          <a:prstGeom prst="rect">
            <a:avLst/>
          </a:prstGeom>
          <a:noFill/>
          <a:ln w="9525">
            <a:noFill/>
            <a:miter lim="800000"/>
            <a:headEnd/>
            <a:tailEnd/>
          </a:ln>
        </p:spPr>
      </p:pic>
      <p:sp>
        <p:nvSpPr>
          <p:cNvPr id="17" name="Прямоугольник 16"/>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485A61"/>
                </a:solidFill>
                <a:cs typeface="Times New Roman" panose="02020603050405020304" pitchFamily="18" charset="0"/>
              </a:rPr>
              <a:t>Министерство</a:t>
            </a:r>
          </a:p>
        </p:txBody>
      </p:sp>
      <p:pic>
        <p:nvPicPr>
          <p:cNvPr id="21" name="Рисунок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sp>
        <p:nvSpPr>
          <p:cNvPr id="24" name="TextBox 23"/>
          <p:cNvSpPr txBox="1"/>
          <p:nvPr/>
        </p:nvSpPr>
        <p:spPr>
          <a:xfrm>
            <a:off x="836612" y="151351"/>
            <a:ext cx="1454150" cy="938719"/>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Хиславичский муниципальный округ</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Tree>
    <p:extLst>
      <p:ext uri="{BB962C8B-B14F-4D97-AF65-F5344CB8AC3E}">
        <p14:creationId xmlns:p14="http://schemas.microsoft.com/office/powerpoint/2010/main" val="995082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Рисунок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500" y="1197166"/>
            <a:ext cx="1690011" cy="1690011"/>
          </a:xfrm>
          <a:prstGeom prst="rect">
            <a:avLst/>
          </a:prstGeom>
        </p:spPr>
      </p:pic>
      <p:sp>
        <p:nvSpPr>
          <p:cNvPr id="40" name="Стрелка вправо 39"/>
          <p:cNvSpPr/>
          <p:nvPr/>
        </p:nvSpPr>
        <p:spPr>
          <a:xfrm>
            <a:off x="4475168" y="531491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Стрелка вправо 35"/>
          <p:cNvSpPr/>
          <p:nvPr/>
        </p:nvSpPr>
        <p:spPr>
          <a:xfrm>
            <a:off x="2867749" y="531491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трелка вправо 2"/>
          <p:cNvSpPr/>
          <p:nvPr/>
        </p:nvSpPr>
        <p:spPr>
          <a:xfrm>
            <a:off x="1238763" y="530077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9" name="Рисунок 38"/>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9550" y="3188042"/>
            <a:ext cx="4162425" cy="1532239"/>
          </a:xfrm>
          <a:prstGeom prst="rect">
            <a:avLst/>
          </a:prstGeom>
          <a:ln w="38100">
            <a:solidFill>
              <a:srgbClr val="77DAFF"/>
            </a:solidFill>
            <a:prstDash val="sysDash"/>
          </a:ln>
        </p:spPr>
      </p:pic>
      <p:pic>
        <p:nvPicPr>
          <p:cNvPr id="30" name="Рисунок 29"/>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28584" y="1301852"/>
            <a:ext cx="3978693" cy="1598715"/>
          </a:xfrm>
          <a:prstGeom prst="rect">
            <a:avLst/>
          </a:prstGeom>
          <a:ln w="38100">
            <a:solidFill>
              <a:srgbClr val="77DAFF"/>
            </a:solidFill>
            <a:prstDash val="sysDash"/>
          </a:ln>
        </p:spPr>
      </p:pic>
      <p:sp>
        <p:nvSpPr>
          <p:cNvPr id="34" name="Овал 33"/>
          <p:cNvSpPr/>
          <p:nvPr/>
        </p:nvSpPr>
        <p:spPr>
          <a:xfrm>
            <a:off x="5288104" y="4916188"/>
            <a:ext cx="942420" cy="91232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p:cNvSpPr/>
          <p:nvPr/>
        </p:nvSpPr>
        <p:spPr>
          <a:xfrm>
            <a:off x="3685824" y="4917932"/>
            <a:ext cx="942420" cy="912323"/>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p:cNvSpPr/>
          <p:nvPr/>
        </p:nvSpPr>
        <p:spPr>
          <a:xfrm>
            <a:off x="2055510" y="4917933"/>
            <a:ext cx="942420" cy="912323"/>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Овал 1"/>
          <p:cNvSpPr/>
          <p:nvPr/>
        </p:nvSpPr>
        <p:spPr>
          <a:xfrm>
            <a:off x="545661" y="4917934"/>
            <a:ext cx="942420" cy="912323"/>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7" name="Рисунок 36"/>
          <p:cNvPicPr>
            <a:picLocks noChangeAspect="1"/>
          </p:cNvPicPr>
          <p:nvPr/>
        </p:nvPicPr>
        <p:blipFill>
          <a:blip r:embed="rId5" cstate="print"/>
          <a:stretch>
            <a:fillRect/>
          </a:stretch>
        </p:blipFill>
        <p:spPr>
          <a:xfrm>
            <a:off x="2061031" y="156237"/>
            <a:ext cx="5498644" cy="768091"/>
          </a:xfrm>
          <a:prstGeom prst="rect">
            <a:avLst/>
          </a:prstGeom>
        </p:spPr>
      </p:pic>
      <p:sp>
        <p:nvSpPr>
          <p:cNvPr id="42" name="TextBox 41"/>
          <p:cNvSpPr txBox="1"/>
          <p:nvPr/>
        </p:nvSpPr>
        <p:spPr>
          <a:xfrm>
            <a:off x="2061031" y="312564"/>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Историческая справка</a:t>
            </a:r>
          </a:p>
        </p:txBody>
      </p:sp>
      <p:sp>
        <p:nvSpPr>
          <p:cNvPr id="43" name="TextBox 42"/>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3</a:t>
            </a:r>
          </a:p>
        </p:txBody>
      </p:sp>
      <p:sp>
        <p:nvSpPr>
          <p:cNvPr id="53" name="TextBox 52"/>
          <p:cNvSpPr txBox="1"/>
          <p:nvPr/>
        </p:nvSpPr>
        <p:spPr>
          <a:xfrm>
            <a:off x="507841" y="5136589"/>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1526</a:t>
            </a:r>
          </a:p>
        </p:txBody>
      </p:sp>
      <p:sp>
        <p:nvSpPr>
          <p:cNvPr id="54" name="TextBox 53"/>
          <p:cNvSpPr txBox="1"/>
          <p:nvPr/>
        </p:nvSpPr>
        <p:spPr>
          <a:xfrm>
            <a:off x="303805" y="5872820"/>
            <a:ext cx="1394886" cy="830997"/>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Первое упоминание </a:t>
            </a:r>
            <a:r>
              <a:rPr lang="ru-RU" sz="1200" dirty="0" err="1">
                <a:latin typeface="Open Sans" panose="020B0606030504020204" pitchFamily="34" charset="0"/>
                <a:ea typeface="Open Sans" panose="020B0606030504020204" pitchFamily="34" charset="0"/>
                <a:cs typeface="Open Sans" panose="020B0606030504020204" pitchFamily="34" charset="0"/>
              </a:rPr>
              <a:t>Хиславич</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200" dirty="0">
                <a:latin typeface="Open Sans" panose="020B0606030504020204" pitchFamily="34" charset="0"/>
                <a:ea typeface="Open Sans" panose="020B0606030504020204" pitchFamily="34" charset="0"/>
                <a:cs typeface="Open Sans" panose="020B0606030504020204" pitchFamily="34" charset="0"/>
              </a:rPr>
              <a:t> в летописи </a:t>
            </a:r>
          </a:p>
        </p:txBody>
      </p:sp>
      <p:sp>
        <p:nvSpPr>
          <p:cNvPr id="55" name="TextBox 54"/>
          <p:cNvSpPr txBox="1"/>
          <p:nvPr/>
        </p:nvSpPr>
        <p:spPr>
          <a:xfrm>
            <a:off x="1728236" y="5867593"/>
            <a:ext cx="1596968" cy="830997"/>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Хиславичи отходят к Российской Империи</a:t>
            </a:r>
          </a:p>
        </p:txBody>
      </p:sp>
      <p:sp>
        <p:nvSpPr>
          <p:cNvPr id="56" name="TextBox 55"/>
          <p:cNvSpPr txBox="1"/>
          <p:nvPr/>
        </p:nvSpPr>
        <p:spPr>
          <a:xfrm>
            <a:off x="3496407" y="5867593"/>
            <a:ext cx="1378403" cy="1015663"/>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Переход </a:t>
            </a:r>
            <a:r>
              <a:rPr lang="ru-RU" sz="1200" dirty="0" err="1">
                <a:latin typeface="Open Sans" panose="020B0606030504020204" pitchFamily="34" charset="0"/>
                <a:ea typeface="Open Sans" panose="020B0606030504020204" pitchFamily="34" charset="0"/>
                <a:cs typeface="Open Sans" panose="020B0606030504020204" pitchFamily="34" charset="0"/>
              </a:rPr>
              <a:t>Хиславич</a:t>
            </a:r>
            <a:r>
              <a:rPr lang="ru-RU" sz="1200" dirty="0">
                <a:latin typeface="Open Sans" panose="020B0606030504020204" pitchFamily="34" charset="0"/>
                <a:ea typeface="Open Sans" panose="020B0606030504020204" pitchFamily="34" charset="0"/>
                <a:cs typeface="Open Sans" panose="020B0606030504020204" pitchFamily="34" charset="0"/>
              </a:rPr>
              <a:t> в состав </a:t>
            </a:r>
            <a:r>
              <a:rPr lang="ru-RU" sz="1200" dirty="0" err="1">
                <a:latin typeface="Open Sans" panose="020B0606030504020204" pitchFamily="34" charset="0"/>
                <a:ea typeface="Open Sans" panose="020B0606030504020204" pitchFamily="34" charset="0"/>
                <a:cs typeface="Open Sans" panose="020B0606030504020204" pitchFamily="34" charset="0"/>
              </a:rPr>
              <a:t>Рославльского</a:t>
            </a:r>
            <a:r>
              <a:rPr lang="ru-RU" sz="1200" dirty="0">
                <a:latin typeface="Open Sans" panose="020B0606030504020204" pitchFamily="34" charset="0"/>
                <a:ea typeface="Open Sans" panose="020B0606030504020204" pitchFamily="34" charset="0"/>
                <a:cs typeface="Open Sans" panose="020B0606030504020204" pitchFamily="34" charset="0"/>
              </a:rPr>
              <a:t> уезда</a:t>
            </a:r>
          </a:p>
        </p:txBody>
      </p:sp>
      <p:sp>
        <p:nvSpPr>
          <p:cNvPr id="57" name="TextBox 56"/>
          <p:cNvSpPr txBox="1"/>
          <p:nvPr/>
        </p:nvSpPr>
        <p:spPr>
          <a:xfrm>
            <a:off x="4941074" y="5863775"/>
            <a:ext cx="1646992" cy="830997"/>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Хиславичи стал райцентром Смоленской области</a:t>
            </a:r>
          </a:p>
        </p:txBody>
      </p:sp>
      <p:sp>
        <p:nvSpPr>
          <p:cNvPr id="60" name="TextBox 59"/>
          <p:cNvSpPr txBox="1"/>
          <p:nvPr/>
        </p:nvSpPr>
        <p:spPr>
          <a:xfrm>
            <a:off x="228600" y="3200495"/>
            <a:ext cx="4124324" cy="1461939"/>
          </a:xfrm>
          <a:prstGeom prst="rect">
            <a:avLst/>
          </a:prstGeom>
          <a:noFill/>
        </p:spPr>
        <p:txBody>
          <a:bodyPr wrap="square" rtlCol="0">
            <a:spAutoFit/>
          </a:bodyPr>
          <a:lstStyle/>
          <a:p>
            <a:pPr algn="just"/>
            <a:r>
              <a:rPr lang="ru-RU" sz="120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В 1359 году </a:t>
            </a:r>
            <a:r>
              <a:rPr lang="ru-RU" sz="1100" dirty="0" err="1">
                <a:latin typeface="Open Sans" panose="020B0606030504020204" pitchFamily="34" charset="0"/>
                <a:ea typeface="Open Sans" panose="020B0606030504020204" pitchFamily="34" charset="0"/>
                <a:cs typeface="Open Sans" panose="020B0606030504020204" pitchFamily="34" charset="0"/>
              </a:rPr>
              <a:t>Хославичская</a:t>
            </a:r>
            <a:r>
              <a:rPr lang="ru-RU" sz="1100" dirty="0">
                <a:latin typeface="Open Sans" panose="020B0606030504020204" pitchFamily="34" charset="0"/>
                <a:ea typeface="Open Sans" panose="020B0606030504020204" pitchFamily="34" charset="0"/>
                <a:cs typeface="Open Sans" panose="020B0606030504020204" pitchFamily="34" charset="0"/>
              </a:rPr>
              <a:t> земля вошла в состав Великого княжества Литовского.  С начала </a:t>
            </a:r>
            <a:r>
              <a:rPr lang="en-US" sz="1100" dirty="0">
                <a:latin typeface="Open Sans" panose="020B0606030504020204" pitchFamily="34" charset="0"/>
                <a:ea typeface="Open Sans" panose="020B0606030504020204" pitchFamily="34" charset="0"/>
                <a:cs typeface="Open Sans" panose="020B0606030504020204" pitchFamily="34" charset="0"/>
              </a:rPr>
              <a:t>XVII</a:t>
            </a:r>
            <a:r>
              <a:rPr lang="ru-RU" sz="1100" dirty="0">
                <a:latin typeface="Open Sans" panose="020B0606030504020204" pitchFamily="34" charset="0"/>
                <a:ea typeface="Open Sans" panose="020B0606030504020204" pitchFamily="34" charset="0"/>
                <a:cs typeface="Open Sans" panose="020B0606030504020204" pitchFamily="34" charset="0"/>
              </a:rPr>
              <a:t> века на протяжении почти 200 лет местечко Хиславичи и окрестные земли принадлежали старинному дворянскому роду Салтыковых.</a:t>
            </a:r>
          </a:p>
          <a:p>
            <a:pPr algn="just"/>
            <a:r>
              <a:rPr lang="ru-RU" sz="1100" dirty="0">
                <a:latin typeface="Open Sans" panose="020B0606030504020204" pitchFamily="34" charset="0"/>
                <a:ea typeface="Open Sans" panose="020B0606030504020204" pitchFamily="34" charset="0"/>
                <a:cs typeface="Open Sans" panose="020B0606030504020204" pitchFamily="34" charset="0"/>
              </a:rPr>
              <a:t>       Перед Великой Отечественной войной в районе работали </a:t>
            </a:r>
            <a:r>
              <a:rPr lang="ru-RU" sz="1100" dirty="0" err="1">
                <a:latin typeface="Open Sans" panose="020B0606030504020204" pitchFamily="34" charset="0"/>
                <a:ea typeface="Open Sans" panose="020B0606030504020204" pitchFamily="34" charset="0"/>
                <a:cs typeface="Open Sans" panose="020B0606030504020204" pitchFamily="34" charset="0"/>
              </a:rPr>
              <a:t>спиртзаводы</a:t>
            </a:r>
            <a:r>
              <a:rPr lang="ru-RU" sz="1100" dirty="0">
                <a:latin typeface="Open Sans" panose="020B0606030504020204" pitchFamily="34" charset="0"/>
                <a:ea typeface="Open Sans" panose="020B0606030504020204" pitchFamily="34" charset="0"/>
                <a:cs typeface="Open Sans" panose="020B0606030504020204" pitchFamily="34" charset="0"/>
              </a:rPr>
              <a:t>, льнозавод, фосфоритный рудник, трикотажная , портняжная и веревочная артели.</a:t>
            </a:r>
          </a:p>
        </p:txBody>
      </p:sp>
      <p:sp>
        <p:nvSpPr>
          <p:cNvPr id="61" name="TextBox 60"/>
          <p:cNvSpPr txBox="1"/>
          <p:nvPr/>
        </p:nvSpPr>
        <p:spPr>
          <a:xfrm>
            <a:off x="2005409" y="5144375"/>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1772</a:t>
            </a:r>
          </a:p>
        </p:txBody>
      </p:sp>
      <p:sp>
        <p:nvSpPr>
          <p:cNvPr id="62" name="TextBox 61"/>
          <p:cNvSpPr txBox="1"/>
          <p:nvPr/>
        </p:nvSpPr>
        <p:spPr>
          <a:xfrm>
            <a:off x="3641370" y="5143265"/>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1924</a:t>
            </a:r>
          </a:p>
        </p:txBody>
      </p:sp>
      <p:sp>
        <p:nvSpPr>
          <p:cNvPr id="63" name="TextBox 62"/>
          <p:cNvSpPr txBox="1"/>
          <p:nvPr/>
        </p:nvSpPr>
        <p:spPr>
          <a:xfrm>
            <a:off x="5243650" y="5143265"/>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1928</a:t>
            </a:r>
          </a:p>
        </p:txBody>
      </p:sp>
      <p:sp>
        <p:nvSpPr>
          <p:cNvPr id="35" name="TextBox 34"/>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50" name="TextBox 49"/>
          <p:cNvSpPr txBox="1"/>
          <p:nvPr/>
        </p:nvSpPr>
        <p:spPr>
          <a:xfrm>
            <a:off x="1881651" y="1848675"/>
            <a:ext cx="1051867" cy="461665"/>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Место для фото</a:t>
            </a:r>
          </a:p>
        </p:txBody>
      </p:sp>
      <p:sp>
        <p:nvSpPr>
          <p:cNvPr id="51" name="TextBox 50"/>
          <p:cNvSpPr txBox="1"/>
          <p:nvPr/>
        </p:nvSpPr>
        <p:spPr>
          <a:xfrm>
            <a:off x="377608" y="1811338"/>
            <a:ext cx="1051867" cy="461665"/>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Место для фото</a:t>
            </a:r>
          </a:p>
        </p:txBody>
      </p:sp>
      <p:sp>
        <p:nvSpPr>
          <p:cNvPr id="65" name="TextBox 64"/>
          <p:cNvSpPr txBox="1"/>
          <p:nvPr/>
        </p:nvSpPr>
        <p:spPr>
          <a:xfrm>
            <a:off x="6121391" y="3756867"/>
            <a:ext cx="1051867" cy="461665"/>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Место для фото</a:t>
            </a:r>
          </a:p>
        </p:txBody>
      </p:sp>
      <p:sp>
        <p:nvSpPr>
          <p:cNvPr id="66" name="TextBox 65"/>
          <p:cNvSpPr txBox="1"/>
          <p:nvPr/>
        </p:nvSpPr>
        <p:spPr>
          <a:xfrm>
            <a:off x="4617348" y="3719530"/>
            <a:ext cx="1051867" cy="461665"/>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Место для фото</a:t>
            </a:r>
          </a:p>
        </p:txBody>
      </p:sp>
      <p:sp>
        <p:nvSpPr>
          <p:cNvPr id="38" name="TextBox 37"/>
          <p:cNvSpPr txBox="1"/>
          <p:nvPr/>
        </p:nvSpPr>
        <p:spPr>
          <a:xfrm>
            <a:off x="3428584" y="1281317"/>
            <a:ext cx="3941917" cy="1615827"/>
          </a:xfrm>
          <a:prstGeom prst="rect">
            <a:avLst/>
          </a:prstGeom>
          <a:noFill/>
        </p:spPr>
        <p:txBody>
          <a:bodyPr wrap="square" rtlCol="0">
            <a:spAutoFit/>
          </a:bodyPr>
          <a:lstStyle/>
          <a:p>
            <a:pPr algn="just"/>
            <a:r>
              <a:rPr lang="ru-RU" sz="1100" dirty="0">
                <a:latin typeface="Open Sans" panose="020B0606030504020204" pitchFamily="34" charset="0"/>
                <a:ea typeface="Open Sans" panose="020B0606030504020204" pitchFamily="34" charset="0"/>
                <a:cs typeface="Open Sans" panose="020B0606030504020204" pitchFamily="34" charset="0"/>
              </a:rPr>
              <a:t>     Территорий района начала заселяться древнейшими людьми около шести тысячелетий назад. Об этом свидетельствуют археологические памятники: городища, селища, стоянки и курганы.</a:t>
            </a:r>
          </a:p>
          <a:p>
            <a:pPr algn="just"/>
            <a:r>
              <a:rPr lang="ru-RU" sz="1100" dirty="0">
                <a:latin typeface="Open Sans" panose="020B0606030504020204" pitchFamily="34" charset="0"/>
                <a:ea typeface="Open Sans" panose="020B0606030504020204" pitchFamily="34" charset="0"/>
                <a:cs typeface="Open Sans" panose="020B0606030504020204" pitchFamily="34" charset="0"/>
              </a:rPr>
              <a:t>     В </a:t>
            </a:r>
            <a:r>
              <a:rPr lang="en-US" sz="1100" dirty="0">
                <a:latin typeface="Open Sans" panose="020B0606030504020204" pitchFamily="34" charset="0"/>
                <a:ea typeface="Open Sans" panose="020B0606030504020204" pitchFamily="34" charset="0"/>
                <a:cs typeface="Open Sans" panose="020B0606030504020204" pitchFamily="34" charset="0"/>
              </a:rPr>
              <a:t>XII</a:t>
            </a:r>
            <a:r>
              <a:rPr lang="ru-RU" sz="1100" dirty="0">
                <a:latin typeface="Open Sans" panose="020B0606030504020204" pitchFamily="34" charset="0"/>
                <a:ea typeface="Open Sans" panose="020B0606030504020204" pitchFamily="34" charset="0"/>
                <a:cs typeface="Open Sans" panose="020B0606030504020204" pitchFamily="34" charset="0"/>
              </a:rPr>
              <a:t> веке </a:t>
            </a:r>
            <a:r>
              <a:rPr lang="ru-RU" sz="1100" dirty="0" err="1">
                <a:latin typeface="Open Sans" panose="020B0606030504020204" pitchFamily="34" charset="0"/>
                <a:ea typeface="Open Sans" panose="020B0606030504020204" pitchFamily="34" charset="0"/>
                <a:cs typeface="Open Sans" panose="020B0606030504020204" pitchFamily="34" charset="0"/>
              </a:rPr>
              <a:t>Хославичи</a:t>
            </a:r>
            <a:r>
              <a:rPr lang="ru-RU" sz="1100" dirty="0">
                <a:latin typeface="Open Sans" panose="020B0606030504020204" pitchFamily="34" charset="0"/>
                <a:ea typeface="Open Sans" panose="020B0606030504020204" pitchFamily="34" charset="0"/>
                <a:cs typeface="Open Sans" panose="020B0606030504020204" pitchFamily="34" charset="0"/>
              </a:rPr>
              <a:t> вошли в состав Смоленского княжества. В 1180 году внук князя Ростислав, Мстислав Романович, получил в управление </a:t>
            </a:r>
            <a:r>
              <a:rPr lang="ru-RU" sz="1100" dirty="0" err="1">
                <a:latin typeface="Open Sans" panose="020B0606030504020204" pitchFamily="34" charset="0"/>
                <a:ea typeface="Open Sans" panose="020B0606030504020204" pitchFamily="34" charset="0"/>
                <a:cs typeface="Open Sans" panose="020B0606030504020204" pitchFamily="34" charset="0"/>
              </a:rPr>
              <a:t>мстиславльскую</a:t>
            </a:r>
            <a:r>
              <a:rPr lang="ru-RU" sz="1100" dirty="0">
                <a:latin typeface="Open Sans" panose="020B0606030504020204" pitchFamily="34" charset="0"/>
                <a:ea typeface="Open Sans" panose="020B0606030504020204" pitchFamily="34" charset="0"/>
                <a:cs typeface="Open Sans" panose="020B0606030504020204" pitchFamily="34" charset="0"/>
              </a:rPr>
              <a:t> землю, в состав которого вошли и </a:t>
            </a:r>
            <a:r>
              <a:rPr lang="ru-RU" sz="1100" dirty="0" err="1">
                <a:latin typeface="Open Sans" panose="020B0606030504020204" pitchFamily="34" charset="0"/>
                <a:ea typeface="Open Sans" panose="020B0606030504020204" pitchFamily="34" charset="0"/>
                <a:cs typeface="Open Sans" panose="020B0606030504020204" pitchFamily="34" charset="0"/>
              </a:rPr>
              <a:t>Хославичи</a:t>
            </a:r>
            <a:r>
              <a:rPr lang="ru-RU" sz="11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45" name="Рисунок 44" descr="камень.png"/>
          <p:cNvPicPr>
            <a:picLocks noChangeAspect="1"/>
          </p:cNvPicPr>
          <p:nvPr/>
        </p:nvPicPr>
        <p:blipFill>
          <a:blip r:embed="rId6" cstate="print"/>
          <a:stretch>
            <a:fillRect/>
          </a:stretch>
        </p:blipFill>
        <p:spPr>
          <a:xfrm>
            <a:off x="153798" y="1167018"/>
            <a:ext cx="1709592" cy="1709592"/>
          </a:xfrm>
          <a:prstGeom prst="rect">
            <a:avLst/>
          </a:prstGeom>
        </p:spPr>
      </p:pic>
      <p:pic>
        <p:nvPicPr>
          <p:cNvPr id="46" name="Рисунок 45" descr="Сквер памяти.png"/>
          <p:cNvPicPr>
            <a:picLocks noChangeAspect="1"/>
          </p:cNvPicPr>
          <p:nvPr/>
        </p:nvPicPr>
        <p:blipFill>
          <a:blip r:embed="rId7" cstate="print"/>
          <a:stretch>
            <a:fillRect/>
          </a:stretch>
        </p:blipFill>
        <p:spPr>
          <a:xfrm>
            <a:off x="4512117" y="3135602"/>
            <a:ext cx="1672517" cy="1679038"/>
          </a:xfrm>
          <a:prstGeom prst="rect">
            <a:avLst/>
          </a:prstGeom>
        </p:spPr>
      </p:pic>
      <p:pic>
        <p:nvPicPr>
          <p:cNvPr id="48" name="Рисунок 47" descr="церковь.png"/>
          <p:cNvPicPr>
            <a:picLocks noChangeAspect="1"/>
          </p:cNvPicPr>
          <p:nvPr/>
        </p:nvPicPr>
        <p:blipFill>
          <a:blip r:embed="rId8" cstate="print"/>
          <a:stretch>
            <a:fillRect/>
          </a:stretch>
        </p:blipFill>
        <p:spPr>
          <a:xfrm>
            <a:off x="5697275" y="3141414"/>
            <a:ext cx="1673226" cy="1673226"/>
          </a:xfrm>
          <a:prstGeom prst="rect">
            <a:avLst/>
          </a:prstGeom>
        </p:spPr>
      </p:pic>
      <p:pic>
        <p:nvPicPr>
          <p:cNvPr id="47" name="Рисунок 46" descr="дом культуры.png"/>
          <p:cNvPicPr>
            <a:picLocks noChangeAspect="1"/>
          </p:cNvPicPr>
          <p:nvPr/>
        </p:nvPicPr>
        <p:blipFill>
          <a:blip r:embed="rId9" cstate="print"/>
          <a:stretch>
            <a:fillRect/>
          </a:stretch>
        </p:blipFill>
        <p:spPr>
          <a:xfrm>
            <a:off x="1573889" y="1183759"/>
            <a:ext cx="1714499" cy="1714499"/>
          </a:xfrm>
          <a:prstGeom prst="rect">
            <a:avLst/>
          </a:prstGeom>
        </p:spPr>
      </p:pic>
      <p:pic>
        <p:nvPicPr>
          <p:cNvPr id="44" name="Рисунок 43" descr="https://images.vector-images.com/67/Khislavichskiy_rayon_coa5.jpg"/>
          <p:cNvPicPr/>
          <p:nvPr/>
        </p:nvPicPr>
        <p:blipFill>
          <a:blip r:embed="rId10" cstate="print"/>
          <a:srcRect/>
          <a:stretch>
            <a:fillRect/>
          </a:stretch>
        </p:blipFill>
        <p:spPr bwMode="auto">
          <a:xfrm>
            <a:off x="322262" y="183249"/>
            <a:ext cx="514350" cy="742950"/>
          </a:xfrm>
          <a:prstGeom prst="rect">
            <a:avLst/>
          </a:prstGeom>
          <a:noFill/>
          <a:ln w="9525">
            <a:noFill/>
            <a:miter lim="800000"/>
            <a:headEnd/>
            <a:tailEnd/>
          </a:ln>
        </p:spPr>
      </p:pic>
      <p:sp>
        <p:nvSpPr>
          <p:cNvPr id="49" name="Прямоугольник 48"/>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485A61"/>
                </a:solidFill>
                <a:cs typeface="Times New Roman" panose="02020603050405020304" pitchFamily="18" charset="0"/>
              </a:rPr>
              <a:t>Министерство</a:t>
            </a:r>
          </a:p>
        </p:txBody>
      </p:sp>
      <p:pic>
        <p:nvPicPr>
          <p:cNvPr id="52" name="Рисунок 5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sp>
        <p:nvSpPr>
          <p:cNvPr id="58" name="TextBox 57"/>
          <p:cNvSpPr txBox="1"/>
          <p:nvPr/>
        </p:nvSpPr>
        <p:spPr>
          <a:xfrm>
            <a:off x="836612" y="167079"/>
            <a:ext cx="1454150" cy="938719"/>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Хиславичский муниципальный округ</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Tree>
    <p:extLst>
      <p:ext uri="{BB962C8B-B14F-4D97-AF65-F5344CB8AC3E}">
        <p14:creationId xmlns:p14="http://schemas.microsoft.com/office/powerpoint/2010/main" val="2227948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2061031" y="156237"/>
            <a:ext cx="5498644" cy="993305"/>
          </a:xfrm>
          <a:prstGeom prst="rect">
            <a:avLst/>
          </a:prstGeom>
        </p:spPr>
      </p:pic>
      <p:sp>
        <p:nvSpPr>
          <p:cNvPr id="3" name="TextBox 2"/>
          <p:cNvSpPr txBox="1"/>
          <p:nvPr/>
        </p:nvSpPr>
        <p:spPr>
          <a:xfrm>
            <a:off x="2061031" y="318545"/>
            <a:ext cx="5457316" cy="830997"/>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Хиславичский муниципальный округ сегодня</a:t>
            </a:r>
          </a:p>
        </p:txBody>
      </p:sp>
      <p:sp>
        <p:nvSpPr>
          <p:cNvPr id="4" name="TextBox 3"/>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4</a:t>
            </a:r>
          </a:p>
        </p:txBody>
      </p:sp>
      <p:sp>
        <p:nvSpPr>
          <p:cNvPr id="31" name="TextBox 30"/>
          <p:cNvSpPr txBox="1"/>
          <p:nvPr/>
        </p:nvSpPr>
        <p:spPr>
          <a:xfrm>
            <a:off x="1219186" y="3202458"/>
            <a:ext cx="1176387"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Население</a:t>
            </a:r>
          </a:p>
        </p:txBody>
      </p:sp>
      <p:sp>
        <p:nvSpPr>
          <p:cNvPr id="32" name="TextBox 31"/>
          <p:cNvSpPr txBox="1"/>
          <p:nvPr/>
        </p:nvSpPr>
        <p:spPr>
          <a:xfrm>
            <a:off x="874257" y="1767547"/>
            <a:ext cx="1761311"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a:t>
            </a:r>
          </a:p>
        </p:txBody>
      </p:sp>
      <p:sp>
        <p:nvSpPr>
          <p:cNvPr id="35" name="TextBox 34"/>
          <p:cNvSpPr txBox="1"/>
          <p:nvPr/>
        </p:nvSpPr>
        <p:spPr>
          <a:xfrm>
            <a:off x="1093069" y="2027121"/>
            <a:ext cx="1242648" cy="338554"/>
          </a:xfrm>
          <a:prstGeom prst="rect">
            <a:avLst/>
          </a:prstGeom>
          <a:noFill/>
        </p:spPr>
        <p:txBody>
          <a:bodyPr wrap="none" rtlCol="0">
            <a:spAutoFit/>
          </a:bodyPr>
          <a:lstStyle/>
          <a:p>
            <a:pPr algn="ctr"/>
            <a:r>
              <a:rPr lang="ru-RU" sz="1600" dirty="0">
                <a:latin typeface="Open Sans Semibold" panose="020B0706030804020204" pitchFamily="34" charset="0"/>
                <a:ea typeface="Open Sans Semibold" panose="020B0706030804020204" pitchFamily="34" charset="0"/>
                <a:cs typeface="Open Sans Semibold" panose="020B0706030804020204" pitchFamily="34" charset="0"/>
              </a:rPr>
              <a:t>1 161 </a:t>
            </a:r>
            <a:r>
              <a:rPr lang="ru-RU" sz="1600" dirty="0" err="1">
                <a:latin typeface="Open Sans Semibold" panose="020B0706030804020204" pitchFamily="34" charset="0"/>
                <a:ea typeface="Open Sans Semibold" panose="020B0706030804020204" pitchFamily="34" charset="0"/>
                <a:cs typeface="Open Sans Semibold" panose="020B0706030804020204" pitchFamily="34" charset="0"/>
              </a:rPr>
              <a:t>кв.км</a:t>
            </a:r>
            <a:endParaRPr lang="ru-RU"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935798" y="3463139"/>
            <a:ext cx="1711695" cy="338554"/>
          </a:xfrm>
          <a:prstGeom prst="rect">
            <a:avLst/>
          </a:prstGeom>
          <a:noFill/>
        </p:spPr>
        <p:txBody>
          <a:bodyPr wrap="square" rtlCol="0">
            <a:spAutoFit/>
          </a:bodyPr>
          <a:lstStyle/>
          <a:p>
            <a:pPr algn="ctr"/>
            <a:r>
              <a:rPr lang="ru-RU" sz="1600" dirty="0">
                <a:latin typeface="Open Sans Semibold" panose="020B0706030804020204" pitchFamily="34" charset="0"/>
                <a:ea typeface="Open Sans Semibold" panose="020B0706030804020204" pitchFamily="34" charset="0"/>
                <a:cs typeface="Open Sans Semibold" panose="020B0706030804020204" pitchFamily="34" charset="0"/>
              </a:rPr>
              <a:t> 6,268 </a:t>
            </a:r>
            <a:r>
              <a:rPr lang="ru-RU" sz="1600" dirty="0" err="1">
                <a:latin typeface="Open Sans Semibold" panose="020B0706030804020204" pitchFamily="34" charset="0"/>
                <a:ea typeface="Open Sans Semibold" panose="020B0706030804020204" pitchFamily="34" charset="0"/>
                <a:cs typeface="Open Sans Semibold" panose="020B0706030804020204" pitchFamily="34" charset="0"/>
              </a:rPr>
              <a:t>тыс.чел</a:t>
            </a:r>
            <a:r>
              <a:rPr lang="ru-RU" sz="1600" dirty="0">
                <a:latin typeface="Open Sans Semibold" panose="020B0706030804020204" pitchFamily="34" charset="0"/>
                <a:ea typeface="Open Sans Semibold" panose="020B0706030804020204" pitchFamily="34" charset="0"/>
                <a:cs typeface="Open Sans Semibold" panose="020B0706030804020204" pitchFamily="34" charset="0"/>
              </a:rPr>
              <a:t>.</a:t>
            </a:r>
          </a:p>
        </p:txBody>
      </p:sp>
      <p:pic>
        <p:nvPicPr>
          <p:cNvPr id="43" name="Рисунок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67" y="1622760"/>
            <a:ext cx="788524" cy="788524"/>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176" y="3051138"/>
            <a:ext cx="825615" cy="825615"/>
          </a:xfrm>
          <a:prstGeom prst="rect">
            <a:avLst/>
          </a:prstGeom>
        </p:spPr>
      </p:pic>
      <p:sp>
        <p:nvSpPr>
          <p:cNvPr id="29" name="TextBox 28"/>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7" name="Рисунок 26" descr="Хиславичский.png"/>
          <p:cNvPicPr>
            <a:picLocks noChangeAspect="1"/>
          </p:cNvPicPr>
          <p:nvPr/>
        </p:nvPicPr>
        <p:blipFill>
          <a:blip r:embed="rId5" cstate="print"/>
          <a:stretch>
            <a:fillRect/>
          </a:stretch>
        </p:blipFill>
        <p:spPr>
          <a:xfrm>
            <a:off x="604422" y="4656404"/>
            <a:ext cx="1818615" cy="1801533"/>
          </a:xfrm>
          <a:prstGeom prst="rect">
            <a:avLst/>
          </a:prstGeom>
        </p:spPr>
      </p:pic>
      <p:pic>
        <p:nvPicPr>
          <p:cNvPr id="1026" name="Picture 2" descr="C:\Users\673F~1\AppData\Local\Temp\Rar$DI13.079\Хиславичский р-н.png"/>
          <p:cNvPicPr>
            <a:picLocks noChangeAspect="1" noChangeArrowheads="1"/>
          </p:cNvPicPr>
          <p:nvPr/>
        </p:nvPicPr>
        <p:blipFill>
          <a:blip r:embed="rId6" cstate="print"/>
          <a:srcRect/>
          <a:stretch>
            <a:fillRect/>
          </a:stretch>
        </p:blipFill>
        <p:spPr bwMode="auto">
          <a:xfrm>
            <a:off x="2292958" y="1355714"/>
            <a:ext cx="5276335" cy="4001267"/>
          </a:xfrm>
          <a:prstGeom prst="rect">
            <a:avLst/>
          </a:prstGeom>
          <a:noFill/>
        </p:spPr>
      </p:pic>
      <p:pic>
        <p:nvPicPr>
          <p:cNvPr id="39" name="Рисунок 38" descr="https://images.vector-images.com/67/Khislavichskiy_rayon_coa5.jpg"/>
          <p:cNvPicPr/>
          <p:nvPr/>
        </p:nvPicPr>
        <p:blipFill>
          <a:blip r:embed="rId7" cstate="print"/>
          <a:srcRect/>
          <a:stretch>
            <a:fillRect/>
          </a:stretch>
        </p:blipFill>
        <p:spPr bwMode="auto">
          <a:xfrm>
            <a:off x="322262" y="183249"/>
            <a:ext cx="514350" cy="742950"/>
          </a:xfrm>
          <a:prstGeom prst="rect">
            <a:avLst/>
          </a:prstGeom>
          <a:noFill/>
          <a:ln w="9525">
            <a:noFill/>
            <a:miter lim="800000"/>
            <a:headEnd/>
            <a:tailEnd/>
          </a:ln>
        </p:spPr>
      </p:pic>
      <p:sp>
        <p:nvSpPr>
          <p:cNvPr id="41" name="Прямоугольник 40"/>
          <p:cNvSpPr/>
          <p:nvPr/>
        </p:nvSpPr>
        <p:spPr>
          <a:xfrm>
            <a:off x="764874" y="6989712"/>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485A61"/>
                </a:solidFill>
                <a:cs typeface="Times New Roman" panose="02020603050405020304" pitchFamily="18" charset="0"/>
              </a:rPr>
              <a:t>Министерство</a:t>
            </a:r>
          </a:p>
        </p:txBody>
      </p:sp>
      <p:pic>
        <p:nvPicPr>
          <p:cNvPr id="44" name="Рисунок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86" y="6682821"/>
            <a:ext cx="845715" cy="877292"/>
          </a:xfrm>
          <a:prstGeom prst="rect">
            <a:avLst/>
          </a:prstGeom>
        </p:spPr>
      </p:pic>
      <p:sp>
        <p:nvSpPr>
          <p:cNvPr id="46" name="TextBox 45"/>
          <p:cNvSpPr txBox="1"/>
          <p:nvPr/>
        </p:nvSpPr>
        <p:spPr>
          <a:xfrm>
            <a:off x="836612" y="167079"/>
            <a:ext cx="1454150" cy="938719"/>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Хиславичский муниципальный округ</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Tree>
    <p:extLst>
      <p:ext uri="{BB962C8B-B14F-4D97-AF65-F5344CB8AC3E}">
        <p14:creationId xmlns:p14="http://schemas.microsoft.com/office/powerpoint/2010/main" val="3237218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25338" y="4931116"/>
            <a:ext cx="2663880" cy="1779782"/>
          </a:xfrm>
          <a:prstGeom prst="rect">
            <a:avLst/>
          </a:prstGeom>
          <a:ln w="38100">
            <a:solidFill>
              <a:srgbClr val="77DAFF"/>
            </a:solidFill>
            <a:prstDash val="sysDash"/>
          </a:ln>
        </p:spPr>
      </p:pic>
      <p:pic>
        <p:nvPicPr>
          <p:cNvPr id="23" name="Рисунок 22"/>
          <p:cNvPicPr>
            <a:picLocks noChangeAspect="1"/>
          </p:cNvPicPr>
          <p:nvPr/>
        </p:nvPicPr>
        <p:blipFill>
          <a:blip r:embed="rId5"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2720" y="3883304"/>
            <a:ext cx="2576777" cy="728779"/>
          </a:xfrm>
          <a:prstGeom prst="rect">
            <a:avLst/>
          </a:prstGeom>
          <a:ln w="38100">
            <a:solidFill>
              <a:srgbClr val="77DAFF"/>
            </a:solidFill>
            <a:prstDash val="sysDash"/>
          </a:ln>
        </p:spPr>
      </p:pic>
      <p:pic>
        <p:nvPicPr>
          <p:cNvPr id="22" name="Рисунок 21"/>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17168" y="2403988"/>
            <a:ext cx="2672050" cy="1163970"/>
          </a:xfrm>
          <a:prstGeom prst="rect">
            <a:avLst/>
          </a:prstGeom>
          <a:ln w="38100">
            <a:solidFill>
              <a:srgbClr val="77DAFF"/>
            </a:solidFill>
            <a:prstDash val="sysDash"/>
          </a:ln>
        </p:spPr>
      </p:pic>
      <p:pic>
        <p:nvPicPr>
          <p:cNvPr id="21" name="Рисунок 20"/>
          <p:cNvPicPr>
            <a:picLocks noChangeAspect="1"/>
          </p:cNvPicPr>
          <p:nvPr/>
        </p:nvPicPr>
        <p:blipFill>
          <a:blip r:embed="rId6" cstate="print">
            <a:lum bright="70000" contrast="-70000"/>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3045" y="1232603"/>
            <a:ext cx="2576451" cy="849518"/>
          </a:xfrm>
          <a:prstGeom prst="rect">
            <a:avLst/>
          </a:prstGeom>
          <a:ln w="38100">
            <a:solidFill>
              <a:srgbClr val="77DAFF"/>
            </a:solidFill>
            <a:prstDash val="sysDash"/>
          </a:ln>
        </p:spPr>
      </p:pic>
      <p:pic>
        <p:nvPicPr>
          <p:cNvPr id="46" name="Рисунок 45"/>
          <p:cNvPicPr>
            <a:picLocks noChangeAspect="1"/>
          </p:cNvPicPr>
          <p:nvPr/>
        </p:nvPicPr>
        <p:blipFill>
          <a:blip r:embed="rId8" cstate="print"/>
          <a:stretch>
            <a:fillRect/>
          </a:stretch>
        </p:blipFill>
        <p:spPr>
          <a:xfrm>
            <a:off x="2061031" y="156237"/>
            <a:ext cx="5498644" cy="768091"/>
          </a:xfrm>
          <a:prstGeom prst="rect">
            <a:avLst/>
          </a:prstGeom>
        </p:spPr>
      </p:pic>
      <p:sp>
        <p:nvSpPr>
          <p:cNvPr id="48" name="TextBox 47"/>
          <p:cNvSpPr txBox="1"/>
          <p:nvPr/>
        </p:nvSpPr>
        <p:spPr>
          <a:xfrm>
            <a:off x="2114658" y="317130"/>
            <a:ext cx="5391390"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Природные ресурсы</a:t>
            </a:r>
          </a:p>
        </p:txBody>
      </p:sp>
      <p:sp>
        <p:nvSpPr>
          <p:cNvPr id="49" name="TextBox 48"/>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5</a:t>
            </a:r>
          </a:p>
        </p:txBody>
      </p:sp>
      <p:sp>
        <p:nvSpPr>
          <p:cNvPr id="50" name="TextBox 49"/>
          <p:cNvSpPr txBox="1"/>
          <p:nvPr/>
        </p:nvSpPr>
        <p:spPr>
          <a:xfrm>
            <a:off x="417168" y="4925794"/>
            <a:ext cx="2672050" cy="1785104"/>
          </a:xfrm>
          <a:prstGeom prst="rect">
            <a:avLst/>
          </a:prstGeom>
          <a:noFill/>
        </p:spPr>
        <p:txBody>
          <a:bodyPr wrap="square" rtlCol="0">
            <a:spAutoFit/>
          </a:bodyPr>
          <a:lstStyle/>
          <a:p>
            <a:pPr indent="538163" algn="just"/>
            <a:r>
              <a:rPr lang="ru-RU" sz="1000" dirty="0">
                <a:latin typeface="Open Sans" pitchFamily="34" charset="0"/>
                <a:ea typeface="Open Sans" pitchFamily="34" charset="0"/>
                <a:cs typeface="Open Sans" pitchFamily="34" charset="0"/>
              </a:rPr>
              <a:t>В районе есть залежи песка и </a:t>
            </a:r>
            <a:r>
              <a:rPr lang="ru-RU" sz="1000" dirty="0" err="1">
                <a:latin typeface="Open Sans" pitchFamily="34" charset="0"/>
                <a:ea typeface="Open Sans" pitchFamily="34" charset="0"/>
                <a:cs typeface="Open Sans" pitchFamily="34" charset="0"/>
              </a:rPr>
              <a:t>песчано</a:t>
            </a:r>
            <a:r>
              <a:rPr lang="ru-RU" sz="1000" dirty="0">
                <a:latin typeface="Open Sans" pitchFamily="34" charset="0"/>
                <a:ea typeface="Open Sans" pitchFamily="34" charset="0"/>
                <a:cs typeface="Open Sans" pitchFamily="34" charset="0"/>
              </a:rPr>
              <a:t>–гравийных грунтов. Из строительных материалов имеются глины и суглинки. Запасы известкового туфа на территории района представлены тремя месторождениями: «</a:t>
            </a:r>
            <a:r>
              <a:rPr lang="ru-RU" sz="1000" dirty="0" err="1">
                <a:latin typeface="Open Sans" pitchFamily="34" charset="0"/>
                <a:ea typeface="Open Sans" pitchFamily="34" charset="0"/>
                <a:cs typeface="Open Sans" pitchFamily="34" charset="0"/>
              </a:rPr>
              <a:t>Лыза</a:t>
            </a:r>
            <a:r>
              <a:rPr lang="ru-RU" sz="1000" dirty="0">
                <a:latin typeface="Open Sans" pitchFamily="34" charset="0"/>
                <a:ea typeface="Open Sans" pitchFamily="34" charset="0"/>
                <a:cs typeface="Open Sans" pitchFamily="34" charset="0"/>
              </a:rPr>
              <a:t> –1», «Лыза-2» и «Коханово». Запасы фосфоритов на территории </a:t>
            </a:r>
            <a:r>
              <a:rPr lang="ru-RU" sz="1000" dirty="0" err="1">
                <a:latin typeface="Open Sans" pitchFamily="34" charset="0"/>
                <a:ea typeface="Open Sans" pitchFamily="34" charset="0"/>
                <a:cs typeface="Open Sans" pitchFamily="34" charset="0"/>
              </a:rPr>
              <a:t>Хиславичского</a:t>
            </a:r>
            <a:r>
              <a:rPr lang="ru-RU" sz="1000" dirty="0">
                <a:latin typeface="Open Sans" pitchFamily="34" charset="0"/>
                <a:ea typeface="Open Sans" pitchFamily="34" charset="0"/>
                <a:cs typeface="Open Sans" pitchFamily="34" charset="0"/>
              </a:rPr>
              <a:t> района расположены на участках:  «</a:t>
            </a:r>
            <a:r>
              <a:rPr lang="ru-RU" sz="1000" dirty="0" err="1">
                <a:latin typeface="Open Sans" pitchFamily="34" charset="0"/>
                <a:ea typeface="Open Sans" pitchFamily="34" charset="0"/>
                <a:cs typeface="Open Sans" pitchFamily="34" charset="0"/>
              </a:rPr>
              <a:t>Романек</a:t>
            </a:r>
            <a:r>
              <a:rPr lang="ru-RU" sz="1000" dirty="0">
                <a:latin typeface="Open Sans" pitchFamily="34" charset="0"/>
                <a:ea typeface="Open Sans" pitchFamily="34" charset="0"/>
                <a:cs typeface="Open Sans" pitchFamily="34" charset="0"/>
              </a:rPr>
              <a:t>», «Стайки» </a:t>
            </a:r>
            <a:r>
              <a:rPr lang="ru-RU" sz="1000" dirty="0" err="1">
                <a:latin typeface="Open Sans" pitchFamily="34" charset="0"/>
                <a:ea typeface="Open Sans" pitchFamily="34" charset="0"/>
                <a:cs typeface="Open Sans" pitchFamily="34" charset="0"/>
              </a:rPr>
              <a:t>Сожского</a:t>
            </a:r>
            <a:r>
              <a:rPr lang="ru-RU" sz="1000" dirty="0">
                <a:latin typeface="Open Sans" pitchFamily="34" charset="0"/>
                <a:ea typeface="Open Sans" pitchFamily="34" charset="0"/>
                <a:cs typeface="Open Sans" pitchFamily="34" charset="0"/>
              </a:rPr>
              <a:t> месторождения.</a:t>
            </a:r>
          </a:p>
        </p:txBody>
      </p:sp>
      <p:sp>
        <p:nvSpPr>
          <p:cNvPr id="52" name="TextBox 51"/>
          <p:cNvSpPr txBox="1"/>
          <p:nvPr/>
        </p:nvSpPr>
        <p:spPr>
          <a:xfrm>
            <a:off x="425338" y="2398406"/>
            <a:ext cx="2663880" cy="1169551"/>
          </a:xfrm>
          <a:prstGeom prst="rect">
            <a:avLst/>
          </a:prstGeom>
          <a:noFill/>
        </p:spPr>
        <p:txBody>
          <a:bodyPr wrap="square" rtlCol="0">
            <a:spAutoFit/>
          </a:bodyPr>
          <a:lstStyle/>
          <a:p>
            <a:pPr indent="538163" algn="just"/>
            <a:r>
              <a:rPr lang="ru-RU" sz="1000" dirty="0">
                <a:latin typeface="Open Sans" pitchFamily="34" charset="0"/>
                <a:ea typeface="Open Sans" pitchFamily="34" charset="0"/>
                <a:cs typeface="Open Sans" pitchFamily="34" charset="0"/>
              </a:rPr>
              <a:t>Большая часть территории </a:t>
            </a:r>
            <a:r>
              <a:rPr lang="ru-RU" sz="1000" dirty="0" err="1">
                <a:latin typeface="Open Sans" pitchFamily="34" charset="0"/>
                <a:ea typeface="Open Sans" pitchFamily="34" charset="0"/>
                <a:cs typeface="Open Sans" pitchFamily="34" charset="0"/>
              </a:rPr>
              <a:t>Хиславичского</a:t>
            </a:r>
            <a:r>
              <a:rPr lang="ru-RU" sz="1000" dirty="0">
                <a:latin typeface="Open Sans" pitchFamily="34" charset="0"/>
                <a:ea typeface="Open Sans" pitchFamily="34" charset="0"/>
                <a:cs typeface="Open Sans" pitchFamily="34" charset="0"/>
              </a:rPr>
              <a:t> района расположена в пределах </a:t>
            </a:r>
            <a:r>
              <a:rPr lang="ru-RU" sz="1000" dirty="0" err="1">
                <a:latin typeface="Open Sans" pitchFamily="34" charset="0"/>
                <a:ea typeface="Open Sans" pitchFamily="34" charset="0"/>
                <a:cs typeface="Open Sans" pitchFamily="34" charset="0"/>
              </a:rPr>
              <a:t>Сожско</a:t>
            </a:r>
            <a:r>
              <a:rPr lang="ru-RU" sz="1000" dirty="0">
                <a:latin typeface="Open Sans" pitchFamily="34" charset="0"/>
                <a:ea typeface="Open Sans" pitchFamily="34" charset="0"/>
                <a:cs typeface="Open Sans" pitchFamily="34" charset="0"/>
              </a:rPr>
              <a:t> – </a:t>
            </a:r>
            <a:r>
              <a:rPr lang="ru-RU" sz="1000" dirty="0" err="1">
                <a:latin typeface="Open Sans" pitchFamily="34" charset="0"/>
                <a:ea typeface="Open Sans" pitchFamily="34" charset="0"/>
                <a:cs typeface="Open Sans" pitchFamily="34" charset="0"/>
              </a:rPr>
              <a:t>Остёрской</a:t>
            </a:r>
            <a:r>
              <a:rPr lang="ru-RU" sz="1000" dirty="0">
                <a:latin typeface="Open Sans" pitchFamily="34" charset="0"/>
                <a:ea typeface="Open Sans" pitchFamily="34" charset="0"/>
                <a:cs typeface="Open Sans" pitchFamily="34" charset="0"/>
              </a:rPr>
              <a:t> низины,  представляющей собой плоскую и слабоволнистую равнину. На северо-западе в пределы района заходят отроги Смоленской возвышенности.</a:t>
            </a:r>
            <a:endParaRPr lang="ru-RU" sz="1050" dirty="0">
              <a:latin typeface="Open Sans" pitchFamily="34" charset="0"/>
              <a:ea typeface="Open Sans" pitchFamily="34" charset="0"/>
              <a:cs typeface="Open Sans" pitchFamily="34" charset="0"/>
            </a:endParaRPr>
          </a:p>
        </p:txBody>
      </p:sp>
      <p:sp>
        <p:nvSpPr>
          <p:cNvPr id="53" name="TextBox 52"/>
          <p:cNvSpPr txBox="1"/>
          <p:nvPr/>
        </p:nvSpPr>
        <p:spPr>
          <a:xfrm>
            <a:off x="176345" y="3883304"/>
            <a:ext cx="2603152" cy="707886"/>
          </a:xfrm>
          <a:prstGeom prst="rect">
            <a:avLst/>
          </a:prstGeom>
          <a:noFill/>
        </p:spPr>
        <p:txBody>
          <a:bodyPr wrap="square" rtlCol="0">
            <a:spAutoFit/>
          </a:bodyPr>
          <a:lstStyle/>
          <a:p>
            <a:pPr indent="538163" algn="just"/>
            <a:r>
              <a:rPr lang="ru-RU" sz="1000" dirty="0">
                <a:latin typeface="Open Sans" pitchFamily="34" charset="0"/>
                <a:ea typeface="Open Sans" pitchFamily="34" charset="0"/>
                <a:cs typeface="Open Sans" pitchFamily="34" charset="0"/>
              </a:rPr>
              <a:t>    Климат района мягкий умеренно – континентальный. Наиболее холодный месяц - январь, наиболее теплый – июль.</a:t>
            </a:r>
            <a:endParaRPr lang="ru-RU" sz="1100" dirty="0">
              <a:latin typeface="Open Sans" pitchFamily="34" charset="0"/>
              <a:ea typeface="Open Sans" pitchFamily="34" charset="0"/>
              <a:cs typeface="Open Sans" pitchFamily="34" charset="0"/>
            </a:endParaRPr>
          </a:p>
        </p:txBody>
      </p:sp>
      <p:sp>
        <p:nvSpPr>
          <p:cNvPr id="54" name="TextBox 53"/>
          <p:cNvSpPr txBox="1"/>
          <p:nvPr/>
        </p:nvSpPr>
        <p:spPr>
          <a:xfrm>
            <a:off x="202720" y="1232156"/>
            <a:ext cx="2576776" cy="861774"/>
          </a:xfrm>
          <a:prstGeom prst="rect">
            <a:avLst/>
          </a:prstGeom>
          <a:noFill/>
        </p:spPr>
        <p:txBody>
          <a:bodyPr wrap="square" rtlCol="0">
            <a:spAutoFit/>
          </a:bodyPr>
          <a:lstStyle/>
          <a:p>
            <a:pPr indent="538163" algn="just"/>
            <a:r>
              <a:rPr lang="ru-RU" sz="1000" dirty="0">
                <a:latin typeface="Open Sans" panose="020B0606030504020204" pitchFamily="34" charset="0"/>
                <a:ea typeface="Open Sans" panose="020B0606030504020204" pitchFamily="34" charset="0"/>
                <a:cs typeface="Open Sans" panose="020B0606030504020204" pitchFamily="34" charset="0"/>
              </a:rPr>
              <a:t>С севера района на юго-запад протекает река </a:t>
            </a:r>
            <a:r>
              <a:rPr lang="ru-RU" sz="1000" dirty="0" err="1">
                <a:latin typeface="Open Sans" panose="020B0606030504020204" pitchFamily="34" charset="0"/>
                <a:ea typeface="Open Sans" panose="020B0606030504020204" pitchFamily="34" charset="0"/>
                <a:cs typeface="Open Sans" panose="020B0606030504020204" pitchFamily="34" charset="0"/>
              </a:rPr>
              <a:t>Сож</a:t>
            </a:r>
            <a:r>
              <a:rPr lang="ru-RU" sz="1000" dirty="0">
                <a:latin typeface="Open Sans" panose="020B0606030504020204" pitchFamily="34" charset="0"/>
                <a:ea typeface="Open Sans" panose="020B0606030504020204" pitchFamily="34" charset="0"/>
                <a:cs typeface="Open Sans" panose="020B0606030504020204" pitchFamily="34" charset="0"/>
              </a:rPr>
              <a:t> (левый приток Днепра). Правобережная часть района дренируется небольшими речками.</a:t>
            </a:r>
          </a:p>
        </p:txBody>
      </p:sp>
      <p:pic>
        <p:nvPicPr>
          <p:cNvPr id="57" name="Рисунок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1251" y="2210560"/>
            <a:ext cx="346851" cy="333905"/>
          </a:xfrm>
          <a:prstGeom prst="rect">
            <a:avLst/>
          </a:prstGeom>
        </p:spPr>
      </p:pic>
      <p:pic>
        <p:nvPicPr>
          <p:cNvPr id="58" name="Рисунок 5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3538" y="1034256"/>
            <a:ext cx="385217" cy="385217"/>
          </a:xfrm>
          <a:prstGeom prst="rect">
            <a:avLst/>
          </a:prstGeom>
        </p:spPr>
      </p:pic>
      <p:pic>
        <p:nvPicPr>
          <p:cNvPr id="59" name="Рисунок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3539" y="3696418"/>
            <a:ext cx="385217" cy="407341"/>
          </a:xfrm>
          <a:prstGeom prst="rect">
            <a:avLst/>
          </a:prstGeom>
        </p:spPr>
      </p:pic>
      <p:pic>
        <p:nvPicPr>
          <p:cNvPr id="60" name="Рисунок 5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0985" y="4730220"/>
            <a:ext cx="377130" cy="391145"/>
          </a:xfrm>
          <a:prstGeom prst="rect">
            <a:avLst/>
          </a:prstGeom>
        </p:spPr>
      </p:pic>
      <p:sp>
        <p:nvSpPr>
          <p:cNvPr id="26" name="TextBox 25"/>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 name="Picture 2" descr="C:\Users\673F~1\AppData\Local\Temp\Rar$DI21.891\Хислав р-н иск.png"/>
          <p:cNvPicPr>
            <a:picLocks noChangeAspect="1" noChangeArrowheads="1"/>
          </p:cNvPicPr>
          <p:nvPr/>
        </p:nvPicPr>
        <p:blipFill>
          <a:blip r:embed="rId13" cstate="print"/>
          <a:srcRect/>
          <a:stretch>
            <a:fillRect/>
          </a:stretch>
        </p:blipFill>
        <p:spPr bwMode="auto">
          <a:xfrm>
            <a:off x="3233881" y="1421421"/>
            <a:ext cx="3986315" cy="3345801"/>
          </a:xfrm>
          <a:prstGeom prst="rect">
            <a:avLst/>
          </a:prstGeom>
          <a:noFill/>
        </p:spPr>
      </p:pic>
      <p:pic>
        <p:nvPicPr>
          <p:cNvPr id="2051" name="Picture 3" descr="C:\Users\673F~1\AppData\Local\Temp\Rar$DI31.578\Хислав р-н обознач.png"/>
          <p:cNvPicPr>
            <a:picLocks noChangeAspect="1" noChangeArrowheads="1"/>
          </p:cNvPicPr>
          <p:nvPr/>
        </p:nvPicPr>
        <p:blipFill>
          <a:blip r:embed="rId14" cstate="print"/>
          <a:srcRect/>
          <a:stretch>
            <a:fillRect/>
          </a:stretch>
        </p:blipFill>
        <p:spPr bwMode="auto">
          <a:xfrm>
            <a:off x="3219388" y="4843328"/>
            <a:ext cx="3074534" cy="1736084"/>
          </a:xfrm>
          <a:prstGeom prst="rect">
            <a:avLst/>
          </a:prstGeom>
          <a:noFill/>
        </p:spPr>
      </p:pic>
      <p:pic>
        <p:nvPicPr>
          <p:cNvPr id="27" name="Рисунок 26" descr="https://images.vector-images.com/67/Khislavichskiy_rayon_coa5.jpg"/>
          <p:cNvPicPr/>
          <p:nvPr/>
        </p:nvPicPr>
        <p:blipFill>
          <a:blip r:embed="rId15" cstate="print"/>
          <a:srcRect/>
          <a:stretch>
            <a:fillRect/>
          </a:stretch>
        </p:blipFill>
        <p:spPr bwMode="auto">
          <a:xfrm>
            <a:off x="322262" y="183249"/>
            <a:ext cx="514350" cy="742950"/>
          </a:xfrm>
          <a:prstGeom prst="rect">
            <a:avLst/>
          </a:prstGeom>
          <a:noFill/>
          <a:ln w="9525">
            <a:noFill/>
            <a:miter lim="800000"/>
            <a:headEnd/>
            <a:tailEnd/>
          </a:ln>
        </p:spPr>
      </p:pic>
      <p:sp>
        <p:nvSpPr>
          <p:cNvPr id="28" name="Прямоугольник 27"/>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485A61"/>
                </a:solidFill>
                <a:cs typeface="Times New Roman" panose="02020603050405020304" pitchFamily="18" charset="0"/>
              </a:rPr>
              <a:t>Министерство</a:t>
            </a:r>
          </a:p>
        </p:txBody>
      </p:sp>
      <p:pic>
        <p:nvPicPr>
          <p:cNvPr id="29" name="Рисунок 2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sp>
        <p:nvSpPr>
          <p:cNvPr id="30" name="TextBox 29"/>
          <p:cNvSpPr txBox="1"/>
          <p:nvPr/>
        </p:nvSpPr>
        <p:spPr>
          <a:xfrm>
            <a:off x="836612" y="167079"/>
            <a:ext cx="1454150" cy="938719"/>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Хиславичский муниципальный округ</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Tree>
    <p:extLst>
      <p:ext uri="{BB962C8B-B14F-4D97-AF65-F5344CB8AC3E}">
        <p14:creationId xmlns:p14="http://schemas.microsoft.com/office/powerpoint/2010/main" val="2967172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Рисунок 7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1835" y="2607657"/>
            <a:ext cx="1008046" cy="1022679"/>
          </a:xfrm>
          <a:prstGeom prst="rect">
            <a:avLst/>
          </a:prstGeom>
        </p:spPr>
      </p:pic>
      <p:pic>
        <p:nvPicPr>
          <p:cNvPr id="79" name="Рисунок 78"/>
          <p:cNvPicPr>
            <a:picLocks noChangeAspect="1"/>
          </p:cNvPicPr>
          <p:nvPr/>
        </p:nvPicPr>
        <p:blipFill>
          <a:blip r:embed="rId3" cstate="print"/>
          <a:stretch>
            <a:fillRect/>
          </a:stretch>
        </p:blipFill>
        <p:spPr>
          <a:xfrm>
            <a:off x="2061031" y="156237"/>
            <a:ext cx="5498644" cy="768091"/>
          </a:xfrm>
          <a:prstGeom prst="rect">
            <a:avLst/>
          </a:prstGeom>
        </p:spPr>
      </p:pic>
      <p:pic>
        <p:nvPicPr>
          <p:cNvPr id="80" name="Рисунок 79"/>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151926"/>
            <a:ext cx="2296633" cy="1368007"/>
          </a:xfrm>
          <a:prstGeom prst="rect">
            <a:avLst/>
          </a:prstGeom>
        </p:spPr>
      </p:pic>
      <p:pic>
        <p:nvPicPr>
          <p:cNvPr id="81" name="Рисунок 80"/>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263042" y="1151926"/>
            <a:ext cx="2296633" cy="1368007"/>
          </a:xfrm>
          <a:prstGeom prst="rect">
            <a:avLst/>
          </a:prstGeom>
        </p:spPr>
      </p:pic>
      <p:pic>
        <p:nvPicPr>
          <p:cNvPr id="82" name="Рисунок 81"/>
          <p:cNvPicPr>
            <a:picLocks noChangeAspect="1"/>
          </p:cNvPicPr>
          <p:nvPr/>
        </p:nvPicPr>
        <p:blipFill>
          <a:blip r:embed="rId6" cstate="print">
            <a:lum bright="70000" contrast="-70000"/>
            <a:extLst>
              <a:ext uri="{BEBA8EAE-BF5A-486C-A8C5-ECC9F3942E4B}">
                <a14:imgProps xmlns:a14="http://schemas.microsoft.com/office/drawing/2010/main">
                  <a14:imgLayer r:embed="rId5">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48101" y="1151927"/>
            <a:ext cx="2668401" cy="1360712"/>
          </a:xfrm>
          <a:prstGeom prst="rect">
            <a:avLst/>
          </a:prstGeom>
        </p:spPr>
      </p:pic>
      <p:sp>
        <p:nvSpPr>
          <p:cNvPr id="83" name="TextBox 82"/>
          <p:cNvSpPr txBox="1"/>
          <p:nvPr/>
        </p:nvSpPr>
        <p:spPr>
          <a:xfrm>
            <a:off x="2086043" y="184040"/>
            <a:ext cx="5453269" cy="707886"/>
          </a:xfrm>
          <a:prstGeom prst="rect">
            <a:avLst/>
          </a:prstGeom>
          <a:noFill/>
        </p:spPr>
        <p:txBody>
          <a:bodyPr wrap="square" rtlCol="0">
            <a:spAutoFit/>
          </a:bodyPr>
          <a:lstStyle/>
          <a:p>
            <a:pPr algn="ctr"/>
            <a:r>
              <a:rPr lang="ru-RU"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Социально-экономическое </a:t>
            </a:r>
          </a:p>
          <a:p>
            <a:pPr algn="ctr"/>
            <a:r>
              <a:rPr lang="ru-RU"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a:t>
            </a:r>
          </a:p>
        </p:txBody>
      </p:sp>
      <p:sp>
        <p:nvSpPr>
          <p:cNvPr id="84" name="TextBox 83"/>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6</a:t>
            </a:r>
          </a:p>
        </p:txBody>
      </p:sp>
      <p:sp>
        <p:nvSpPr>
          <p:cNvPr id="85" name="TextBox 84"/>
          <p:cNvSpPr txBox="1"/>
          <p:nvPr/>
        </p:nvSpPr>
        <p:spPr>
          <a:xfrm>
            <a:off x="16672" y="1278285"/>
            <a:ext cx="2263287" cy="1107996"/>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Среднемесячная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заработная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плата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работников</a:t>
            </a:r>
          </a:p>
        </p:txBody>
      </p:sp>
      <p:sp>
        <p:nvSpPr>
          <p:cNvPr id="87" name="TextBox 86"/>
          <p:cNvSpPr txBox="1"/>
          <p:nvPr/>
        </p:nvSpPr>
        <p:spPr>
          <a:xfrm>
            <a:off x="5276934" y="1311460"/>
            <a:ext cx="2262377" cy="923330"/>
          </a:xfrm>
          <a:prstGeom prst="rect">
            <a:avLst/>
          </a:prstGeom>
          <a:noFill/>
        </p:spPr>
        <p:txBody>
          <a:bodyPr wrap="square" rtlCol="0">
            <a:spAutoFit/>
          </a:bodyPr>
          <a:lstStyle/>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Оборот</a:t>
            </a:r>
          </a:p>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розничной</a:t>
            </a:r>
          </a:p>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торговли</a:t>
            </a:r>
          </a:p>
        </p:txBody>
      </p:sp>
      <p:sp>
        <p:nvSpPr>
          <p:cNvPr id="88" name="TextBox 87"/>
          <p:cNvSpPr txBox="1"/>
          <p:nvPr/>
        </p:nvSpPr>
        <p:spPr>
          <a:xfrm>
            <a:off x="1542505" y="2665956"/>
            <a:ext cx="638316" cy="369332"/>
          </a:xfrm>
          <a:prstGeom prst="rect">
            <a:avLst/>
          </a:prstGeom>
          <a:noFill/>
        </p:spPr>
        <p:txBody>
          <a:bodyPr wrap="none" rtlCol="0">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67%</a:t>
            </a:r>
          </a:p>
        </p:txBody>
      </p:sp>
      <p:sp>
        <p:nvSpPr>
          <p:cNvPr id="89" name="TextBox 88"/>
          <p:cNvSpPr txBox="1"/>
          <p:nvPr/>
        </p:nvSpPr>
        <p:spPr>
          <a:xfrm>
            <a:off x="1346764" y="2941908"/>
            <a:ext cx="1029797" cy="577081"/>
          </a:xfrm>
          <a:prstGeom prst="rect">
            <a:avLst/>
          </a:prstGeom>
          <a:noFill/>
        </p:spPr>
        <p:txBody>
          <a:bodyPr wrap="square" rtlCol="0">
            <a:spAutoFit/>
          </a:bodyPr>
          <a:lstStyle/>
          <a:p>
            <a:pPr algn="ctr"/>
            <a:r>
              <a:rPr lang="ru-RU" sz="1050" dirty="0">
                <a:latin typeface="Open Sans" panose="020B0606030504020204" pitchFamily="34" charset="0"/>
                <a:ea typeface="Open Sans" panose="020B0606030504020204" pitchFamily="34" charset="0"/>
                <a:cs typeface="Open Sans" panose="020B0606030504020204" pitchFamily="34" charset="0"/>
              </a:rPr>
              <a:t>к средне-</a:t>
            </a:r>
          </a:p>
          <a:p>
            <a:pPr algn="ctr"/>
            <a:r>
              <a:rPr lang="ru-RU" sz="1050" dirty="0">
                <a:latin typeface="Open Sans" panose="020B0606030504020204" pitchFamily="34" charset="0"/>
                <a:ea typeface="Open Sans" panose="020B0606030504020204" pitchFamily="34" charset="0"/>
                <a:cs typeface="Open Sans" panose="020B0606030504020204" pitchFamily="34" charset="0"/>
              </a:rPr>
              <a:t>областному</a:t>
            </a:r>
          </a:p>
          <a:p>
            <a:pPr algn="ctr"/>
            <a:r>
              <a:rPr lang="ru-RU" sz="1050" dirty="0">
                <a:latin typeface="Open Sans" panose="020B0606030504020204" pitchFamily="34" charset="0"/>
                <a:ea typeface="Open Sans" panose="020B0606030504020204" pitchFamily="34" charset="0"/>
                <a:cs typeface="Open Sans" panose="020B0606030504020204" pitchFamily="34" charset="0"/>
              </a:rPr>
              <a:t>уровню</a:t>
            </a:r>
          </a:p>
        </p:txBody>
      </p:sp>
      <p:sp>
        <p:nvSpPr>
          <p:cNvPr id="94" name="TextBox 93"/>
          <p:cNvSpPr txBox="1"/>
          <p:nvPr/>
        </p:nvSpPr>
        <p:spPr>
          <a:xfrm>
            <a:off x="56097" y="2722232"/>
            <a:ext cx="1214756" cy="800219"/>
          </a:xfrm>
          <a:prstGeom prst="rect">
            <a:avLst/>
          </a:prstGeom>
          <a:noFill/>
        </p:spPr>
        <p:txBody>
          <a:bodyPr wrap="none" rtlCol="0">
            <a:spAutoFit/>
          </a:bodyPr>
          <a:lstStyle/>
          <a:p>
            <a:pPr algn="ctr"/>
            <a:r>
              <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43,24</a:t>
            </a:r>
          </a:p>
          <a:p>
            <a:pPr algn="ctr"/>
            <a:r>
              <a:rPr lang="ru-RU"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105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5" name="TextBox 94"/>
          <p:cNvSpPr txBox="1"/>
          <p:nvPr/>
        </p:nvSpPr>
        <p:spPr>
          <a:xfrm>
            <a:off x="2376561" y="2734566"/>
            <a:ext cx="1306769" cy="738664"/>
          </a:xfrm>
          <a:prstGeom prst="rect">
            <a:avLst/>
          </a:prstGeom>
          <a:noFill/>
        </p:spPr>
        <p:txBody>
          <a:bodyPr wrap="none" rtlCol="0">
            <a:spAutoFit/>
          </a:bodyPr>
          <a:lstStyle/>
          <a:p>
            <a:pPr algn="ctr"/>
            <a:r>
              <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108,33</a:t>
            </a:r>
          </a:p>
          <a:p>
            <a:pPr algn="ct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p>
        </p:txBody>
      </p:sp>
      <p:sp>
        <p:nvSpPr>
          <p:cNvPr id="96" name="TextBox 95"/>
          <p:cNvSpPr txBox="1"/>
          <p:nvPr/>
        </p:nvSpPr>
        <p:spPr>
          <a:xfrm>
            <a:off x="5149746" y="2722232"/>
            <a:ext cx="1101585" cy="738664"/>
          </a:xfrm>
          <a:prstGeom prst="rect">
            <a:avLst/>
          </a:prstGeom>
          <a:noFill/>
        </p:spPr>
        <p:txBody>
          <a:bodyPr wrap="none" rtlCol="0">
            <a:spAutoFit/>
          </a:bodyPr>
          <a:lstStyle/>
          <a:p>
            <a:pPr algn="ctr"/>
            <a:r>
              <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656,4</a:t>
            </a:r>
          </a:p>
          <a:p>
            <a:pPr algn="ct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p>
        </p:txBody>
      </p:sp>
      <p:sp>
        <p:nvSpPr>
          <p:cNvPr id="105" name="TextBox 104"/>
          <p:cNvSpPr txBox="1"/>
          <p:nvPr/>
        </p:nvSpPr>
        <p:spPr>
          <a:xfrm>
            <a:off x="3192491" y="3831795"/>
            <a:ext cx="2859437" cy="369332"/>
          </a:xfrm>
          <a:prstGeom prst="rect">
            <a:avLst/>
          </a:prstGeom>
          <a:noFill/>
        </p:spPr>
        <p:txBody>
          <a:bodyPr wrap="none" rtlCol="0">
            <a:spAutoFit/>
          </a:bodyPr>
          <a:lstStyle/>
          <a:p>
            <a:r>
              <a:rPr lang="ru-RU"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Динамика отчислений</a:t>
            </a:r>
          </a:p>
        </p:txBody>
      </p:sp>
      <p:pic>
        <p:nvPicPr>
          <p:cNvPr id="106" name="Рисунок 105"/>
          <p:cNvPicPr>
            <a:picLocks noChangeAspect="1"/>
          </p:cNvPicPr>
          <p:nvPr/>
        </p:nvPicPr>
        <p:blipFill>
          <a:blip r:embed="rId7" cstate="print"/>
          <a:stretch>
            <a:fillRect/>
          </a:stretch>
        </p:blipFill>
        <p:spPr>
          <a:xfrm>
            <a:off x="3045155" y="4213376"/>
            <a:ext cx="3891673" cy="50016"/>
          </a:xfrm>
          <a:prstGeom prst="rect">
            <a:avLst/>
          </a:prstGeom>
        </p:spPr>
      </p:pic>
      <p:pic>
        <p:nvPicPr>
          <p:cNvPr id="107" name="Рисунок 106"/>
          <p:cNvPicPr>
            <a:picLocks noChangeAspect="1"/>
          </p:cNvPicPr>
          <p:nvPr/>
        </p:nvPicPr>
        <p:blipFill>
          <a:blip r:embed="rId8" cstate="print">
            <a:duotone>
              <a:prstClr val="black"/>
              <a:schemeClr val="accent6">
                <a:tint val="45000"/>
                <a:satMod val="400000"/>
              </a:schemeClr>
            </a:duotone>
            <a:extLst>
              <a:ext uri="{BEBA8EAE-BF5A-486C-A8C5-ECC9F3942E4B}">
                <a14:imgProps xmlns:a14="http://schemas.microsoft.com/office/drawing/2010/main">
                  <a14:imgLayer r:embed="rId9">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1786" y="4359911"/>
            <a:ext cx="1320601" cy="326704"/>
          </a:xfrm>
          <a:prstGeom prst="rect">
            <a:avLst/>
          </a:prstGeom>
        </p:spPr>
      </p:pic>
      <p:sp>
        <p:nvSpPr>
          <p:cNvPr id="108" name="TextBox 107"/>
          <p:cNvSpPr txBox="1"/>
          <p:nvPr/>
        </p:nvSpPr>
        <p:spPr>
          <a:xfrm>
            <a:off x="3192491" y="4348045"/>
            <a:ext cx="1290940" cy="338554"/>
          </a:xfrm>
          <a:prstGeom prst="rect">
            <a:avLst/>
          </a:prstGeom>
          <a:noFill/>
        </p:spPr>
        <p:txBody>
          <a:bodyPr wrap="square" rtlCol="0">
            <a:spAutoFit/>
          </a:bodyPr>
          <a:lstStyle/>
          <a:p>
            <a:pPr algn="ctr"/>
            <a:r>
              <a:rPr lang="ru-RU"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2023 год</a:t>
            </a:r>
          </a:p>
        </p:txBody>
      </p:sp>
      <p:sp>
        <p:nvSpPr>
          <p:cNvPr id="109" name="TextBox 108"/>
          <p:cNvSpPr txBox="1"/>
          <p:nvPr/>
        </p:nvSpPr>
        <p:spPr>
          <a:xfrm>
            <a:off x="3035480" y="4710813"/>
            <a:ext cx="1653851" cy="307777"/>
          </a:xfrm>
          <a:prstGeom prst="rect">
            <a:avLst/>
          </a:prstGeom>
          <a:noFill/>
        </p:spPr>
        <p:txBody>
          <a:bodyPr wrap="none" rtlCol="0">
            <a:spAutoFit/>
          </a:bodyPr>
          <a:lstStyle/>
          <a:p>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Объем доходов</a:t>
            </a:r>
          </a:p>
        </p:txBody>
      </p:sp>
      <p:sp>
        <p:nvSpPr>
          <p:cNvPr id="110" name="TextBox 109"/>
          <p:cNvSpPr txBox="1"/>
          <p:nvPr/>
        </p:nvSpPr>
        <p:spPr>
          <a:xfrm>
            <a:off x="3036120" y="5389329"/>
            <a:ext cx="1744004" cy="307777"/>
          </a:xfrm>
          <a:prstGeom prst="rect">
            <a:avLst/>
          </a:prstGeom>
          <a:noFill/>
        </p:spPr>
        <p:txBody>
          <a:bodyPr wrap="none" rtlCol="0">
            <a:spAutoFit/>
          </a:bodyPr>
          <a:lstStyle/>
          <a:p>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Объем расходов</a:t>
            </a:r>
          </a:p>
        </p:txBody>
      </p:sp>
      <p:pic>
        <p:nvPicPr>
          <p:cNvPr id="111" name="Рисунок 110"/>
          <p:cNvPicPr>
            <a:picLocks noChangeAspect="1"/>
          </p:cNvPicPr>
          <p:nvPr/>
        </p:nvPicPr>
        <p:blipFill>
          <a:blip r:embed="rId8" cstate="print">
            <a:duotone>
              <a:prstClr val="black"/>
              <a:schemeClr val="accent6">
                <a:tint val="45000"/>
                <a:satMod val="400000"/>
              </a:schemeClr>
            </a:duotone>
            <a:extLst>
              <a:ext uri="{BEBA8EAE-BF5A-486C-A8C5-ECC9F3942E4B}">
                <a14:imgProps xmlns:a14="http://schemas.microsoft.com/office/drawing/2010/main">
                  <a14:imgLayer r:embed="rId9">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5227" y="5030456"/>
            <a:ext cx="1320601" cy="326704"/>
          </a:xfrm>
          <a:prstGeom prst="rect">
            <a:avLst/>
          </a:prstGeom>
        </p:spPr>
      </p:pic>
      <p:pic>
        <p:nvPicPr>
          <p:cNvPr id="112" name="Рисунок 111"/>
          <p:cNvPicPr>
            <a:picLocks noChangeAspect="1"/>
          </p:cNvPicPr>
          <p:nvPr/>
        </p:nvPicPr>
        <p:blipFill>
          <a:blip r:embed="rId8" cstate="print">
            <a:duotone>
              <a:prstClr val="black"/>
              <a:schemeClr val="accent6">
                <a:tint val="45000"/>
                <a:satMod val="400000"/>
              </a:schemeClr>
            </a:duotone>
            <a:extLst>
              <a:ext uri="{BEBA8EAE-BF5A-486C-A8C5-ECC9F3942E4B}">
                <a14:imgProps xmlns:a14="http://schemas.microsoft.com/office/drawing/2010/main">
                  <a14:imgLayer r:embed="rId9">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48155" y="5706570"/>
            <a:ext cx="1320602" cy="326704"/>
          </a:xfrm>
          <a:prstGeom prst="rect">
            <a:avLst/>
          </a:prstGeom>
        </p:spPr>
      </p:pic>
      <p:sp>
        <p:nvSpPr>
          <p:cNvPr id="113" name="TextBox 112"/>
          <p:cNvSpPr txBox="1"/>
          <p:nvPr/>
        </p:nvSpPr>
        <p:spPr>
          <a:xfrm>
            <a:off x="3184939" y="5053228"/>
            <a:ext cx="1461610" cy="276999"/>
          </a:xfrm>
          <a:prstGeom prst="rect">
            <a:avLst/>
          </a:prstGeom>
          <a:noFill/>
        </p:spPr>
        <p:txBody>
          <a:bodyPr wrap="square" rtlCol="0">
            <a:spAutoFit/>
          </a:bodyPr>
          <a:lstStyle/>
          <a:p>
            <a:r>
              <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292,1  млн. руб.</a:t>
            </a:r>
          </a:p>
        </p:txBody>
      </p:sp>
      <p:pic>
        <p:nvPicPr>
          <p:cNvPr id="114" name="Рисунок 113"/>
          <p:cNvPicPr>
            <a:picLocks noChangeAspect="1"/>
          </p:cNvPicPr>
          <p:nvPr/>
        </p:nvPicPr>
        <p:blipFill>
          <a:blip r:embed="rId10" cstate="print">
            <a:duotone>
              <a:prstClr val="black"/>
              <a:schemeClr val="accent6">
                <a:tint val="45000"/>
                <a:satMod val="400000"/>
              </a:schemeClr>
            </a:duotone>
            <a:extLst>
              <a:ext uri="{BEBA8EAE-BF5A-486C-A8C5-ECC9F3942E4B}">
                <a14:imgProps xmlns:a14="http://schemas.microsoft.com/office/drawing/2010/main">
                  <a14:imgLayer r:embed="rId11">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689141" y="4364494"/>
            <a:ext cx="2062363" cy="326704"/>
          </a:xfrm>
          <a:prstGeom prst="rect">
            <a:avLst/>
          </a:prstGeom>
        </p:spPr>
      </p:pic>
      <p:pic>
        <p:nvPicPr>
          <p:cNvPr id="115" name="Рисунок 114"/>
          <p:cNvPicPr>
            <a:picLocks noChangeAspect="1"/>
          </p:cNvPicPr>
          <p:nvPr/>
        </p:nvPicPr>
        <p:blipFill>
          <a:blip r:embed="rId12" cstate="print">
            <a:duotone>
              <a:prstClr val="black"/>
              <a:schemeClr val="accent6">
                <a:tint val="45000"/>
                <a:satMod val="400000"/>
              </a:schemeClr>
            </a:duotone>
            <a:extLst>
              <a:ext uri="{BEBA8EAE-BF5A-486C-A8C5-ECC9F3942E4B}">
                <a14:imgProps xmlns:a14="http://schemas.microsoft.com/office/drawing/2010/main">
                  <a14:imgLayer r:embed="rId13">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708919" y="5034667"/>
            <a:ext cx="2057251" cy="326704"/>
          </a:xfrm>
          <a:prstGeom prst="rect">
            <a:avLst/>
          </a:prstGeom>
        </p:spPr>
      </p:pic>
      <p:pic>
        <p:nvPicPr>
          <p:cNvPr id="116" name="Рисунок 115"/>
          <p:cNvPicPr>
            <a:picLocks noChangeAspect="1"/>
          </p:cNvPicPr>
          <p:nvPr/>
        </p:nvPicPr>
        <p:blipFill>
          <a:blip r:embed="rId12" cstate="print">
            <a:duotone>
              <a:prstClr val="black"/>
              <a:schemeClr val="accent6">
                <a:tint val="45000"/>
                <a:satMod val="400000"/>
              </a:schemeClr>
            </a:duotone>
            <a:extLst>
              <a:ext uri="{BEBA8EAE-BF5A-486C-A8C5-ECC9F3942E4B}">
                <a14:imgProps xmlns:a14="http://schemas.microsoft.com/office/drawing/2010/main">
                  <a14:imgLayer r:embed="rId13">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706754" y="5701990"/>
            <a:ext cx="2057250" cy="326704"/>
          </a:xfrm>
          <a:prstGeom prst="rect">
            <a:avLst/>
          </a:prstGeom>
        </p:spPr>
      </p:pic>
      <p:sp>
        <p:nvSpPr>
          <p:cNvPr id="117" name="TextBox 116"/>
          <p:cNvSpPr txBox="1"/>
          <p:nvPr/>
        </p:nvSpPr>
        <p:spPr>
          <a:xfrm>
            <a:off x="4675880" y="4359103"/>
            <a:ext cx="2075624" cy="338554"/>
          </a:xfrm>
          <a:prstGeom prst="rect">
            <a:avLst/>
          </a:prstGeom>
          <a:noFill/>
        </p:spPr>
        <p:txBody>
          <a:bodyPr wrap="square" rtlCol="0">
            <a:spAutoFit/>
          </a:bodyPr>
          <a:lstStyle/>
          <a:p>
            <a:pPr algn="ctr"/>
            <a:r>
              <a:rPr lang="ru-RU"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2024 год</a:t>
            </a:r>
          </a:p>
        </p:txBody>
      </p:sp>
      <p:sp>
        <p:nvSpPr>
          <p:cNvPr id="118" name="TextBox 117"/>
          <p:cNvSpPr txBox="1"/>
          <p:nvPr/>
        </p:nvSpPr>
        <p:spPr>
          <a:xfrm>
            <a:off x="3185342" y="5732110"/>
            <a:ext cx="1552575" cy="276999"/>
          </a:xfrm>
          <a:prstGeom prst="rect">
            <a:avLst/>
          </a:prstGeom>
          <a:noFill/>
        </p:spPr>
        <p:txBody>
          <a:bodyPr wrap="square" rtlCol="0">
            <a:spAutoFit/>
          </a:bodyPr>
          <a:lstStyle/>
          <a:p>
            <a:r>
              <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281,0 млн. руб.</a:t>
            </a:r>
          </a:p>
        </p:txBody>
      </p:sp>
      <p:sp>
        <p:nvSpPr>
          <p:cNvPr id="119" name="TextBox 118"/>
          <p:cNvSpPr txBox="1"/>
          <p:nvPr/>
        </p:nvSpPr>
        <p:spPr>
          <a:xfrm>
            <a:off x="4731751" y="5039919"/>
            <a:ext cx="2032253" cy="307777"/>
          </a:xfrm>
          <a:prstGeom prst="rect">
            <a:avLst/>
          </a:prstGeom>
          <a:noFill/>
        </p:spPr>
        <p:txBody>
          <a:bodyPr wrap="square" rtlCol="0">
            <a:spAutoFit/>
          </a:bodyP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&lt; </a:t>
            </a:r>
            <a:r>
              <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на 215,3 млн. руб.</a:t>
            </a:r>
          </a:p>
        </p:txBody>
      </p:sp>
      <p:sp>
        <p:nvSpPr>
          <p:cNvPr id="120" name="TextBox 119"/>
          <p:cNvSpPr txBox="1"/>
          <p:nvPr/>
        </p:nvSpPr>
        <p:spPr>
          <a:xfrm>
            <a:off x="4719252" y="5711453"/>
            <a:ext cx="2032253" cy="307777"/>
          </a:xfrm>
          <a:prstGeom prst="rect">
            <a:avLst/>
          </a:prstGeom>
          <a:noFill/>
        </p:spPr>
        <p:txBody>
          <a:bodyPr wrap="square" rtlCol="0">
            <a:spAutoFit/>
          </a:bodyP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&lt; </a:t>
            </a:r>
            <a:r>
              <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на 236,6 млн. руб.</a:t>
            </a:r>
          </a:p>
        </p:txBody>
      </p:sp>
      <p:pic>
        <p:nvPicPr>
          <p:cNvPr id="123" name="Рисунок 12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18743" y="3537660"/>
            <a:ext cx="681069" cy="681069"/>
          </a:xfrm>
          <a:prstGeom prst="rect">
            <a:avLst/>
          </a:prstGeom>
        </p:spPr>
      </p:pic>
      <p:pic>
        <p:nvPicPr>
          <p:cNvPr id="124" name="Рисунок 123"/>
          <p:cNvPicPr>
            <a:picLocks noChangeAspect="1"/>
          </p:cNvPicPr>
          <p:nvPr/>
        </p:nvPicPr>
        <p:blipFill>
          <a:blip r:embed="rId15" cstate="print">
            <a:lum bright="70000" contrast="-70000"/>
            <a:extLst>
              <a:ext uri="{28A0092B-C50C-407E-A947-70E740481C1C}">
                <a14:useLocalDpi xmlns:a14="http://schemas.microsoft.com/office/drawing/2010/main" val="0"/>
              </a:ext>
            </a:extLst>
          </a:blip>
          <a:stretch>
            <a:fillRect/>
          </a:stretch>
        </p:blipFill>
        <p:spPr>
          <a:xfrm rot="5400000">
            <a:off x="1047140" y="2951797"/>
            <a:ext cx="393612" cy="191262"/>
          </a:xfrm>
          <a:prstGeom prst="rect">
            <a:avLst/>
          </a:prstGeom>
        </p:spPr>
      </p:pic>
      <p:sp>
        <p:nvSpPr>
          <p:cNvPr id="54" name="TextBox 53"/>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56" name="TextBox 55"/>
          <p:cNvSpPr txBox="1"/>
          <p:nvPr/>
        </p:nvSpPr>
        <p:spPr>
          <a:xfrm>
            <a:off x="2491161" y="1179809"/>
            <a:ext cx="2625341" cy="1292662"/>
          </a:xfrm>
          <a:prstGeom prst="rect">
            <a:avLst/>
          </a:prstGeom>
          <a:noFill/>
        </p:spPr>
        <p:txBody>
          <a:bodyPr wrap="square" rtlCol="0">
            <a:spAutoFit/>
          </a:bodyPr>
          <a:lstStyle/>
          <a:p>
            <a:pPr algn="ctr"/>
            <a:r>
              <a:rPr lang="ru-RU" sz="13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Объем отгруженных товаров собственного производства, выполненных работ и услуг по всем видам экономической деятельности</a:t>
            </a:r>
            <a:endParaRPr lang="ru-RU" sz="13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9" name="Рисунок 48" descr="https://images.vector-images.com/67/Khislavichskiy_rayon_coa5.jpg"/>
          <p:cNvPicPr/>
          <p:nvPr/>
        </p:nvPicPr>
        <p:blipFill>
          <a:blip r:embed="rId16" cstate="print"/>
          <a:srcRect/>
          <a:stretch>
            <a:fillRect/>
          </a:stretch>
        </p:blipFill>
        <p:spPr bwMode="auto">
          <a:xfrm>
            <a:off x="322262" y="183249"/>
            <a:ext cx="514350" cy="742950"/>
          </a:xfrm>
          <a:prstGeom prst="rect">
            <a:avLst/>
          </a:prstGeom>
          <a:noFill/>
          <a:ln w="9525">
            <a:noFill/>
            <a:miter lim="800000"/>
            <a:headEnd/>
            <a:tailEnd/>
          </a:ln>
        </p:spPr>
      </p:pic>
      <p:pic>
        <p:nvPicPr>
          <p:cNvPr id="44" name="Рисунок 43"/>
          <p:cNvPicPr>
            <a:picLocks noChangeAspect="1"/>
          </p:cNvPicPr>
          <p:nvPr/>
        </p:nvPicPr>
        <p:blipFill>
          <a:blip r:embed="rId6" cstate="print">
            <a:lum bright="70000" contrast="-70000"/>
            <a:extLst>
              <a:ext uri="{BEBA8EAE-BF5A-486C-A8C5-ECC9F3942E4B}">
                <a14:imgProps xmlns:a14="http://schemas.microsoft.com/office/drawing/2010/main">
                  <a14:imgLayer r:embed="rId5">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4751" y="3795343"/>
            <a:ext cx="2481721" cy="2727167"/>
          </a:xfrm>
          <a:prstGeom prst="rect">
            <a:avLst/>
          </a:prstGeom>
        </p:spPr>
      </p:pic>
      <p:sp>
        <p:nvSpPr>
          <p:cNvPr id="45" name="TextBox 44"/>
          <p:cNvSpPr txBox="1"/>
          <p:nvPr/>
        </p:nvSpPr>
        <p:spPr>
          <a:xfrm>
            <a:off x="772771" y="3820521"/>
            <a:ext cx="1792607" cy="461665"/>
          </a:xfrm>
          <a:prstGeom prst="rect">
            <a:avLst/>
          </a:prstGeom>
          <a:noFill/>
        </p:spPr>
        <p:txBody>
          <a:bodyPr wrap="none" rtlCol="0">
            <a:spAutoFit/>
          </a:bodyPr>
          <a:lstStyle/>
          <a:p>
            <a:pPr algn="ctr"/>
            <a:r>
              <a:rPr lang="ru-RU" sz="12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Естественная убыль </a:t>
            </a:r>
          </a:p>
          <a:p>
            <a:pPr algn="ctr"/>
            <a:r>
              <a:rPr lang="ru-RU" sz="12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составила</a:t>
            </a:r>
          </a:p>
        </p:txBody>
      </p:sp>
      <p:sp>
        <p:nvSpPr>
          <p:cNvPr id="46" name="TextBox 45"/>
          <p:cNvSpPr txBox="1"/>
          <p:nvPr/>
        </p:nvSpPr>
        <p:spPr>
          <a:xfrm>
            <a:off x="921247" y="4637900"/>
            <a:ext cx="1531317" cy="276999"/>
          </a:xfrm>
          <a:prstGeom prst="rect">
            <a:avLst/>
          </a:prstGeom>
          <a:noFill/>
        </p:spPr>
        <p:txBody>
          <a:bodyPr wrap="non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Уровень безработицы</a:t>
            </a:r>
          </a:p>
        </p:txBody>
      </p:sp>
      <p:sp>
        <p:nvSpPr>
          <p:cNvPr id="47" name="TextBox 46"/>
          <p:cNvSpPr txBox="1"/>
          <p:nvPr/>
        </p:nvSpPr>
        <p:spPr>
          <a:xfrm>
            <a:off x="935501" y="5285775"/>
            <a:ext cx="1517146" cy="646331"/>
          </a:xfrm>
          <a:prstGeom prst="rect">
            <a:avLst/>
          </a:prstGeom>
          <a:noFill/>
        </p:spPr>
        <p:txBody>
          <a:bodyPr wrap="non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 </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трудоспособного</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населения</a:t>
            </a:r>
          </a:p>
        </p:txBody>
      </p:sp>
      <p:sp>
        <p:nvSpPr>
          <p:cNvPr id="48" name="TextBox 47"/>
          <p:cNvSpPr txBox="1"/>
          <p:nvPr/>
        </p:nvSpPr>
        <p:spPr>
          <a:xfrm>
            <a:off x="1038678" y="4205715"/>
            <a:ext cx="1249060" cy="400110"/>
          </a:xfrm>
          <a:prstGeom prst="rect">
            <a:avLst/>
          </a:prstGeom>
          <a:noFill/>
        </p:spPr>
        <p:txBody>
          <a:bodyPr wrap="none" rtlCol="0">
            <a:spAutoFit/>
          </a:bodyPr>
          <a:lstStyle/>
          <a:p>
            <a:r>
              <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105 чел.</a:t>
            </a:r>
          </a:p>
        </p:txBody>
      </p:sp>
      <p:sp>
        <p:nvSpPr>
          <p:cNvPr id="50" name="TextBox 49"/>
          <p:cNvSpPr txBox="1"/>
          <p:nvPr/>
        </p:nvSpPr>
        <p:spPr>
          <a:xfrm>
            <a:off x="1262750" y="4913184"/>
            <a:ext cx="994183" cy="400110"/>
          </a:xfrm>
          <a:prstGeom prst="rect">
            <a:avLst/>
          </a:prstGeom>
          <a:noFill/>
        </p:spPr>
        <p:txBody>
          <a:bodyPr wrap="none" rtlCol="0">
            <a:spAutoFit/>
          </a:bodyPr>
          <a:lstStyle/>
          <a:p>
            <a:r>
              <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0,46 %</a:t>
            </a:r>
          </a:p>
        </p:txBody>
      </p:sp>
      <p:sp>
        <p:nvSpPr>
          <p:cNvPr id="51" name="TextBox 50"/>
          <p:cNvSpPr txBox="1"/>
          <p:nvPr/>
        </p:nvSpPr>
        <p:spPr>
          <a:xfrm>
            <a:off x="635975" y="5972112"/>
            <a:ext cx="2101857" cy="400110"/>
          </a:xfrm>
          <a:prstGeom prst="rect">
            <a:avLst/>
          </a:prstGeom>
          <a:noFill/>
        </p:spPr>
        <p:txBody>
          <a:bodyPr wrap="none" rtlCol="0">
            <a:spAutoFit/>
          </a:bodyPr>
          <a:lstStyle/>
          <a:p>
            <a:r>
              <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3,498 тыс. чел.</a:t>
            </a:r>
          </a:p>
        </p:txBody>
      </p:sp>
      <p:pic>
        <p:nvPicPr>
          <p:cNvPr id="52" name="Рисунок 51"/>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9408" y="4930249"/>
            <a:ext cx="849733" cy="848073"/>
          </a:xfrm>
          <a:prstGeom prst="rect">
            <a:avLst/>
          </a:prstGeom>
        </p:spPr>
      </p:pic>
      <p:sp>
        <p:nvSpPr>
          <p:cNvPr id="55" name="Прямоугольник 54"/>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485A61"/>
                </a:solidFill>
                <a:cs typeface="Times New Roman" panose="02020603050405020304" pitchFamily="18" charset="0"/>
              </a:rPr>
              <a:t>Министерство</a:t>
            </a:r>
          </a:p>
        </p:txBody>
      </p:sp>
      <p:pic>
        <p:nvPicPr>
          <p:cNvPr id="57" name="Рисунок 5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sp>
        <p:nvSpPr>
          <p:cNvPr id="58" name="TextBox 57"/>
          <p:cNvSpPr txBox="1"/>
          <p:nvPr/>
        </p:nvSpPr>
        <p:spPr>
          <a:xfrm>
            <a:off x="836612" y="167079"/>
            <a:ext cx="1454150" cy="938719"/>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Хиславичский муниципальный округ</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59" name="Рисунок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8675" y="2607657"/>
            <a:ext cx="1008046" cy="1022679"/>
          </a:xfrm>
          <a:prstGeom prst="rect">
            <a:avLst/>
          </a:prstGeom>
        </p:spPr>
      </p:pic>
      <p:sp>
        <p:nvSpPr>
          <p:cNvPr id="60" name="TextBox 59"/>
          <p:cNvSpPr txBox="1"/>
          <p:nvPr/>
        </p:nvSpPr>
        <p:spPr>
          <a:xfrm>
            <a:off x="4043604" y="2725974"/>
            <a:ext cx="825867" cy="369332"/>
          </a:xfrm>
          <a:prstGeom prst="rect">
            <a:avLst/>
          </a:prstGeom>
          <a:noFill/>
        </p:spPr>
        <p:txBody>
          <a:bodyPr wrap="none" rtlCol="0">
            <a:spAutoFit/>
          </a:bodyPr>
          <a:lstStyle/>
          <a:p>
            <a:r>
              <a:rPr lang="ru-RU" dirty="0">
                <a:latin typeface="Open Sans" panose="020B0606030504020204" pitchFamily="34" charset="0"/>
                <a:ea typeface="Open Sans" panose="020B0606030504020204" pitchFamily="34" charset="0"/>
                <a:cs typeface="Open Sans" panose="020B0606030504020204" pitchFamily="34" charset="0"/>
              </a:rPr>
              <a:t>48,2%</a:t>
            </a:r>
          </a:p>
        </p:txBody>
      </p:sp>
      <p:sp>
        <p:nvSpPr>
          <p:cNvPr id="61" name="TextBox 60"/>
          <p:cNvSpPr txBox="1"/>
          <p:nvPr/>
        </p:nvSpPr>
        <p:spPr>
          <a:xfrm>
            <a:off x="4007799" y="3097644"/>
            <a:ext cx="1029797" cy="415498"/>
          </a:xfrm>
          <a:prstGeom prst="rect">
            <a:avLst/>
          </a:prstGeom>
          <a:noFill/>
        </p:spPr>
        <p:txBody>
          <a:bodyPr wrap="square" rtlCol="0">
            <a:spAutoFit/>
          </a:bodyPr>
          <a:lstStyle/>
          <a:p>
            <a:pPr algn="ct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r>
              <a:rPr lang="ru-RU" sz="1050" dirty="0">
                <a:latin typeface="Open Sans" panose="020B0606030504020204" pitchFamily="34" charset="0"/>
                <a:ea typeface="Open Sans" panose="020B0606030504020204" pitchFamily="34" charset="0"/>
                <a:cs typeface="Open Sans" panose="020B0606030504020204" pitchFamily="34" charset="0"/>
              </a:rPr>
              <a:t>2023 года</a:t>
            </a:r>
          </a:p>
        </p:txBody>
      </p:sp>
      <p:pic>
        <p:nvPicPr>
          <p:cNvPr id="62" name="Рисунок 61"/>
          <p:cNvPicPr>
            <a:picLocks noChangeAspect="1"/>
          </p:cNvPicPr>
          <p:nvPr/>
        </p:nvPicPr>
        <p:blipFill>
          <a:blip r:embed="rId15" cstate="print">
            <a:lum bright="70000" contrast="-70000"/>
            <a:extLst>
              <a:ext uri="{28A0092B-C50C-407E-A947-70E740481C1C}">
                <a14:useLocalDpi xmlns:a14="http://schemas.microsoft.com/office/drawing/2010/main" val="0"/>
              </a:ext>
            </a:extLst>
          </a:blip>
          <a:stretch>
            <a:fillRect/>
          </a:stretch>
        </p:blipFill>
        <p:spPr>
          <a:xfrm rot="5400000">
            <a:off x="3677624" y="3008267"/>
            <a:ext cx="393612" cy="191262"/>
          </a:xfrm>
          <a:prstGeom prst="rect">
            <a:avLst/>
          </a:prstGeom>
        </p:spPr>
      </p:pic>
      <p:pic>
        <p:nvPicPr>
          <p:cNvPr id="63" name="Рисунок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0331" y="2607656"/>
            <a:ext cx="1008046" cy="1022679"/>
          </a:xfrm>
          <a:prstGeom prst="rect">
            <a:avLst/>
          </a:prstGeom>
        </p:spPr>
      </p:pic>
      <p:sp>
        <p:nvSpPr>
          <p:cNvPr id="64" name="TextBox 63"/>
          <p:cNvSpPr txBox="1"/>
          <p:nvPr/>
        </p:nvSpPr>
        <p:spPr>
          <a:xfrm>
            <a:off x="6493326" y="2732337"/>
            <a:ext cx="957313" cy="369332"/>
          </a:xfrm>
          <a:prstGeom prst="rect">
            <a:avLst/>
          </a:prstGeom>
          <a:noFill/>
        </p:spPr>
        <p:txBody>
          <a:bodyPr wrap="none" rtlCol="0">
            <a:spAutoFit/>
          </a:bodyPr>
          <a:lstStyle/>
          <a:p>
            <a:r>
              <a:rPr lang="ru-RU" dirty="0">
                <a:latin typeface="Open Sans" panose="020B0606030504020204" pitchFamily="34" charset="0"/>
                <a:ea typeface="Open Sans" panose="020B0606030504020204" pitchFamily="34" charset="0"/>
                <a:cs typeface="Open Sans" panose="020B0606030504020204" pitchFamily="34" charset="0"/>
              </a:rPr>
              <a:t>128,1%</a:t>
            </a:r>
          </a:p>
        </p:txBody>
      </p:sp>
      <p:sp>
        <p:nvSpPr>
          <p:cNvPr id="65" name="TextBox 64"/>
          <p:cNvSpPr txBox="1"/>
          <p:nvPr/>
        </p:nvSpPr>
        <p:spPr>
          <a:xfrm>
            <a:off x="6457083" y="3062425"/>
            <a:ext cx="1029797" cy="415498"/>
          </a:xfrm>
          <a:prstGeom prst="rect">
            <a:avLst/>
          </a:prstGeom>
          <a:noFill/>
        </p:spPr>
        <p:txBody>
          <a:bodyPr wrap="square" rtlCol="0">
            <a:spAutoFit/>
          </a:bodyPr>
          <a:lstStyle/>
          <a:p>
            <a:pPr algn="ct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r>
              <a:rPr lang="ru-RU" sz="1050" dirty="0">
                <a:latin typeface="Open Sans" panose="020B0606030504020204" pitchFamily="34" charset="0"/>
                <a:ea typeface="Open Sans" panose="020B0606030504020204" pitchFamily="34" charset="0"/>
                <a:cs typeface="Open Sans" panose="020B0606030504020204" pitchFamily="34" charset="0"/>
              </a:rPr>
              <a:t>2023 года</a:t>
            </a:r>
          </a:p>
        </p:txBody>
      </p:sp>
      <p:pic>
        <p:nvPicPr>
          <p:cNvPr id="66" name="Рисунок 65"/>
          <p:cNvPicPr>
            <a:picLocks noChangeAspect="1"/>
          </p:cNvPicPr>
          <p:nvPr/>
        </p:nvPicPr>
        <p:blipFill>
          <a:blip r:embed="rId15" cstate="print">
            <a:lum bright="70000" contrast="-70000"/>
            <a:extLst>
              <a:ext uri="{28A0092B-C50C-407E-A947-70E740481C1C}">
                <a14:useLocalDpi xmlns:a14="http://schemas.microsoft.com/office/drawing/2010/main" val="0"/>
              </a:ext>
            </a:extLst>
          </a:blip>
          <a:stretch>
            <a:fillRect/>
          </a:stretch>
        </p:blipFill>
        <p:spPr>
          <a:xfrm rot="5400000">
            <a:off x="6150156" y="2954146"/>
            <a:ext cx="393612" cy="191262"/>
          </a:xfrm>
          <a:prstGeom prst="rect">
            <a:avLst/>
          </a:prstGeom>
        </p:spPr>
      </p:pic>
    </p:spTree>
    <p:extLst>
      <p:ext uri="{BB962C8B-B14F-4D97-AF65-F5344CB8AC3E}">
        <p14:creationId xmlns:p14="http://schemas.microsoft.com/office/powerpoint/2010/main" val="1706874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Рисунок 26"/>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65164" y="1103613"/>
            <a:ext cx="4552052" cy="446408"/>
          </a:xfrm>
          <a:prstGeom prst="rect">
            <a:avLst/>
          </a:prstGeom>
        </p:spPr>
      </p:pic>
      <p:pic>
        <p:nvPicPr>
          <p:cNvPr id="30" name="Рисунок 29"/>
          <p:cNvPicPr>
            <a:picLocks noChangeAspect="1"/>
          </p:cNvPicPr>
          <p:nvPr/>
        </p:nvPicPr>
        <p:blipFill>
          <a:blip r:embed="rId5" cstate="print"/>
          <a:stretch>
            <a:fillRect/>
          </a:stretch>
        </p:blipFill>
        <p:spPr>
          <a:xfrm>
            <a:off x="2061031" y="156237"/>
            <a:ext cx="5498644" cy="768091"/>
          </a:xfrm>
          <a:prstGeom prst="rect">
            <a:avLst/>
          </a:prstGeom>
        </p:spPr>
      </p:pic>
      <p:sp>
        <p:nvSpPr>
          <p:cNvPr id="36" name="TextBox 35"/>
          <p:cNvSpPr txBox="1"/>
          <p:nvPr/>
        </p:nvSpPr>
        <p:spPr>
          <a:xfrm>
            <a:off x="2061031" y="319424"/>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Инвестиции</a:t>
            </a:r>
          </a:p>
        </p:txBody>
      </p:sp>
      <p:sp>
        <p:nvSpPr>
          <p:cNvPr id="53" name="TextBox 52"/>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7</a:t>
            </a:r>
          </a:p>
        </p:txBody>
      </p:sp>
      <p:sp>
        <p:nvSpPr>
          <p:cNvPr id="55" name="TextBox 54"/>
          <p:cNvSpPr txBox="1"/>
          <p:nvPr/>
        </p:nvSpPr>
        <p:spPr>
          <a:xfrm>
            <a:off x="2868399" y="1169275"/>
            <a:ext cx="4389590" cy="307777"/>
          </a:xfrm>
          <a:prstGeom prst="rect">
            <a:avLst/>
          </a:prstGeom>
          <a:noFill/>
        </p:spPr>
        <p:txBody>
          <a:bodyPr wrap="square" rtlCol="0">
            <a:spAutoFit/>
          </a:bodyPr>
          <a:lstStyle/>
          <a:p>
            <a:pPr algn="ctr"/>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Структура инвестиций в основной капитал</a:t>
            </a:r>
          </a:p>
        </p:txBody>
      </p:sp>
      <p:pic>
        <p:nvPicPr>
          <p:cNvPr id="56" name="Рисунок 55"/>
          <p:cNvPicPr>
            <a:picLocks noChangeAspect="1"/>
          </p:cNvPicPr>
          <p:nvPr/>
        </p:nvPicPr>
        <p:blipFill>
          <a:blip r:embed="rId6"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1399" y="1028815"/>
            <a:ext cx="2319174" cy="695335"/>
          </a:xfrm>
          <a:prstGeom prst="rect">
            <a:avLst/>
          </a:prstGeom>
        </p:spPr>
      </p:pic>
      <p:sp>
        <p:nvSpPr>
          <p:cNvPr id="57" name="TextBox 56"/>
          <p:cNvSpPr txBox="1"/>
          <p:nvPr/>
        </p:nvSpPr>
        <p:spPr>
          <a:xfrm>
            <a:off x="270234" y="1118767"/>
            <a:ext cx="2320339" cy="523220"/>
          </a:xfrm>
          <a:prstGeom prst="rect">
            <a:avLst/>
          </a:prstGeom>
          <a:noFill/>
        </p:spPr>
        <p:txBody>
          <a:bodyPr wrap="square" rtlCol="0">
            <a:spAutoFit/>
          </a:bodyPr>
          <a:lstStyle/>
          <a:p>
            <a:pPr algn="ctr"/>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Объем инвестиций в основной капитал</a:t>
            </a:r>
          </a:p>
        </p:txBody>
      </p:sp>
      <p:sp>
        <p:nvSpPr>
          <p:cNvPr id="58" name="TextBox 57"/>
          <p:cNvSpPr txBox="1"/>
          <p:nvPr/>
        </p:nvSpPr>
        <p:spPr>
          <a:xfrm>
            <a:off x="840259" y="1841944"/>
            <a:ext cx="1364175" cy="400110"/>
          </a:xfrm>
          <a:prstGeom prst="rect">
            <a:avLst/>
          </a:prstGeom>
          <a:noFill/>
        </p:spPr>
        <p:txBody>
          <a:bodyPr wrap="square" rtlCol="0">
            <a:spAutoFit/>
          </a:bodyPr>
          <a:lstStyle/>
          <a:p>
            <a:r>
              <a:rPr lang="ru-RU" sz="2000" b="1" dirty="0">
                <a:solidFill>
                  <a:srgbClr val="00C0CC"/>
                </a:solidFill>
                <a:latin typeface="Open Sans" panose="020B0606030504020204" pitchFamily="34" charset="0"/>
                <a:ea typeface="Open Sans" panose="020B0606030504020204" pitchFamily="34" charset="0"/>
                <a:cs typeface="Open Sans" panose="020B0606030504020204" pitchFamily="34" charset="0"/>
              </a:rPr>
              <a:t>381,68</a:t>
            </a:r>
          </a:p>
        </p:txBody>
      </p:sp>
      <p:sp>
        <p:nvSpPr>
          <p:cNvPr id="59" name="TextBox 58"/>
          <p:cNvSpPr txBox="1"/>
          <p:nvPr/>
        </p:nvSpPr>
        <p:spPr>
          <a:xfrm>
            <a:off x="821824" y="2180937"/>
            <a:ext cx="1022547" cy="338554"/>
          </a:xfrm>
          <a:prstGeom prst="rect">
            <a:avLst/>
          </a:prstGeom>
          <a:noFill/>
        </p:spPr>
        <p:txBody>
          <a:bodyPr wrap="square" rtlCol="0">
            <a:spAutoFit/>
          </a:bodyPr>
          <a:lstStyle/>
          <a:p>
            <a:r>
              <a:rPr lang="ru-RU" sz="1600" dirty="0"/>
              <a:t>млн. руб.</a:t>
            </a:r>
          </a:p>
        </p:txBody>
      </p:sp>
      <p:pic>
        <p:nvPicPr>
          <p:cNvPr id="63" name="Рисунок 62"/>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7581" y="2684219"/>
            <a:ext cx="2334402" cy="64767"/>
          </a:xfrm>
          <a:prstGeom prst="rect">
            <a:avLst/>
          </a:prstGeom>
        </p:spPr>
      </p:pic>
      <p:sp>
        <p:nvSpPr>
          <p:cNvPr id="64" name="TextBox 63"/>
          <p:cNvSpPr txBox="1"/>
          <p:nvPr/>
        </p:nvSpPr>
        <p:spPr>
          <a:xfrm>
            <a:off x="361979" y="4253149"/>
            <a:ext cx="1218903" cy="923330"/>
          </a:xfrm>
          <a:prstGeom prst="rect">
            <a:avLst/>
          </a:prstGeom>
          <a:noFill/>
        </p:spPr>
        <p:txBody>
          <a:bodyPr wrap="square" rtlCol="0">
            <a:spAutoFit/>
          </a:bodyPr>
          <a:lstStyle/>
          <a:p>
            <a:r>
              <a:rPr lang="ru-RU"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10</a:t>
            </a:r>
          </a:p>
        </p:txBody>
      </p:sp>
      <p:pic>
        <p:nvPicPr>
          <p:cNvPr id="65" name="Рисунок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773" y="2899512"/>
            <a:ext cx="894598" cy="887295"/>
          </a:xfrm>
          <a:prstGeom prst="rect">
            <a:avLst/>
          </a:prstGeom>
        </p:spPr>
      </p:pic>
      <p:sp>
        <p:nvSpPr>
          <p:cNvPr id="66" name="TextBox 65"/>
          <p:cNvSpPr txBox="1"/>
          <p:nvPr/>
        </p:nvSpPr>
        <p:spPr>
          <a:xfrm>
            <a:off x="298382" y="2955810"/>
            <a:ext cx="745914" cy="830997"/>
          </a:xfrm>
          <a:prstGeom prst="rect">
            <a:avLst/>
          </a:prstGeom>
          <a:noFill/>
        </p:spPr>
        <p:txBody>
          <a:bodyPr wrap="square" rtlCol="0">
            <a:spAutoFit/>
          </a:bodyPr>
          <a:lstStyle/>
          <a:p>
            <a:pPr algn="ctr"/>
            <a:r>
              <a:rPr lang="ru-RU"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67" name="TextBox 66"/>
          <p:cNvSpPr txBox="1"/>
          <p:nvPr/>
        </p:nvSpPr>
        <p:spPr>
          <a:xfrm>
            <a:off x="1066052" y="2969905"/>
            <a:ext cx="1861574" cy="738664"/>
          </a:xfrm>
          <a:prstGeom prst="rect">
            <a:avLst/>
          </a:prstGeom>
          <a:noFill/>
        </p:spPr>
        <p:txBody>
          <a:bodyPr wrap="square" rtlCol="0">
            <a:spAutoFit/>
          </a:bodyPr>
          <a:lstStyle/>
          <a:p>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Реализующихся инвестиционных проекта</a:t>
            </a:r>
          </a:p>
        </p:txBody>
      </p:sp>
      <p:sp>
        <p:nvSpPr>
          <p:cNvPr id="29" name="TextBox 28"/>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graphicFrame>
        <p:nvGraphicFramePr>
          <p:cNvPr id="40" name="Диаграмма 39"/>
          <p:cNvGraphicFramePr/>
          <p:nvPr>
            <p:extLst>
              <p:ext uri="{D42A27DB-BD31-4B8C-83A1-F6EECF244321}">
                <p14:modId xmlns:p14="http://schemas.microsoft.com/office/powerpoint/2010/main" val="1034358743"/>
              </p:ext>
            </p:extLst>
          </p:nvPr>
        </p:nvGraphicFramePr>
        <p:xfrm>
          <a:off x="2765164" y="602998"/>
          <a:ext cx="4966170" cy="6353723"/>
        </p:xfrm>
        <a:graphic>
          <a:graphicData uri="http://schemas.openxmlformats.org/drawingml/2006/chart">
            <c:chart xmlns:c="http://schemas.openxmlformats.org/drawingml/2006/chart" xmlns:r="http://schemas.openxmlformats.org/officeDocument/2006/relationships" r:id="rId9"/>
          </a:graphicData>
        </a:graphic>
      </p:graphicFrame>
      <p:pic>
        <p:nvPicPr>
          <p:cNvPr id="25" name="Рисунок 24" descr="https://images.vector-images.com/67/Khislavichskiy_rayon_coa5.jpg"/>
          <p:cNvPicPr/>
          <p:nvPr/>
        </p:nvPicPr>
        <p:blipFill>
          <a:blip r:embed="rId10" cstate="print"/>
          <a:srcRect/>
          <a:stretch>
            <a:fillRect/>
          </a:stretch>
        </p:blipFill>
        <p:spPr bwMode="auto">
          <a:xfrm>
            <a:off x="322262" y="183249"/>
            <a:ext cx="514350" cy="742950"/>
          </a:xfrm>
          <a:prstGeom prst="rect">
            <a:avLst/>
          </a:prstGeom>
          <a:noFill/>
          <a:ln w="9525">
            <a:noFill/>
            <a:miter lim="800000"/>
            <a:headEnd/>
            <a:tailEnd/>
          </a:ln>
        </p:spPr>
      </p:pic>
      <p:sp>
        <p:nvSpPr>
          <p:cNvPr id="20" name="Прямоугольник 19"/>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485A61"/>
                </a:solidFill>
                <a:cs typeface="Times New Roman" panose="02020603050405020304" pitchFamily="18" charset="0"/>
              </a:rPr>
              <a:t>Министерство</a:t>
            </a:r>
          </a:p>
        </p:txBody>
      </p:sp>
      <p:pic>
        <p:nvPicPr>
          <p:cNvPr id="21" name="Рисунок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sp>
        <p:nvSpPr>
          <p:cNvPr id="22" name="TextBox 21"/>
          <p:cNvSpPr txBox="1"/>
          <p:nvPr/>
        </p:nvSpPr>
        <p:spPr>
          <a:xfrm>
            <a:off x="836612" y="167079"/>
            <a:ext cx="1454150" cy="938719"/>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Хиславичский муниципальный округ</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Tree>
    <p:extLst>
      <p:ext uri="{BB962C8B-B14F-4D97-AF65-F5344CB8AC3E}">
        <p14:creationId xmlns:p14="http://schemas.microsoft.com/office/powerpoint/2010/main" val="508732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2" cstate="print">
            <a:duotone>
              <a:prstClr val="black"/>
              <a:srgbClr val="F3F7F0">
                <a:tint val="45000"/>
                <a:satMod val="400000"/>
              </a:srgbClr>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619" y="5299471"/>
            <a:ext cx="5509054" cy="982996"/>
          </a:xfrm>
          <a:prstGeom prst="rect">
            <a:avLst/>
          </a:prstGeom>
          <a:ln w="12700">
            <a:solidFill>
              <a:srgbClr val="78A45A"/>
            </a:solidFill>
            <a:prstDash val="lgDash"/>
          </a:ln>
        </p:spPr>
      </p:pic>
      <p:pic>
        <p:nvPicPr>
          <p:cNvPr id="23" name="Рисунок 22"/>
          <p:cNvPicPr>
            <a:picLocks noChangeAspect="1"/>
          </p:cNvPicPr>
          <p:nvPr/>
        </p:nvPicPr>
        <p:blipFill>
          <a:blip r:embed="rId2" cstate="print">
            <a:duotone>
              <a:prstClr val="black"/>
              <a:srgbClr val="F3F7F0">
                <a:tint val="45000"/>
                <a:satMod val="400000"/>
              </a:srgbClr>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661414" y="3575520"/>
            <a:ext cx="5898261" cy="1105215"/>
          </a:xfrm>
          <a:prstGeom prst="rect">
            <a:avLst/>
          </a:prstGeom>
          <a:ln w="12700">
            <a:solidFill>
              <a:srgbClr val="2765C1"/>
            </a:solidFill>
            <a:prstDash val="lgDash"/>
          </a:ln>
        </p:spPr>
      </p:pic>
      <p:pic>
        <p:nvPicPr>
          <p:cNvPr id="21" name="Рисунок 20"/>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2524" y="1847938"/>
            <a:ext cx="5707697" cy="1203274"/>
          </a:xfrm>
          <a:prstGeom prst="rect">
            <a:avLst/>
          </a:prstGeom>
          <a:ln w="12700">
            <a:solidFill>
              <a:srgbClr val="6FCECE"/>
            </a:solidFill>
            <a:prstDash val="lgDash"/>
          </a:ln>
        </p:spPr>
      </p:pic>
      <p:pic>
        <p:nvPicPr>
          <p:cNvPr id="2" name="Рисунок 1"/>
          <p:cNvPicPr>
            <a:picLocks noChangeAspect="1"/>
          </p:cNvPicPr>
          <p:nvPr/>
        </p:nvPicPr>
        <p:blipFill>
          <a:blip r:embed="rId4" cstate="print"/>
          <a:stretch>
            <a:fillRect/>
          </a:stretch>
        </p:blipFill>
        <p:spPr>
          <a:xfrm>
            <a:off x="2061031" y="156237"/>
            <a:ext cx="5498644" cy="768091"/>
          </a:xfrm>
          <a:prstGeom prst="rect">
            <a:avLst/>
          </a:prstGeom>
        </p:spPr>
      </p:pic>
      <p:sp>
        <p:nvSpPr>
          <p:cNvPr id="3" name="TextBox 2"/>
          <p:cNvSpPr txBox="1"/>
          <p:nvPr/>
        </p:nvSpPr>
        <p:spPr>
          <a:xfrm>
            <a:off x="2061031" y="319424"/>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Инвестиционный потенциал</a:t>
            </a:r>
          </a:p>
        </p:txBody>
      </p:sp>
      <p:sp>
        <p:nvSpPr>
          <p:cNvPr id="8" name="TextBox 7"/>
          <p:cNvSpPr txBox="1"/>
          <p:nvPr/>
        </p:nvSpPr>
        <p:spPr>
          <a:xfrm>
            <a:off x="42524" y="1952810"/>
            <a:ext cx="5707697" cy="1015663"/>
          </a:xfrm>
          <a:prstGeom prst="rect">
            <a:avLst/>
          </a:prstGeom>
          <a:noFill/>
        </p:spPr>
        <p:txBody>
          <a:bodyPr wrap="square" rtlCol="0">
            <a:spAutoFit/>
          </a:bodyPr>
          <a:lstStyle/>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Развитие молочно-мясного животноводства и сопутствующих высокотехнологических отраслей промышленной переработки.</a:t>
            </a:r>
          </a:p>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Освоение залежных, неэффективно используемых земель.</a:t>
            </a:r>
          </a:p>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Производство экологически чистой продукции (овощеводство, садоводство), ориентированной на внутренний рынок.</a:t>
            </a:r>
          </a:p>
        </p:txBody>
      </p:sp>
      <p:sp>
        <p:nvSpPr>
          <p:cNvPr id="13" name="TextBox 12"/>
          <p:cNvSpPr txBox="1"/>
          <p:nvPr/>
        </p:nvSpPr>
        <p:spPr>
          <a:xfrm>
            <a:off x="2361375" y="1441796"/>
            <a:ext cx="2869375" cy="400110"/>
          </a:xfrm>
          <a:prstGeom prst="rect">
            <a:avLst/>
          </a:prstGeom>
          <a:noFill/>
        </p:spPr>
        <p:txBody>
          <a:bodyPr wrap="none" rtlCol="0">
            <a:spAutoFit/>
          </a:bodyPr>
          <a:lstStyle/>
          <a:p>
            <a:pPr algn="ctr"/>
            <a:r>
              <a:rPr lang="ru-RU" sz="2000" b="1" dirty="0">
                <a:solidFill>
                  <a:srgbClr val="79BC57"/>
                </a:solidFill>
                <a:latin typeface="Open Sans" panose="020B0606030504020204" pitchFamily="34" charset="0"/>
                <a:ea typeface="Open Sans" panose="020B0606030504020204" pitchFamily="34" charset="0"/>
                <a:cs typeface="Open Sans" panose="020B0606030504020204" pitchFamily="34" charset="0"/>
              </a:rPr>
              <a:t>Сельское хозяйство</a:t>
            </a:r>
          </a:p>
        </p:txBody>
      </p:sp>
      <p:sp>
        <p:nvSpPr>
          <p:cNvPr id="16" name="TextBox 15"/>
          <p:cNvSpPr txBox="1"/>
          <p:nvPr/>
        </p:nvSpPr>
        <p:spPr>
          <a:xfrm>
            <a:off x="1710688" y="3712628"/>
            <a:ext cx="5848986" cy="830997"/>
          </a:xfrm>
          <a:prstGeom prst="rect">
            <a:avLst/>
          </a:prstGeom>
          <a:noFill/>
        </p:spPr>
        <p:txBody>
          <a:bodyPr wrap="square" rtlCol="0">
            <a:spAutoFit/>
          </a:bodyPr>
          <a:lstStyle/>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Жилищное строительство, в том числе льготное для молодых специалистов и многодетных семей.</a:t>
            </a:r>
          </a:p>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Строительство жилья </a:t>
            </a:r>
            <a:r>
              <a:rPr lang="ru-RU" sz="1200" dirty="0" err="1">
                <a:latin typeface="Open Sans" panose="020B0606030504020204" pitchFamily="34" charset="0"/>
                <a:ea typeface="Open Sans" panose="020B0606030504020204" pitchFamily="34" charset="0"/>
                <a:cs typeface="Open Sans" panose="020B0606030504020204" pitchFamily="34" charset="0"/>
              </a:rPr>
              <a:t>эконом-класса</a:t>
            </a:r>
            <a:r>
              <a:rPr lang="ru-RU" sz="1200" dirty="0">
                <a:latin typeface="Open Sans" panose="020B0606030504020204" pitchFamily="34" charset="0"/>
                <a:ea typeface="Open Sans" panose="020B0606030504020204" pitchFamily="34" charset="0"/>
                <a:cs typeface="Open Sans" panose="020B0606030504020204" pitchFamily="34" charset="0"/>
              </a:rPr>
              <a:t>, отвечающего стандартам ценовой доступности, </a:t>
            </a:r>
            <a:r>
              <a:rPr lang="ru-RU" sz="1200" dirty="0" err="1">
                <a:latin typeface="Open Sans" panose="020B0606030504020204" pitchFamily="34" charset="0"/>
                <a:ea typeface="Open Sans" panose="020B0606030504020204" pitchFamily="34" charset="0"/>
                <a:cs typeface="Open Sans" panose="020B0606030504020204" pitchFamily="34" charset="0"/>
              </a:rPr>
              <a:t>энергоэффективности</a:t>
            </a:r>
            <a:r>
              <a:rPr lang="ru-RU" sz="1200" dirty="0">
                <a:latin typeface="Open Sans" panose="020B0606030504020204" pitchFamily="34" charset="0"/>
                <a:ea typeface="Open Sans" panose="020B0606030504020204" pitchFamily="34" charset="0"/>
                <a:cs typeface="Open Sans" panose="020B0606030504020204" pitchFamily="34" charset="0"/>
              </a:rPr>
              <a:t> и </a:t>
            </a:r>
            <a:r>
              <a:rPr lang="ru-RU" sz="1200" dirty="0" err="1">
                <a:latin typeface="Open Sans" panose="020B0606030504020204" pitchFamily="34" charset="0"/>
                <a:ea typeface="Open Sans" panose="020B0606030504020204" pitchFamily="34" charset="0"/>
                <a:cs typeface="Open Sans" panose="020B0606030504020204" pitchFamily="34" charset="0"/>
              </a:rPr>
              <a:t>экологичности</a:t>
            </a:r>
            <a:r>
              <a:rPr lang="ru-RU" sz="1200" dirty="0">
                <a:latin typeface="Open Sans" panose="020B0606030504020204" pitchFamily="34" charset="0"/>
                <a:ea typeface="Open Sans" panose="020B0606030504020204" pitchFamily="34" charset="0"/>
                <a:cs typeface="Open Sans" panose="020B0606030504020204" pitchFamily="34" charset="0"/>
              </a:rPr>
              <a:t>.</a:t>
            </a:r>
          </a:p>
        </p:txBody>
      </p:sp>
      <p:sp>
        <p:nvSpPr>
          <p:cNvPr id="17" name="TextBox 16"/>
          <p:cNvSpPr txBox="1"/>
          <p:nvPr/>
        </p:nvSpPr>
        <p:spPr>
          <a:xfrm>
            <a:off x="2692683" y="3095458"/>
            <a:ext cx="2206758" cy="400110"/>
          </a:xfrm>
          <a:prstGeom prst="rect">
            <a:avLst/>
          </a:prstGeom>
          <a:noFill/>
        </p:spPr>
        <p:txBody>
          <a:bodyPr wrap="none" rtlCol="0">
            <a:spAutoFit/>
          </a:bodyPr>
          <a:lstStyle/>
          <a:p>
            <a:r>
              <a:rPr lang="ru-RU" sz="20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Строительство</a:t>
            </a:r>
          </a:p>
        </p:txBody>
      </p:sp>
      <p:sp>
        <p:nvSpPr>
          <p:cNvPr id="18" name="TextBox 17"/>
          <p:cNvSpPr txBox="1"/>
          <p:nvPr/>
        </p:nvSpPr>
        <p:spPr>
          <a:xfrm>
            <a:off x="101494" y="5366101"/>
            <a:ext cx="5260336" cy="1015663"/>
          </a:xfrm>
          <a:prstGeom prst="rect">
            <a:avLst/>
          </a:prstGeom>
          <a:noFill/>
        </p:spPr>
        <p:txBody>
          <a:bodyPr wrap="square" rtlCol="0">
            <a:spAutoFit/>
          </a:bodyPr>
          <a:lstStyle/>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Организация работы сувенирных лавок, разработка и изготовление сувенирной, туристической продукции.</a:t>
            </a:r>
          </a:p>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Строительство и развитие гостиничных комплексов, баз отдыха, </a:t>
            </a:r>
            <a:r>
              <a:rPr lang="ru-RU" sz="1200" dirty="0" err="1">
                <a:latin typeface="Open Sans" panose="020B0606030504020204" pitchFamily="34" charset="0"/>
                <a:ea typeface="Open Sans" panose="020B0606030504020204" pitchFamily="34" charset="0"/>
                <a:cs typeface="Open Sans" panose="020B0606030504020204" pitchFamily="34" charset="0"/>
              </a:rPr>
              <a:t>кенпинговых</a:t>
            </a:r>
            <a:r>
              <a:rPr lang="ru-RU" sz="1200" dirty="0">
                <a:latin typeface="Open Sans" panose="020B0606030504020204" pitchFamily="34" charset="0"/>
                <a:ea typeface="Open Sans" panose="020B0606030504020204" pitchFamily="34" charset="0"/>
                <a:cs typeface="Open Sans" panose="020B0606030504020204" pitchFamily="34" charset="0"/>
              </a:rPr>
              <a:t> зон.</a:t>
            </a:r>
          </a:p>
          <a:p>
            <a:pPr indent="174625" algn="just">
              <a:buFont typeface="Arial" panose="020B0604020202020204" pitchFamily="34" charset="0"/>
              <a:buChar char="•"/>
            </a:pP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p:cNvSpPr txBox="1"/>
          <p:nvPr/>
        </p:nvSpPr>
        <p:spPr>
          <a:xfrm>
            <a:off x="3177975" y="4820956"/>
            <a:ext cx="1174682" cy="400110"/>
          </a:xfrm>
          <a:prstGeom prst="rect">
            <a:avLst/>
          </a:prstGeom>
          <a:noFill/>
        </p:spPr>
        <p:txBody>
          <a:bodyPr wrap="none" rtlCol="0">
            <a:spAutoFit/>
          </a:bodyPr>
          <a:lstStyle/>
          <a:p>
            <a:pPr algn="ctr"/>
            <a:r>
              <a:rPr lang="ru-RU" sz="2000" b="1" dirty="0">
                <a:solidFill>
                  <a:srgbClr val="4BCBD4"/>
                </a:solidFill>
                <a:latin typeface="Open Sans" panose="020B0606030504020204" pitchFamily="34" charset="0"/>
                <a:ea typeface="Open Sans" panose="020B0606030504020204" pitchFamily="34" charset="0"/>
                <a:cs typeface="Open Sans" panose="020B0606030504020204" pitchFamily="34" charset="0"/>
              </a:rPr>
              <a:t>Туризм</a:t>
            </a:r>
          </a:p>
        </p:txBody>
      </p:sp>
      <p:sp>
        <p:nvSpPr>
          <p:cNvPr id="20" name="TextBox 19"/>
          <p:cNvSpPr txBox="1"/>
          <p:nvPr/>
        </p:nvSpPr>
        <p:spPr>
          <a:xfrm>
            <a:off x="7248370"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8</a:t>
            </a:r>
          </a:p>
        </p:txBody>
      </p:sp>
      <p:pic>
        <p:nvPicPr>
          <p:cNvPr id="22" name="Рисунок 21"/>
          <p:cNvPicPr>
            <a:picLocks noChangeAspect="1"/>
          </p:cNvPicPr>
          <p:nvPr/>
        </p:nvPicPr>
        <p:blipFill>
          <a:blip r:embed="rId5" cstate="print">
            <a:lum bright="70000" contrast="-70000"/>
            <a:extLst>
              <a:ext uri="{BEBA8EAE-BF5A-486C-A8C5-ECC9F3942E4B}">
                <a14:imgProps xmlns:a14="http://schemas.microsoft.com/office/drawing/2010/main">
                  <a14:imgLayer r:embed="rId3">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1008705"/>
            <a:ext cx="7559675" cy="439931"/>
          </a:xfrm>
          <a:prstGeom prst="rect">
            <a:avLst/>
          </a:prstGeom>
        </p:spPr>
      </p:pic>
      <p:sp>
        <p:nvSpPr>
          <p:cNvPr id="6" name="TextBox 5"/>
          <p:cNvSpPr txBox="1"/>
          <p:nvPr/>
        </p:nvSpPr>
        <p:spPr>
          <a:xfrm>
            <a:off x="9619" y="1044004"/>
            <a:ext cx="7511394" cy="369332"/>
          </a:xfrm>
          <a:prstGeom prst="rect">
            <a:avLst/>
          </a:prstGeom>
          <a:noFill/>
        </p:spPr>
        <p:txBody>
          <a:bodyPr wrap="square" rtlCol="0">
            <a:spAutoFit/>
          </a:bodyPr>
          <a:lstStyle/>
          <a:p>
            <a:pPr algn="ctr"/>
            <a:r>
              <a:rPr lang="ru-RU" b="1"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Приоритетные направления инвестирования</a:t>
            </a:r>
          </a:p>
        </p:txBody>
      </p:sp>
      <p:sp>
        <p:nvSpPr>
          <p:cNvPr id="26" name="TextBox 25"/>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1" name="Рисунок 30" descr="туризм.png"/>
          <p:cNvPicPr>
            <a:picLocks noChangeAspect="1"/>
          </p:cNvPicPr>
          <p:nvPr/>
        </p:nvPicPr>
        <p:blipFill>
          <a:blip r:embed="rId6" cstate="print">
            <a:clrChange>
              <a:clrFrom>
                <a:srgbClr val="FFFFFF"/>
              </a:clrFrom>
              <a:clrTo>
                <a:srgbClr val="FFFFFF">
                  <a:alpha val="0"/>
                </a:srgbClr>
              </a:clrTo>
            </a:clrChange>
            <a:duotone>
              <a:prstClr val="black"/>
              <a:srgbClr val="4BCBD4">
                <a:tint val="45000"/>
                <a:satMod val="400000"/>
              </a:srgbClr>
            </a:duotone>
          </a:blip>
          <a:stretch>
            <a:fillRect/>
          </a:stretch>
        </p:blipFill>
        <p:spPr>
          <a:xfrm>
            <a:off x="5708257" y="4980974"/>
            <a:ext cx="1207536" cy="1125204"/>
          </a:xfrm>
          <a:prstGeom prst="rect">
            <a:avLst/>
          </a:prstGeom>
        </p:spPr>
      </p:pic>
      <p:pic>
        <p:nvPicPr>
          <p:cNvPr id="32" name="Рисунок 31" descr="Строительство.png"/>
          <p:cNvPicPr>
            <a:picLocks noChangeAspect="1"/>
          </p:cNvPicPr>
          <p:nvPr/>
        </p:nvPicPr>
        <p:blipFill>
          <a:blip r:embed="rId7" cstate="print"/>
          <a:stretch>
            <a:fillRect/>
          </a:stretch>
        </p:blipFill>
        <p:spPr>
          <a:xfrm>
            <a:off x="236368" y="3418256"/>
            <a:ext cx="1290647" cy="1335933"/>
          </a:xfrm>
          <a:prstGeom prst="rect">
            <a:avLst/>
          </a:prstGeom>
        </p:spPr>
      </p:pic>
      <p:pic>
        <p:nvPicPr>
          <p:cNvPr id="33" name="Рисунок 32" descr="Сельское хозйство.png"/>
          <p:cNvPicPr>
            <a:picLocks noChangeAspect="1"/>
          </p:cNvPicPr>
          <p:nvPr/>
        </p:nvPicPr>
        <p:blipFill>
          <a:blip r:embed="rId8" cstate="print"/>
          <a:stretch>
            <a:fillRect/>
          </a:stretch>
        </p:blipFill>
        <p:spPr>
          <a:xfrm>
            <a:off x="6040354" y="1593116"/>
            <a:ext cx="1363668" cy="1363668"/>
          </a:xfrm>
          <a:prstGeom prst="rect">
            <a:avLst/>
          </a:prstGeom>
        </p:spPr>
      </p:pic>
      <p:pic>
        <p:nvPicPr>
          <p:cNvPr id="28" name="Рисунок 27" descr="https://images.vector-images.com/67/Khislavichskiy_rayon_coa5.jpg"/>
          <p:cNvPicPr/>
          <p:nvPr/>
        </p:nvPicPr>
        <p:blipFill>
          <a:blip r:embed="rId9" cstate="print"/>
          <a:srcRect/>
          <a:stretch>
            <a:fillRect/>
          </a:stretch>
        </p:blipFill>
        <p:spPr bwMode="auto">
          <a:xfrm>
            <a:off x="322262" y="183249"/>
            <a:ext cx="514350" cy="742950"/>
          </a:xfrm>
          <a:prstGeom prst="rect">
            <a:avLst/>
          </a:prstGeom>
          <a:noFill/>
          <a:ln w="9525">
            <a:noFill/>
            <a:miter lim="800000"/>
            <a:headEnd/>
            <a:tailEnd/>
          </a:ln>
        </p:spPr>
      </p:pic>
      <p:sp>
        <p:nvSpPr>
          <p:cNvPr id="27" name="Прямоугольник 26"/>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485A61"/>
                </a:solidFill>
                <a:cs typeface="Times New Roman" panose="02020603050405020304" pitchFamily="18" charset="0"/>
              </a:rPr>
              <a:t>Министерство</a:t>
            </a:r>
          </a:p>
        </p:txBody>
      </p:sp>
      <p:pic>
        <p:nvPicPr>
          <p:cNvPr id="29" name="Рисунок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sp>
        <p:nvSpPr>
          <p:cNvPr id="30" name="TextBox 29"/>
          <p:cNvSpPr txBox="1"/>
          <p:nvPr/>
        </p:nvSpPr>
        <p:spPr>
          <a:xfrm>
            <a:off x="836612" y="69986"/>
            <a:ext cx="1454150" cy="938719"/>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Хиславичский муниципальный округ</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Tree>
    <p:extLst>
      <p:ext uri="{BB962C8B-B14F-4D97-AF65-F5344CB8AC3E}">
        <p14:creationId xmlns:p14="http://schemas.microsoft.com/office/powerpoint/2010/main" val="4185527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2137919" y="156237"/>
            <a:ext cx="5421756" cy="768091"/>
          </a:xfrm>
          <a:prstGeom prst="rect">
            <a:avLst/>
          </a:prstGeom>
        </p:spPr>
      </p:pic>
      <p:sp>
        <p:nvSpPr>
          <p:cNvPr id="3" name="TextBox 2"/>
          <p:cNvSpPr txBox="1"/>
          <p:nvPr/>
        </p:nvSpPr>
        <p:spPr>
          <a:xfrm>
            <a:off x="2003541" y="298069"/>
            <a:ext cx="5556134" cy="461665"/>
          </a:xfrm>
          <a:prstGeom prst="rect">
            <a:avLst/>
          </a:prstGeom>
          <a:noFill/>
        </p:spPr>
        <p:txBody>
          <a:bodyPr wrap="square" rtlCol="0">
            <a:spAutoFit/>
          </a:bodyPr>
          <a:lstStyle/>
          <a:p>
            <a:pPr algn="ctr"/>
            <a:r>
              <a:rPr lang="ru-RU" sz="2400" dirty="0">
                <a:solidFill>
                  <a:schemeClr val="bg1"/>
                </a:solidFill>
                <a:latin typeface="Verdana" panose="020B0604030504040204" pitchFamily="34" charset="0"/>
                <a:ea typeface="Verdana" panose="020B0604030504040204" pitchFamily="34" charset="0"/>
                <a:cs typeface="Open Sans Semibold" panose="020B0706030804020204" pitchFamily="34" charset="0"/>
              </a:rPr>
              <a:t>ИНВЕСТИЦИОННАЯ КАРТА</a:t>
            </a:r>
          </a:p>
        </p:txBody>
      </p:sp>
      <p:pic>
        <p:nvPicPr>
          <p:cNvPr id="5" name="Рисунок 4">
            <a:extLst>
              <a:ext uri="{FF2B5EF4-FFF2-40B4-BE49-F238E27FC236}">
                <a16:creationId xmlns:a16="http://schemas.microsoft.com/office/drawing/2014/main" id="{B2D7B279-F1A2-0DA6-031F-9CB87191622A}"/>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colorTemperature colorTemp="8800"/>
                    </a14:imgEffect>
                  </a14:imgLayer>
                </a14:imgProps>
              </a:ext>
            </a:extLst>
          </a:blip>
          <a:stretch>
            <a:fillRect/>
          </a:stretch>
        </p:blipFill>
        <p:spPr>
          <a:xfrm>
            <a:off x="375228" y="6045414"/>
            <a:ext cx="494166" cy="511444"/>
          </a:xfrm>
          <a:prstGeom prst="rect">
            <a:avLst/>
          </a:prstGeom>
          <a:ln>
            <a:solidFill>
              <a:srgbClr val="5D7186"/>
            </a:solidFill>
          </a:ln>
        </p:spPr>
      </p:pic>
      <p:sp>
        <p:nvSpPr>
          <p:cNvPr id="6" name="TextBox 5"/>
          <p:cNvSpPr txBox="1"/>
          <p:nvPr/>
        </p:nvSpPr>
        <p:spPr>
          <a:xfrm>
            <a:off x="889133" y="6128479"/>
            <a:ext cx="1114408" cy="400110"/>
          </a:xfrm>
          <a:prstGeom prst="rect">
            <a:avLst/>
          </a:prstGeom>
          <a:noFill/>
        </p:spPr>
        <p:txBody>
          <a:bodyPr wrap="none" rtlCol="0">
            <a:spAutoFit/>
          </a:bodyPr>
          <a:lstStyle/>
          <a:p>
            <a:r>
              <a:rPr lang="ru-RU" sz="1000" dirty="0">
                <a:latin typeface="Verdana" panose="020B0604030504040204" pitchFamily="34" charset="0"/>
                <a:ea typeface="Verdana" panose="020B0604030504040204" pitchFamily="34" charset="0"/>
              </a:rPr>
              <a:t>Площадки с/х</a:t>
            </a:r>
          </a:p>
          <a:p>
            <a:r>
              <a:rPr lang="ru-RU" sz="1000" dirty="0">
                <a:latin typeface="Verdana" panose="020B0604030504040204" pitchFamily="34" charset="0"/>
                <a:ea typeface="Verdana" panose="020B0604030504040204" pitchFamily="34" charset="0"/>
              </a:rPr>
              <a:t> назначения</a:t>
            </a:r>
          </a:p>
        </p:txBody>
      </p:sp>
      <p:pic>
        <p:nvPicPr>
          <p:cNvPr id="7" name="Рисунок 6"/>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222452" y="6064880"/>
            <a:ext cx="481127" cy="481127"/>
          </a:xfrm>
          <a:prstGeom prst="rect">
            <a:avLst/>
          </a:prstGeom>
          <a:ln w="12700">
            <a:solidFill>
              <a:schemeClr val="accent6">
                <a:lumMod val="75000"/>
              </a:schemeClr>
            </a:solidFill>
          </a:ln>
        </p:spPr>
      </p:pic>
      <p:sp>
        <p:nvSpPr>
          <p:cNvPr id="8" name="TextBox 7"/>
          <p:cNvSpPr txBox="1"/>
          <p:nvPr/>
        </p:nvSpPr>
        <p:spPr>
          <a:xfrm>
            <a:off x="4703579" y="6011026"/>
            <a:ext cx="1313180" cy="553998"/>
          </a:xfrm>
          <a:prstGeom prst="rect">
            <a:avLst/>
          </a:prstGeom>
          <a:noFill/>
        </p:spPr>
        <p:txBody>
          <a:bodyPr wrap="none" rtlCol="0">
            <a:spAutoFit/>
          </a:bodyPr>
          <a:lstStyle/>
          <a:p>
            <a:r>
              <a:rPr lang="ru-RU" sz="1000" dirty="0">
                <a:latin typeface="Verdana" panose="020B0604030504040204" pitchFamily="34" charset="0"/>
                <a:ea typeface="Verdana" panose="020B0604030504040204" pitchFamily="34" charset="0"/>
              </a:rPr>
              <a:t> Площадки</a:t>
            </a:r>
            <a:br>
              <a:rPr lang="ru-RU" sz="1000" dirty="0">
                <a:latin typeface="Verdana" panose="020B0604030504040204" pitchFamily="34" charset="0"/>
                <a:ea typeface="Verdana" panose="020B0604030504040204" pitchFamily="34" charset="0"/>
              </a:rPr>
            </a:br>
            <a:r>
              <a:rPr lang="ru-RU" sz="1000" dirty="0">
                <a:latin typeface="Verdana" panose="020B0604030504040204" pitchFamily="34" charset="0"/>
                <a:ea typeface="Verdana" panose="020B0604030504040204" pitchFamily="34" charset="0"/>
              </a:rPr>
              <a:t> промышленного</a:t>
            </a:r>
          </a:p>
          <a:p>
            <a:r>
              <a:rPr lang="ru-RU" sz="1000" dirty="0">
                <a:latin typeface="Verdana" panose="020B0604030504040204" pitchFamily="34" charset="0"/>
                <a:ea typeface="Verdana" panose="020B0604030504040204" pitchFamily="34" charset="0"/>
              </a:rPr>
              <a:t> назначения</a:t>
            </a:r>
          </a:p>
        </p:txBody>
      </p:sp>
      <p:pic>
        <p:nvPicPr>
          <p:cNvPr id="9" name="Рисунок 8"/>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323625" y="6032007"/>
            <a:ext cx="529357" cy="529357"/>
          </a:xfrm>
          <a:prstGeom prst="rect">
            <a:avLst/>
          </a:prstGeom>
          <a:ln>
            <a:solidFill>
              <a:srgbClr val="00B050"/>
            </a:solidFill>
          </a:ln>
        </p:spPr>
      </p:pic>
      <p:sp>
        <p:nvSpPr>
          <p:cNvPr id="10" name="TextBox 9"/>
          <p:cNvSpPr txBox="1"/>
          <p:nvPr/>
        </p:nvSpPr>
        <p:spPr>
          <a:xfrm>
            <a:off x="2868987" y="6205423"/>
            <a:ext cx="1229824" cy="246221"/>
          </a:xfrm>
          <a:prstGeom prst="rect">
            <a:avLst/>
          </a:prstGeom>
          <a:noFill/>
        </p:spPr>
        <p:txBody>
          <a:bodyPr wrap="none" rtlCol="0">
            <a:spAutoFit/>
          </a:bodyPr>
          <a:lstStyle/>
          <a:p>
            <a:r>
              <a:rPr lang="ru-RU" sz="1000" dirty="0">
                <a:latin typeface="Verdana" panose="020B0604030504040204" pitchFamily="34" charset="0"/>
                <a:ea typeface="Verdana" panose="020B0604030504040204" pitchFamily="34" charset="0"/>
              </a:rPr>
              <a:t>Туризм и отдых</a:t>
            </a:r>
          </a:p>
        </p:txBody>
      </p:sp>
      <p:sp>
        <p:nvSpPr>
          <p:cNvPr id="21" name="TextBox 20"/>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2" name="Рисунок 21" descr="https://images.vector-images.com/67/Khislavichskiy_rayon_coa5.jpg"/>
          <p:cNvPicPr/>
          <p:nvPr/>
        </p:nvPicPr>
        <p:blipFill>
          <a:blip r:embed="rId7" cstate="print"/>
          <a:srcRect/>
          <a:stretch>
            <a:fillRect/>
          </a:stretch>
        </p:blipFill>
        <p:spPr bwMode="auto">
          <a:xfrm>
            <a:off x="322262" y="183249"/>
            <a:ext cx="514350" cy="742950"/>
          </a:xfrm>
          <a:prstGeom prst="rect">
            <a:avLst/>
          </a:prstGeom>
          <a:noFill/>
          <a:ln w="9525">
            <a:noFill/>
            <a:miter lim="800000"/>
            <a:headEnd/>
            <a:tailEnd/>
          </a:ln>
        </p:spPr>
      </p:pic>
      <p:pic>
        <p:nvPicPr>
          <p:cNvPr id="23" name="Picture 2" descr="C:\Users\673F~1\AppData\Local\Temp\Rar$DI13.079\Хиславичский р-н.png"/>
          <p:cNvPicPr>
            <a:picLocks noChangeAspect="1" noChangeArrowheads="1"/>
          </p:cNvPicPr>
          <p:nvPr/>
        </p:nvPicPr>
        <p:blipFill>
          <a:blip r:embed="rId8" cstate="print"/>
          <a:srcRect/>
          <a:stretch>
            <a:fillRect/>
          </a:stretch>
        </p:blipFill>
        <p:spPr bwMode="auto">
          <a:xfrm>
            <a:off x="375228" y="774740"/>
            <a:ext cx="6773717" cy="5136795"/>
          </a:xfrm>
          <a:prstGeom prst="rect">
            <a:avLst/>
          </a:prstGeom>
          <a:noFill/>
        </p:spPr>
      </p:pic>
      <p:pic>
        <p:nvPicPr>
          <p:cNvPr id="24" name="Рисунок 23"/>
          <p:cNvPicPr>
            <a:picLocks noChangeAspect="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863474" y="2633989"/>
            <a:ext cx="250152" cy="250152"/>
          </a:xfrm>
          <a:prstGeom prst="rect">
            <a:avLst/>
          </a:prstGeom>
        </p:spPr>
      </p:pic>
      <p:pic>
        <p:nvPicPr>
          <p:cNvPr id="25" name="Рисунок 24">
            <a:extLst>
              <a:ext uri="{FF2B5EF4-FFF2-40B4-BE49-F238E27FC236}">
                <a16:creationId xmlns:a16="http://schemas.microsoft.com/office/drawing/2014/main" id="{B2D7B279-F1A2-0DA6-031F-9CB87191622A}"/>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colorTemperature colorTemp="8800"/>
                    </a14:imgEffect>
                  </a14:imgLayer>
                </a14:imgProps>
              </a:ext>
            </a:extLst>
          </a:blip>
          <a:stretch>
            <a:fillRect/>
          </a:stretch>
        </p:blipFill>
        <p:spPr>
          <a:xfrm>
            <a:off x="3031959" y="4574521"/>
            <a:ext cx="371412" cy="384398"/>
          </a:xfrm>
          <a:prstGeom prst="rect">
            <a:avLst/>
          </a:prstGeom>
          <a:ln>
            <a:noFill/>
          </a:ln>
        </p:spPr>
      </p:pic>
      <p:pic>
        <p:nvPicPr>
          <p:cNvPr id="26" name="Рисунок 25"/>
          <p:cNvPicPr>
            <a:picLocks noChangeAspect="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22452" y="4068237"/>
            <a:ext cx="314436" cy="314436"/>
          </a:xfrm>
          <a:prstGeom prst="rect">
            <a:avLst/>
          </a:prstGeom>
          <a:ln>
            <a:noFill/>
          </a:ln>
        </p:spPr>
      </p:pic>
      <p:pic>
        <p:nvPicPr>
          <p:cNvPr id="27" name="Рисунок 26">
            <a:extLst>
              <a:ext uri="{FF2B5EF4-FFF2-40B4-BE49-F238E27FC236}">
                <a16:creationId xmlns:a16="http://schemas.microsoft.com/office/drawing/2014/main" id="{B2D7B279-F1A2-0DA6-031F-9CB87191622A}"/>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colorTemperature colorTemp="8800"/>
                    </a14:imgEffect>
                  </a14:imgLayer>
                </a14:imgProps>
              </a:ext>
            </a:extLst>
          </a:blip>
          <a:stretch>
            <a:fillRect/>
          </a:stretch>
        </p:blipFill>
        <p:spPr>
          <a:xfrm>
            <a:off x="1952213" y="3343137"/>
            <a:ext cx="371412" cy="384398"/>
          </a:xfrm>
          <a:prstGeom prst="rect">
            <a:avLst/>
          </a:prstGeom>
          <a:ln>
            <a:noFill/>
          </a:ln>
        </p:spPr>
      </p:pic>
      <p:pic>
        <p:nvPicPr>
          <p:cNvPr id="28" name="Рисунок 27"/>
          <p:cNvPicPr>
            <a:picLocks noChangeAspect="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326681" y="4766720"/>
            <a:ext cx="314436" cy="314436"/>
          </a:xfrm>
          <a:prstGeom prst="rect">
            <a:avLst/>
          </a:prstGeom>
          <a:ln>
            <a:noFill/>
          </a:ln>
        </p:spPr>
      </p:pic>
      <p:pic>
        <p:nvPicPr>
          <p:cNvPr id="29" name="Рисунок 28"/>
          <p:cNvPicPr>
            <a:picLocks noChangeAspect="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113626" y="2383837"/>
            <a:ext cx="250152" cy="250152"/>
          </a:xfrm>
          <a:prstGeom prst="rect">
            <a:avLst/>
          </a:prstGeom>
        </p:spPr>
      </p:pic>
      <p:sp>
        <p:nvSpPr>
          <p:cNvPr id="30" name="TextBox 29">
            <a:extLst>
              <a:ext uri="{FF2B5EF4-FFF2-40B4-BE49-F238E27FC236}">
                <a16:creationId xmlns:a16="http://schemas.microsoft.com/office/drawing/2014/main" id="{668CA6CB-69E2-46D1-A455-EF12E5DB571C}"/>
              </a:ext>
            </a:extLst>
          </p:cNvPr>
          <p:cNvSpPr txBox="1"/>
          <p:nvPr/>
        </p:nvSpPr>
        <p:spPr>
          <a:xfrm>
            <a:off x="7248370" y="7190343"/>
            <a:ext cx="317716"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9</a:t>
            </a:r>
          </a:p>
        </p:txBody>
      </p:sp>
      <p:sp>
        <p:nvSpPr>
          <p:cNvPr id="31" name="TextBox 30"/>
          <p:cNvSpPr txBox="1"/>
          <p:nvPr/>
        </p:nvSpPr>
        <p:spPr>
          <a:xfrm>
            <a:off x="836612" y="167079"/>
            <a:ext cx="1454150" cy="938719"/>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Хиславичский муниципальный округ</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2" name="Прямоугольник 31"/>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485A61"/>
                </a:solidFill>
                <a:cs typeface="Times New Roman" panose="02020603050405020304" pitchFamily="18" charset="0"/>
              </a:rPr>
              <a:t>Министерство</a:t>
            </a:r>
          </a:p>
        </p:txBody>
      </p:sp>
    </p:spTree>
    <p:extLst>
      <p:ext uri="{BB962C8B-B14F-4D97-AF65-F5344CB8AC3E}">
        <p14:creationId xmlns:p14="http://schemas.microsoft.com/office/powerpoint/2010/main" val="3413741178"/>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8395</TotalTime>
  <Words>2983</Words>
  <Application>Microsoft Office PowerPoint</Application>
  <PresentationFormat>Произвольный</PresentationFormat>
  <Paragraphs>716</Paragraphs>
  <Slides>29</Slides>
  <Notes>16</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29</vt:i4>
      </vt:variant>
    </vt:vector>
  </HeadingPairs>
  <TitlesOfParts>
    <vt:vector size="36" baseType="lpstr">
      <vt:lpstr>Arial</vt:lpstr>
      <vt:lpstr>Calibri</vt:lpstr>
      <vt:lpstr>Calibri Light</vt:lpstr>
      <vt:lpstr>Open Sans</vt:lpstr>
      <vt:lpstr>Open Sans Semibold</vt:lpstr>
      <vt:lpstr>Verdana</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Home</dc:creator>
  <cp:lastModifiedBy>user</cp:lastModifiedBy>
  <cp:revision>1385</cp:revision>
  <cp:lastPrinted>2025-07-23T13:47:50Z</cp:lastPrinted>
  <dcterms:created xsi:type="dcterms:W3CDTF">2017-05-10T15:02:08Z</dcterms:created>
  <dcterms:modified xsi:type="dcterms:W3CDTF">2026-01-25T18:05:00Z</dcterms:modified>
</cp:coreProperties>
</file>