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98" r:id="rId6"/>
    <p:sldId id="260" r:id="rId7"/>
    <p:sldId id="261" r:id="rId8"/>
    <p:sldId id="285" r:id="rId9"/>
    <p:sldId id="262" r:id="rId10"/>
    <p:sldId id="299" r:id="rId11"/>
    <p:sldId id="286" r:id="rId12"/>
    <p:sldId id="287" r:id="rId13"/>
    <p:sldId id="288" r:id="rId14"/>
    <p:sldId id="300" r:id="rId15"/>
    <p:sldId id="263" r:id="rId16"/>
    <p:sldId id="296" r:id="rId17"/>
    <p:sldId id="289" r:id="rId18"/>
    <p:sldId id="307" r:id="rId19"/>
    <p:sldId id="308" r:id="rId20"/>
    <p:sldId id="266" r:id="rId21"/>
    <p:sldId id="267" r:id="rId22"/>
    <p:sldId id="268" r:id="rId23"/>
    <p:sldId id="269" r:id="rId24"/>
    <p:sldId id="270" r:id="rId25"/>
    <p:sldId id="290" r:id="rId26"/>
    <p:sldId id="271" r:id="rId27"/>
    <p:sldId id="272" r:id="rId28"/>
    <p:sldId id="295" r:id="rId29"/>
    <p:sldId id="306" r:id="rId30"/>
    <p:sldId id="273" r:id="rId31"/>
    <p:sldId id="274" r:id="rId32"/>
    <p:sldId id="275" r:id="rId33"/>
    <p:sldId id="294" r:id="rId34"/>
    <p:sldId id="301" r:id="rId35"/>
    <p:sldId id="297" r:id="rId36"/>
    <p:sldId id="276" r:id="rId37"/>
    <p:sldId id="304" r:id="rId38"/>
    <p:sldId id="305" r:id="rId39"/>
    <p:sldId id="277" r:id="rId40"/>
    <p:sldId id="278" r:id="rId41"/>
    <p:sldId id="280" r:id="rId42"/>
    <p:sldId id="291" r:id="rId43"/>
    <p:sldId id="281" r:id="rId44"/>
    <p:sldId id="302" r:id="rId45"/>
    <p:sldId id="303" r:id="rId46"/>
    <p:sldId id="282" r:id="rId47"/>
    <p:sldId id="293" r:id="rId48"/>
    <p:sldId id="309" r:id="rId49"/>
    <p:sldId id="310" r:id="rId50"/>
    <p:sldId id="283" r:id="rId51"/>
    <p:sldId id="284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chta\Desktop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 w="44450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Лист1!$C$3:$C$6</c:f>
              <c:strCache>
                <c:ptCount val="4"/>
                <c:pt idx="0">
                  <c:v>2013-2014гг.</c:v>
                </c:pt>
                <c:pt idx="1">
                  <c:v>2014-2015гг.</c:v>
                </c:pt>
                <c:pt idx="2">
                  <c:v>2015-2016гг.</c:v>
                </c:pt>
                <c:pt idx="3">
                  <c:v>2016-2017гг.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732</c:v>
                </c:pt>
                <c:pt idx="1">
                  <c:v>664</c:v>
                </c:pt>
                <c:pt idx="2">
                  <c:v>628</c:v>
                </c:pt>
                <c:pt idx="3">
                  <c:v>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52864"/>
        <c:axId val="88054784"/>
      </c:barChart>
      <c:catAx>
        <c:axId val="8805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r>
                  <a:rPr lang="ru-RU" sz="2000" dirty="0">
                    <a:solidFill>
                      <a:schemeClr val="bg1"/>
                    </a:solidFill>
                  </a:rPr>
                  <a:t>Численность обучающихся по району, чел.</a:t>
                </a:r>
              </a:p>
            </c:rich>
          </c:tx>
          <c:layout>
            <c:manualLayout>
              <c:xMode val="edge"/>
              <c:yMode val="edge"/>
              <c:x val="0.24459373795068523"/>
              <c:y val="0.91580875934420003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endParaRPr lang="ru-RU"/>
          </a:p>
        </c:txPr>
        <c:crossAx val="88054784"/>
        <c:crosses val="autoZero"/>
        <c:auto val="1"/>
        <c:lblAlgn val="ctr"/>
        <c:lblOffset val="100"/>
        <c:noMultiLvlLbl val="0"/>
      </c:catAx>
      <c:valAx>
        <c:axId val="88054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8805286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728961809343591E-2"/>
          <c:y val="2.6300568705579262E-2"/>
          <c:w val="0.72345718417443594"/>
          <c:h val="0.81105853103408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Лист2!$E$3</c:f>
              <c:strCache>
                <c:ptCount val="1"/>
                <c:pt idx="0">
                  <c:v>2014-2015гг.</c:v>
                </c:pt>
              </c:strCache>
            </c:strRef>
          </c:tx>
          <c:spPr>
            <a:solidFill>
              <a:srgbClr val="CCFF33"/>
            </a:solidFill>
            <a:ln w="38100"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Лист2!$D$4:$D$6</c:f>
              <c:strCache>
                <c:ptCount val="3"/>
                <c:pt idx="0">
                  <c:v>МБОУ "Череповская ОШ"</c:v>
                </c:pt>
                <c:pt idx="1">
                  <c:v>МБОУ "Иозефовская ОШ"</c:v>
                </c:pt>
                <c:pt idx="2">
                  <c:v>МБОУ "Соинская ОШ"</c:v>
                </c:pt>
              </c:strCache>
            </c:strRef>
          </c:cat>
          <c:val>
            <c:numRef>
              <c:f>Лист2!$E$4:$E$6</c:f>
              <c:numCache>
                <c:formatCode>General</c:formatCode>
                <c:ptCount val="3"/>
                <c:pt idx="0">
                  <c:v>39.299999999999997</c:v>
                </c:pt>
                <c:pt idx="1">
                  <c:v>38.9</c:v>
                </c:pt>
                <c:pt idx="2" formatCode="0.0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Лист2!$F$3</c:f>
              <c:strCache>
                <c:ptCount val="1"/>
                <c:pt idx="0">
                  <c:v>2015-2016гг.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Лист2!$D$4:$D$6</c:f>
              <c:strCache>
                <c:ptCount val="3"/>
                <c:pt idx="0">
                  <c:v>МБОУ "Череповская ОШ"</c:v>
                </c:pt>
                <c:pt idx="1">
                  <c:v>МБОУ "Иозефовская ОШ"</c:v>
                </c:pt>
                <c:pt idx="2">
                  <c:v>МБОУ "Соинская ОШ"</c:v>
                </c:pt>
              </c:strCache>
            </c:strRef>
          </c:cat>
          <c:val>
            <c:numRef>
              <c:f>Лист2!$F$4:$F$6</c:f>
              <c:numCache>
                <c:formatCode>General</c:formatCode>
                <c:ptCount val="3"/>
                <c:pt idx="0" formatCode="0.0">
                  <c:v>40</c:v>
                </c:pt>
                <c:pt idx="1">
                  <c:v>43.8</c:v>
                </c:pt>
                <c:pt idx="2">
                  <c:v>63.6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165824"/>
        <c:axId val="89167360"/>
      </c:barChart>
      <c:catAx>
        <c:axId val="89165824"/>
        <c:scaling>
          <c:orientation val="minMax"/>
        </c:scaling>
        <c:delete val="0"/>
        <c:axPos val="b"/>
        <c:majorGridlines>
          <c:spPr>
            <a:ln w="38100">
              <a:solidFill>
                <a:srgbClr val="009900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4">
                    <a:lumMod val="10000"/>
                  </a:schemeClr>
                </a:solidFill>
              </a:defRPr>
            </a:pPr>
            <a:endParaRPr lang="ru-RU"/>
          </a:p>
        </c:txPr>
        <c:crossAx val="89167360"/>
        <c:crosses val="autoZero"/>
        <c:auto val="1"/>
        <c:lblAlgn val="ctr"/>
        <c:lblOffset val="100"/>
        <c:noMultiLvlLbl val="0"/>
      </c:catAx>
      <c:valAx>
        <c:axId val="89167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8916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08829528959444"/>
          <c:y val="0.33805159036383342"/>
          <c:w val="0.21323780508905205"/>
          <c:h val="0.23094543549215252"/>
        </c:manualLayout>
      </c:layout>
      <c:overlay val="0"/>
      <c:txPr>
        <a:bodyPr/>
        <a:lstStyle/>
        <a:p>
          <a:pPr>
            <a:defRPr sz="1600">
              <a:solidFill>
                <a:schemeClr val="accent4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alpha val="85000"/>
      </a:schemeClr>
    </a:solidFill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104301134999338E-2"/>
          <c:y val="2.7411860341026269E-2"/>
          <c:w val="0.94553450154283936"/>
          <c:h val="0.65651294592998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Лист1!$D$4</c:f>
              <c:strCache>
                <c:ptCount val="1"/>
                <c:pt idx="0">
                  <c:v>2014-2015гг.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645663026688791E-2"/>
                  <c:y val="2.2611447730878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80099702183628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956331016983802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11166501213126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334995036393807E-2"/>
                  <c:y val="-2.2611447730878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5339980145575228E-3"/>
                  <c:y val="-2.2611447730878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2800997021836284E-2"/>
                  <c:y val="2.2611447730878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37866401941002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067996029115046E-2"/>
                  <c:y val="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223330024262537E-2"/>
                  <c:y val="-2.2611447730879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Лист1!$C$5:$C$15</c:f>
              <c:strCache>
                <c:ptCount val="11"/>
                <c:pt idx="0">
                  <c:v>русский язык</c:v>
                </c:pt>
                <c:pt idx="1">
                  <c:v>литература</c:v>
                </c:pt>
                <c:pt idx="2">
                  <c:v>математика</c:v>
                </c:pt>
                <c:pt idx="3">
                  <c:v>физика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химия</c:v>
                </c:pt>
                <c:pt idx="7">
                  <c:v>обществознание</c:v>
                </c:pt>
                <c:pt idx="8">
                  <c:v>история</c:v>
                </c:pt>
                <c:pt idx="9">
                  <c:v>география</c:v>
                </c:pt>
                <c:pt idx="10">
                  <c:v>иностранный язык</c:v>
                </c:pt>
              </c:strCache>
            </c:strRef>
          </c:cat>
          <c:val>
            <c:numRef>
              <c:f>Лист1!$D$5:$D$15</c:f>
              <c:numCache>
                <c:formatCode>General</c:formatCode>
                <c:ptCount val="11"/>
                <c:pt idx="0">
                  <c:v>58.9</c:v>
                </c:pt>
                <c:pt idx="1">
                  <c:v>79.7</c:v>
                </c:pt>
                <c:pt idx="2">
                  <c:v>56.8</c:v>
                </c:pt>
                <c:pt idx="3">
                  <c:v>53.4</c:v>
                </c:pt>
                <c:pt idx="4">
                  <c:v>75.599999999999994</c:v>
                </c:pt>
                <c:pt idx="5">
                  <c:v>75.8</c:v>
                </c:pt>
                <c:pt idx="6">
                  <c:v>51</c:v>
                </c:pt>
                <c:pt idx="7">
                  <c:v>69.599999999999994</c:v>
                </c:pt>
                <c:pt idx="8">
                  <c:v>72.400000000000006</c:v>
                </c:pt>
                <c:pt idx="9">
                  <c:v>78.8</c:v>
                </c:pt>
                <c:pt idx="10">
                  <c:v>61.6</c:v>
                </c:pt>
              </c:numCache>
            </c:numRef>
          </c:val>
        </c:ser>
        <c:ser>
          <c:idx val="1"/>
          <c:order val="1"/>
          <c:tx>
            <c:strRef>
              <c:f>Лист1!$E$4</c:f>
              <c:strCache>
                <c:ptCount val="1"/>
                <c:pt idx="0">
                  <c:v>2015-2016гг.</c:v>
                </c:pt>
              </c:strCache>
            </c:strRef>
          </c:tx>
          <c:spPr>
            <a:solidFill>
              <a:srgbClr val="66FFFF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7.11166501213126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33998014557522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0099702183628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223330024262537E-2"/>
                  <c:y val="-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378664019410029E-2"/>
                  <c:y val="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5339980145575228E-3"/>
                  <c:y val="-2.2611447730878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378664019409925E-2"/>
                  <c:y val="-2.2611447730878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223330024262537E-2"/>
                  <c:y val="2.2611447730879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5339980145575228E-3"/>
                  <c:y val="2.2611447730878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Лист1!$C$5:$C$15</c:f>
              <c:strCache>
                <c:ptCount val="11"/>
                <c:pt idx="0">
                  <c:v>русский язык</c:v>
                </c:pt>
                <c:pt idx="1">
                  <c:v>литература</c:v>
                </c:pt>
                <c:pt idx="2">
                  <c:v>математика</c:v>
                </c:pt>
                <c:pt idx="3">
                  <c:v>физика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химия</c:v>
                </c:pt>
                <c:pt idx="7">
                  <c:v>обществознание</c:v>
                </c:pt>
                <c:pt idx="8">
                  <c:v>история</c:v>
                </c:pt>
                <c:pt idx="9">
                  <c:v>география</c:v>
                </c:pt>
                <c:pt idx="10">
                  <c:v>иностранный язык</c:v>
                </c:pt>
              </c:strCache>
            </c:strRef>
          </c:cat>
          <c:val>
            <c:numRef>
              <c:f>Лист1!$E$5:$E$15</c:f>
              <c:numCache>
                <c:formatCode>General</c:formatCode>
                <c:ptCount val="11"/>
                <c:pt idx="0">
                  <c:v>58.6</c:v>
                </c:pt>
                <c:pt idx="1">
                  <c:v>77.7</c:v>
                </c:pt>
                <c:pt idx="2">
                  <c:v>56.6</c:v>
                </c:pt>
                <c:pt idx="3">
                  <c:v>50.8</c:v>
                </c:pt>
                <c:pt idx="4">
                  <c:v>75.900000000000006</c:v>
                </c:pt>
                <c:pt idx="5">
                  <c:v>71.5</c:v>
                </c:pt>
                <c:pt idx="6">
                  <c:v>55.1</c:v>
                </c:pt>
                <c:pt idx="7" formatCode="0.0">
                  <c:v>67</c:v>
                </c:pt>
                <c:pt idx="8">
                  <c:v>70.400000000000006</c:v>
                </c:pt>
                <c:pt idx="9">
                  <c:v>76.7</c:v>
                </c:pt>
                <c:pt idx="10">
                  <c:v>60.7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206144"/>
        <c:axId val="89212032"/>
      </c:barChart>
      <c:catAx>
        <c:axId val="8920614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4">
                    <a:lumMod val="10000"/>
                  </a:schemeClr>
                </a:solidFill>
              </a:defRPr>
            </a:pPr>
            <a:endParaRPr lang="ru-RU"/>
          </a:p>
        </c:txPr>
        <c:crossAx val="89212032"/>
        <c:crosses val="autoZero"/>
        <c:auto val="1"/>
        <c:lblAlgn val="ctr"/>
        <c:lblOffset val="100"/>
        <c:noMultiLvlLbl val="0"/>
      </c:catAx>
      <c:valAx>
        <c:axId val="89212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4">
                    <a:lumMod val="10000"/>
                  </a:schemeClr>
                </a:solidFill>
              </a:defRPr>
            </a:pPr>
            <a:endParaRPr lang="ru-RU"/>
          </a:p>
        </c:txPr>
        <c:crossAx val="8920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919094562969706"/>
          <c:y val="0.90618348692250572"/>
          <c:w val="0.45159509606459497"/>
          <c:h val="8.9175146423480331E-2"/>
        </c:manualLayout>
      </c:layout>
      <c:overlay val="0"/>
      <c:spPr>
        <a:solidFill>
          <a:schemeClr val="tx2">
            <a:lumMod val="90000"/>
          </a:schemeClr>
        </a:solidFill>
      </c:spPr>
      <c:txPr>
        <a:bodyPr/>
        <a:lstStyle/>
        <a:p>
          <a:pPr>
            <a:defRPr sz="1800">
              <a:solidFill>
                <a:schemeClr val="accent4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10734405280739E-2"/>
          <c:y val="2.8830115477388646E-2"/>
          <c:w val="0.93117862288331865"/>
          <c:h val="0.669263630884933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  <a:ln w="31750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Лист1!$C$4:$C$7</c:f>
              <c:strCache>
                <c:ptCount val="4"/>
                <c:pt idx="0">
                  <c:v>МБОУ "Хиславичская СШ"</c:v>
                </c:pt>
                <c:pt idx="1">
                  <c:v>МБОУ "Ленинская средняя школа"</c:v>
                </c:pt>
                <c:pt idx="2">
                  <c:v>МБОУ "Растегаевская ОШ"</c:v>
                </c:pt>
                <c:pt idx="3">
                  <c:v>МБОУ "Череповская ОШ"</c:v>
                </c:pt>
              </c:strCache>
            </c:strRef>
          </c:cat>
          <c:val>
            <c:numRef>
              <c:f>Лист1!$D$4:$D$7</c:f>
              <c:numCache>
                <c:formatCode>General</c:formatCode>
                <c:ptCount val="4"/>
                <c:pt idx="0">
                  <c:v>60</c:v>
                </c:pt>
                <c:pt idx="1">
                  <c:v>35</c:v>
                </c:pt>
                <c:pt idx="2">
                  <c:v>15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01216"/>
        <c:axId val="89403392"/>
      </c:barChart>
      <c:catAx>
        <c:axId val="89401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r>
                  <a:rPr lang="ru-RU" sz="2000" dirty="0">
                    <a:solidFill>
                      <a:schemeClr val="bg1"/>
                    </a:solidFill>
                  </a:rPr>
                  <a:t>количество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детей, </a:t>
                </a:r>
                <a:r>
                  <a:rPr lang="ru-RU" sz="2000" dirty="0">
                    <a:solidFill>
                      <a:schemeClr val="bg1"/>
                    </a:solidFill>
                  </a:rPr>
                  <a:t>охваченных оздоровлением,</a:t>
                </a:r>
                <a:r>
                  <a:rPr lang="ru-RU" sz="2000" baseline="0" dirty="0">
                    <a:solidFill>
                      <a:schemeClr val="bg1"/>
                    </a:solidFill>
                  </a:rPr>
                  <a:t> чел.</a:t>
                </a:r>
                <a:endParaRPr lang="ru-RU" sz="20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6262155959515887"/>
              <c:y val="0.90099316890170456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ru-RU"/>
          </a:p>
        </c:txPr>
        <c:crossAx val="89403392"/>
        <c:crosses val="autoZero"/>
        <c:auto val="1"/>
        <c:lblAlgn val="ctr"/>
        <c:lblOffset val="100"/>
        <c:noMultiLvlLbl val="0"/>
      </c:catAx>
      <c:valAx>
        <c:axId val="8940339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89401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322825387048909E-2"/>
          <c:y val="0.10171530887334637"/>
          <c:w val="0.463241085510046"/>
          <c:h val="0.81748426854713996"/>
        </c:manualLayout>
      </c:layout>
      <c:pieChart>
        <c:varyColors val="1"/>
        <c:ser>
          <c:idx val="0"/>
          <c:order val="0"/>
          <c:spPr>
            <a:ln w="34925">
              <a:solidFill>
                <a:prstClr val="black"/>
              </a:solidFill>
            </a:ln>
          </c:spPr>
          <c:dPt>
            <c:idx val="0"/>
            <c:bubble3D val="0"/>
            <c:spPr>
              <a:solidFill>
                <a:srgbClr val="66FF33"/>
              </a:solidFill>
              <a:ln w="34925">
                <a:solidFill>
                  <a:prstClr val="black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34925">
                <a:solidFill>
                  <a:prstClr val="black"/>
                </a:solidFill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34925">
                <a:solidFill>
                  <a:prstClr val="black"/>
                </a:solidFill>
              </a:ln>
            </c:spPr>
          </c:dPt>
          <c:dLbls>
            <c:dLbl>
              <c:idx val="1"/>
              <c:layout>
                <c:manualLayout>
                  <c:x val="-1.629618223727805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666596675905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Лист1!$C$3:$C$5</c:f>
              <c:strCache>
                <c:ptCount val="3"/>
                <c:pt idx="0">
                  <c:v>выраженный оздоровительный эффект</c:v>
                </c:pt>
                <c:pt idx="1">
                  <c:v>слабый оздоровительный эффект</c:v>
                </c:pt>
                <c:pt idx="2">
                  <c:v>отсутствие оздоровительного эффекта</c:v>
                </c:pt>
              </c:strCache>
            </c:strRef>
          </c:cat>
          <c:val>
            <c:numRef>
              <c:f>Лист1!$D$3:$D$5</c:f>
              <c:numCache>
                <c:formatCode>0.0%</c:formatCode>
                <c:ptCount val="3"/>
                <c:pt idx="0">
                  <c:v>0.95500000000000063</c:v>
                </c:pt>
                <c:pt idx="1">
                  <c:v>3.7999999999999999E-2</c:v>
                </c:pt>
                <c:pt idx="2">
                  <c:v>7.0000000000000114E-3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32940918465429"/>
          <c:y val="0.19211043554015594"/>
          <c:w val="0.41781708147857832"/>
          <c:h val="0.61577892306451099"/>
        </c:manualLayout>
      </c:layout>
      <c:overlay val="0"/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C000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660323709536718E-2"/>
          <c:y val="9.9537037037037243E-2"/>
          <c:w val="0.46388888888889096"/>
          <c:h val="0.77314814814815036"/>
        </c:manualLayout>
      </c:layout>
      <c:pieChart>
        <c:varyColors val="1"/>
        <c:ser>
          <c:idx val="0"/>
          <c:order val="0"/>
          <c:spPr>
            <a:solidFill>
              <a:srgbClr val="FFFF00"/>
            </a:solidFill>
            <a:ln w="22225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92D050"/>
              </a:solidFill>
              <a:ln w="2222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22225">
                <a:solidFill>
                  <a:schemeClr val="bg1"/>
                </a:solidFill>
              </a:ln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Лист1!$C$4:$C$6</c:f>
              <c:strCache>
                <c:ptCount val="3"/>
                <c:pt idx="0">
                  <c:v>высшее профессиональное</c:v>
                </c:pt>
                <c:pt idx="1">
                  <c:v>среднее профессиональное</c:v>
                </c:pt>
                <c:pt idx="2">
                  <c:v>среднее общее</c:v>
                </c:pt>
              </c:strCache>
            </c:strRef>
          </c:cat>
          <c:val>
            <c:numRef>
              <c:f>Лист1!$D$4:$D$6</c:f>
              <c:numCache>
                <c:formatCode>0.0%</c:formatCode>
                <c:ptCount val="3"/>
                <c:pt idx="0">
                  <c:v>0.88900000000000001</c:v>
                </c:pt>
                <c:pt idx="1">
                  <c:v>9.4000000000000028E-2</c:v>
                </c:pt>
                <c:pt idx="2">
                  <c:v>1.7000000000000001E-2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149287063338605"/>
          <c:y val="0.29051509186351732"/>
          <c:w val="0.41184047466418272"/>
          <c:h val="0.41896981627296714"/>
        </c:manualLayout>
      </c:layout>
      <c:overlay val="0"/>
      <c:txPr>
        <a:bodyPr/>
        <a:lstStyle/>
        <a:p>
          <a:pPr>
            <a:defRPr sz="2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053605920632798E-2"/>
          <c:y val="0.10188085066420488"/>
          <c:w val="0.42652392171861853"/>
          <c:h val="0.813115853561297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34925">
                <a:solidFill>
                  <a:prstClr val="black"/>
                </a:solidFill>
              </a:ln>
            </c:spPr>
          </c:dPt>
          <c:dPt>
            <c:idx val="1"/>
            <c:bubble3D val="0"/>
            <c:spPr>
              <a:solidFill>
                <a:srgbClr val="66FF33"/>
              </a:solidFill>
              <a:ln w="34925">
                <a:solidFill>
                  <a:prstClr val="black"/>
                </a:solidFill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34925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2.2849933176315028E-2"/>
                  <c:y val="-1.40646290747556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837316234866311E-2"/>
                  <c:y val="-1.1251924750026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42181235279534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Лист1!$C$4:$C$6</c:f>
              <c:strCache>
                <c:ptCount val="3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соответствие занимаемой должности</c:v>
                </c:pt>
              </c:strCache>
            </c:strRef>
          </c:cat>
          <c:val>
            <c:numRef>
              <c:f>Лист1!$D$4:$D$6</c:f>
              <c:numCache>
                <c:formatCode>0.0%</c:formatCode>
                <c:ptCount val="3"/>
                <c:pt idx="0">
                  <c:v>0.17900000000000005</c:v>
                </c:pt>
                <c:pt idx="1">
                  <c:v>0.59799999999999998</c:v>
                </c:pt>
                <c:pt idx="2">
                  <c:v>0.223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2937538551232322"/>
          <c:y val="0.13636887158705721"/>
          <c:w val="0.47062457841035077"/>
          <c:h val="0.58942889189328052"/>
        </c:manualLayout>
      </c:layout>
      <c:overlay val="0"/>
      <c:txPr>
        <a:bodyPr/>
        <a:lstStyle/>
        <a:p>
          <a:pPr>
            <a:defRPr sz="2400">
              <a:solidFill>
                <a:schemeClr val="accent4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 w="412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0.132062567741058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389151025227092E-3"/>
                  <c:y val="0.139681562033811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195771935881141E-3"/>
                  <c:y val="0.116824579155551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Лист1!$C$5:$C$7</c:f>
              <c:strCache>
                <c:ptCount val="3"/>
                <c:pt idx="0">
                  <c:v>2013-2014гг.</c:v>
                </c:pt>
                <c:pt idx="1">
                  <c:v>2014-2015гг.</c:v>
                </c:pt>
                <c:pt idx="2">
                  <c:v>2015-2016гг.</c:v>
                </c:pt>
              </c:strCache>
            </c:strRef>
          </c:cat>
          <c:val>
            <c:numRef>
              <c:f>Лист1!$D$5:$D$7</c:f>
              <c:numCache>
                <c:formatCode>0%</c:formatCode>
                <c:ptCount val="3"/>
                <c:pt idx="0">
                  <c:v>0.66000000000000114</c:v>
                </c:pt>
                <c:pt idx="1">
                  <c:v>0.68</c:v>
                </c:pt>
                <c:pt idx="2">
                  <c:v>0.79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666560"/>
        <c:axId val="77677696"/>
      </c:barChart>
      <c:catAx>
        <c:axId val="77666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endParaRPr lang="ru-RU"/>
          </a:p>
        </c:txPr>
        <c:crossAx val="77677696"/>
        <c:crosses val="autoZero"/>
        <c:auto val="1"/>
        <c:lblAlgn val="ctr"/>
        <c:lblOffset val="100"/>
        <c:noMultiLvlLbl val="0"/>
      </c:catAx>
      <c:valAx>
        <c:axId val="7767769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7766656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34925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Лист1!$C$3:$C$11</c:f>
              <c:strCache>
                <c:ptCount val="9"/>
                <c:pt idx="0">
                  <c:v>физика</c:v>
                </c:pt>
                <c:pt idx="1">
                  <c:v>иностранный язык</c:v>
                </c:pt>
                <c:pt idx="2">
                  <c:v>литература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информатика</c:v>
                </c:pt>
                <c:pt idx="7">
                  <c:v>история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Лист1!$D$3:$D$11</c:f>
              <c:numCache>
                <c:formatCode>General</c:formatCode>
                <c:ptCount val="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36</c:v>
                </c:pt>
                <c:pt idx="5">
                  <c:v>43</c:v>
                </c:pt>
                <c:pt idx="6">
                  <c:v>4</c:v>
                </c:pt>
                <c:pt idx="7">
                  <c:v>11</c:v>
                </c:pt>
                <c:pt idx="8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713792"/>
        <c:axId val="77716480"/>
      </c:barChart>
      <c:catAx>
        <c:axId val="77713792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77716480"/>
        <c:crosses val="autoZero"/>
        <c:auto val="1"/>
        <c:lblAlgn val="ctr"/>
        <c:lblOffset val="100"/>
        <c:noMultiLvlLbl val="0"/>
      </c:catAx>
      <c:valAx>
        <c:axId val="77716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77713792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  <a:ln w="31750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Лист1!$C$4:$C$17</c:f>
              <c:strCache>
                <c:ptCount val="14"/>
                <c:pt idx="0">
                  <c:v>иностранный язык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математика</c:v>
                </c:pt>
                <c:pt idx="4">
                  <c:v>литература</c:v>
                </c:pt>
                <c:pt idx="5">
                  <c:v>русский язык</c:v>
                </c:pt>
                <c:pt idx="6">
                  <c:v>история</c:v>
                </c:pt>
                <c:pt idx="7">
                  <c:v>информатика</c:v>
                </c:pt>
                <c:pt idx="8">
                  <c:v>физическая культура</c:v>
                </c:pt>
                <c:pt idx="9">
                  <c:v>физика</c:v>
                </c:pt>
                <c:pt idx="10">
                  <c:v>право</c:v>
                </c:pt>
                <c:pt idx="11">
                  <c:v>обществознание</c:v>
                </c:pt>
                <c:pt idx="12">
                  <c:v>химия</c:v>
                </c:pt>
                <c:pt idx="13">
                  <c:v>ОБЖ</c:v>
                </c:pt>
              </c:strCache>
            </c:strRef>
          </c:cat>
          <c:val>
            <c:numRef>
              <c:f>Лист1!$D$4:$D$17</c:f>
              <c:numCache>
                <c:formatCode>General</c:formatCode>
                <c:ptCount val="14"/>
                <c:pt idx="0">
                  <c:v>102</c:v>
                </c:pt>
                <c:pt idx="1">
                  <c:v>108</c:v>
                </c:pt>
                <c:pt idx="2">
                  <c:v>115</c:v>
                </c:pt>
                <c:pt idx="3">
                  <c:v>158</c:v>
                </c:pt>
                <c:pt idx="4">
                  <c:v>112</c:v>
                </c:pt>
                <c:pt idx="5">
                  <c:v>160</c:v>
                </c:pt>
                <c:pt idx="6">
                  <c:v>78</c:v>
                </c:pt>
                <c:pt idx="7">
                  <c:v>25</c:v>
                </c:pt>
                <c:pt idx="8">
                  <c:v>85</c:v>
                </c:pt>
                <c:pt idx="9">
                  <c:v>40</c:v>
                </c:pt>
                <c:pt idx="10">
                  <c:v>5</c:v>
                </c:pt>
                <c:pt idx="11">
                  <c:v>63</c:v>
                </c:pt>
                <c:pt idx="12">
                  <c:v>19</c:v>
                </c:pt>
                <c:pt idx="13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732096"/>
        <c:axId val="77755520"/>
      </c:barChart>
      <c:catAx>
        <c:axId val="77732096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ru-RU"/>
          </a:p>
        </c:txPr>
        <c:crossAx val="77755520"/>
        <c:crosses val="autoZero"/>
        <c:auto val="1"/>
        <c:lblAlgn val="ctr"/>
        <c:lblOffset val="100"/>
        <c:noMultiLvlLbl val="0"/>
      </c:catAx>
      <c:valAx>
        <c:axId val="77755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ru-RU"/>
          </a:p>
        </c:txPr>
        <c:crossAx val="77732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 w="31750">
              <a:solidFill>
                <a:prstClr val="black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Лист1!$C$4:$C$17</c:f>
              <c:strCache>
                <c:ptCount val="14"/>
                <c:pt idx="0">
                  <c:v>иностранный язык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математика</c:v>
                </c:pt>
                <c:pt idx="4">
                  <c:v>литература</c:v>
                </c:pt>
                <c:pt idx="5">
                  <c:v>русский язык</c:v>
                </c:pt>
                <c:pt idx="6">
                  <c:v>история</c:v>
                </c:pt>
                <c:pt idx="7">
                  <c:v>информатика</c:v>
                </c:pt>
                <c:pt idx="8">
                  <c:v>физическая культура</c:v>
                </c:pt>
                <c:pt idx="9">
                  <c:v>физика</c:v>
                </c:pt>
                <c:pt idx="10">
                  <c:v>право</c:v>
                </c:pt>
                <c:pt idx="11">
                  <c:v>обществознание</c:v>
                </c:pt>
                <c:pt idx="12">
                  <c:v>химия</c:v>
                </c:pt>
                <c:pt idx="13">
                  <c:v>ОБЖ</c:v>
                </c:pt>
              </c:strCache>
            </c:strRef>
          </c:cat>
          <c:val>
            <c:numRef>
              <c:f>Лист1!$D$4:$D$17</c:f>
              <c:numCache>
                <c:formatCode>General</c:formatCode>
                <c:ptCount val="14"/>
                <c:pt idx="0">
                  <c:v>20</c:v>
                </c:pt>
                <c:pt idx="1">
                  <c:v>19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25</c:v>
                </c:pt>
                <c:pt idx="6">
                  <c:v>12</c:v>
                </c:pt>
                <c:pt idx="7">
                  <c:v>0</c:v>
                </c:pt>
                <c:pt idx="8">
                  <c:v>20</c:v>
                </c:pt>
                <c:pt idx="9">
                  <c:v>12</c:v>
                </c:pt>
                <c:pt idx="10">
                  <c:v>4</c:v>
                </c:pt>
                <c:pt idx="11">
                  <c:v>23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799808"/>
        <c:axId val="77802496"/>
      </c:barChart>
      <c:catAx>
        <c:axId val="7779980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ru-RU"/>
          </a:p>
        </c:txPr>
        <c:crossAx val="77802496"/>
        <c:crosses val="autoZero"/>
        <c:auto val="1"/>
        <c:lblAlgn val="ctr"/>
        <c:lblOffset val="100"/>
        <c:noMultiLvlLbl val="0"/>
      </c:catAx>
      <c:valAx>
        <c:axId val="77802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7779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Лист1!$D$5</c:f>
              <c:strCache>
                <c:ptCount val="1"/>
                <c:pt idx="0">
                  <c:v>количество участников регионального этапа</c:v>
                </c:pt>
              </c:strCache>
            </c:strRef>
          </c:tx>
          <c:spPr>
            <a:solidFill>
              <a:srgbClr val="66FF33"/>
            </a:solidFill>
            <a:ln w="38100">
              <a:solidFill>
                <a:prstClr val="black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Лист1!$E$4:$G$4</c:f>
              <c:strCache>
                <c:ptCount val="3"/>
                <c:pt idx="0">
                  <c:v>2013-2014гг.</c:v>
                </c:pt>
                <c:pt idx="1">
                  <c:v>2014-2015гг.</c:v>
                </c:pt>
                <c:pt idx="2">
                  <c:v>2015-2016гг.</c:v>
                </c:pt>
              </c:strCache>
            </c:strRef>
          </c:cat>
          <c:val>
            <c:numRef>
              <c:f>Лист1!$E$5:$G$5</c:f>
              <c:numCache>
                <c:formatCode>General</c:formatCode>
                <c:ptCount val="3"/>
                <c:pt idx="0">
                  <c:v>10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Лист1!$D$6</c:f>
              <c:strCache>
                <c:ptCount val="1"/>
                <c:pt idx="0">
                  <c:v>число областных предметных олимпиад, в которых приняли участие</c:v>
                </c:pt>
              </c:strCache>
            </c:strRef>
          </c:tx>
          <c:spPr>
            <a:solidFill>
              <a:srgbClr val="FF0000"/>
            </a:solidFill>
            <a:ln w="38100">
              <a:solidFill>
                <a:prstClr val="black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Лист1!$E$4:$G$4</c:f>
              <c:strCache>
                <c:ptCount val="3"/>
                <c:pt idx="0">
                  <c:v>2013-2014гг.</c:v>
                </c:pt>
                <c:pt idx="1">
                  <c:v>2014-2015гг.</c:v>
                </c:pt>
                <c:pt idx="2">
                  <c:v>2015-2016гг.</c:v>
                </c:pt>
              </c:strCache>
            </c:strRef>
          </c:cat>
          <c:val>
            <c:numRef>
              <c:f>Лист1!$E$6:$G$6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845248"/>
        <c:axId val="77846784"/>
      </c:barChart>
      <c:catAx>
        <c:axId val="7784524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ajorTickMark val="out"/>
        <c:minorTickMark val="none"/>
        <c:tickLblPos val="nextTo"/>
        <c:spPr>
          <a:solidFill>
            <a:srgbClr val="F79646">
              <a:lumMod val="20000"/>
              <a:lumOff val="80000"/>
            </a:srgbClr>
          </a:solidFill>
        </c:spPr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ru-RU"/>
          </a:p>
        </c:txPr>
        <c:crossAx val="77846784"/>
        <c:crosses val="autoZero"/>
        <c:auto val="1"/>
        <c:lblAlgn val="ctr"/>
        <c:lblOffset val="100"/>
        <c:noMultiLvlLbl val="0"/>
      </c:catAx>
      <c:valAx>
        <c:axId val="77846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77845248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solidFill>
            <a:schemeClr val="bg1"/>
          </a:solidFill>
        </a:ln>
      </c:spPr>
    </c:plotArea>
    <c:legend>
      <c:legendPos val="b"/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174611746235843E-2"/>
          <c:y val="2.9480713562690553E-2"/>
          <c:w val="0.93646368527358526"/>
          <c:h val="0.7199036141046056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Лист1!$D$2</c:f>
              <c:strCache>
                <c:ptCount val="1"/>
                <c:pt idx="0">
                  <c:v>качество знаний учреждения,%</c:v>
                </c:pt>
              </c:strCache>
            </c:strRef>
          </c:tx>
          <c:spPr>
            <a:ln w="60325">
              <a:solidFill>
                <a:srgbClr val="009900"/>
              </a:solidFill>
            </a:ln>
          </c:spPr>
          <c:marker>
            <c:symbol val="circle"/>
            <c:size val="9"/>
            <c:spPr>
              <a:solidFill>
                <a:srgbClr val="00FF00"/>
              </a:solidFill>
            </c:spPr>
          </c:marker>
          <c:dLbls>
            <c:txPr>
              <a:bodyPr/>
              <a:lstStyle/>
              <a:p>
                <a:pPr>
                  <a:defRPr sz="2400" b="1" i="0">
                    <a:solidFill>
                      <a:schemeClr val="bg1">
                        <a:lumMod val="50000"/>
                      </a:schemeClr>
                    </a:solidFill>
                    <a:effectLst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Лист1!$C$3:$C$6</c:f>
              <c:strCache>
                <c:ptCount val="4"/>
                <c:pt idx="0">
                  <c:v>МБОУ "Хиславичская СШ"</c:v>
                </c:pt>
                <c:pt idx="1">
                  <c:v>МБОУ "Ленинская средняя школа"</c:v>
                </c:pt>
                <c:pt idx="2">
                  <c:v>МБОУ "Заревская ОШ"</c:v>
                </c:pt>
                <c:pt idx="3">
                  <c:v>МБОУ "Соинская ОШ"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45.5</c:v>
                </c:pt>
                <c:pt idx="1">
                  <c:v>45.9</c:v>
                </c:pt>
                <c:pt idx="2" formatCode="0.0">
                  <c:v>50</c:v>
                </c:pt>
                <c:pt idx="3">
                  <c:v>63.6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Лист1!$E$2</c:f>
              <c:strCache>
                <c:ptCount val="1"/>
                <c:pt idx="0">
                  <c:v>качество знаний по району,%</c:v>
                </c:pt>
              </c:strCache>
            </c:strRef>
          </c:tx>
          <c:spPr>
            <a:ln w="73025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FF00"/>
              </a:solidFill>
            </c:spPr>
          </c:marker>
          <c:dLbls>
            <c:dLbl>
              <c:idx val="0"/>
              <c:layout>
                <c:manualLayout>
                  <c:x val="-5.375699912510936E-2"/>
                  <c:y val="0.101377223680373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979221347331585E-2"/>
                  <c:y val="9.6747594050743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201443569553803E-2"/>
                  <c:y val="0.106006853310002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979221347331585E-2"/>
                  <c:y val="0.101377223680373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Лист1!$C$3:$C$6</c:f>
              <c:strCache>
                <c:ptCount val="4"/>
                <c:pt idx="0">
                  <c:v>МБОУ "Хиславичская СШ"</c:v>
                </c:pt>
                <c:pt idx="1">
                  <c:v>МБОУ "Ленинская средняя школа"</c:v>
                </c:pt>
                <c:pt idx="2">
                  <c:v>МБОУ "Заревская ОШ"</c:v>
                </c:pt>
                <c:pt idx="3">
                  <c:v>МБОУ "Соинская ОШ"</c:v>
                </c:pt>
              </c:strCache>
            </c:strRef>
          </c:cat>
          <c:val>
            <c:numRef>
              <c:f>Лист1!$E$3:$E$6</c:f>
              <c:numCache>
                <c:formatCode>General</c:formatCode>
                <c:ptCount val="4"/>
                <c:pt idx="0">
                  <c:v>45.4</c:v>
                </c:pt>
                <c:pt idx="1">
                  <c:v>45.4</c:v>
                </c:pt>
                <c:pt idx="2">
                  <c:v>45.4</c:v>
                </c:pt>
                <c:pt idx="3">
                  <c:v>45.4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334720"/>
        <c:axId val="88336256"/>
      </c:lineChart>
      <c:catAx>
        <c:axId val="88334720"/>
        <c:scaling>
          <c:orientation val="minMax"/>
        </c:scaling>
        <c:delete val="0"/>
        <c:axPos val="b"/>
        <c:majorGridlines>
          <c:spPr>
            <a:ln w="34925">
              <a:solidFill>
                <a:schemeClr val="accent4">
                  <a:lumMod val="10000"/>
                </a:schemeClr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88336256"/>
        <c:crosses val="autoZero"/>
        <c:auto val="1"/>
        <c:lblAlgn val="ctr"/>
        <c:lblOffset val="100"/>
        <c:noMultiLvlLbl val="0"/>
      </c:catAx>
      <c:valAx>
        <c:axId val="88336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88334720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2.3954988607823174E-2"/>
          <c:y val="0.87418797602735498"/>
          <c:w val="0.95002331252811623"/>
          <c:h val="0.11877306842449604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  <c:txPr>
        <a:bodyPr/>
        <a:lstStyle/>
        <a:p>
          <a:pPr>
            <a:defRPr sz="1600" b="1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20000"/>
        <a:lumOff val="80000"/>
      </a:schemeClr>
    </a:solidFill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7978-7C23-48A6-9C67-271233096FED}" type="datetimeFigureOut">
              <a:rPr lang="ru-RU" smtClean="0"/>
              <a:pPr/>
              <a:t>25.08.2016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0DAF-1B8E-4230-9481-2E49A61D91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7978-7C23-48A6-9C67-271233096FED}" type="datetimeFigureOut">
              <a:rPr lang="ru-RU" smtClean="0"/>
              <a:pPr/>
              <a:t>25.08.2016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0DAF-1B8E-4230-9481-2E49A61D91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7978-7C23-48A6-9C67-271233096FED}" type="datetimeFigureOut">
              <a:rPr lang="ru-RU" smtClean="0"/>
              <a:pPr/>
              <a:t>25.08.2016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0DAF-1B8E-4230-9481-2E49A61D91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7978-7C23-48A6-9C67-271233096FED}" type="datetimeFigureOut">
              <a:rPr lang="ru-RU" smtClean="0"/>
              <a:pPr/>
              <a:t>25.08.2016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0DAF-1B8E-4230-9481-2E49A61D91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7978-7C23-48A6-9C67-271233096FED}" type="datetimeFigureOut">
              <a:rPr lang="ru-RU" smtClean="0"/>
              <a:pPr/>
              <a:t>25.08.2016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0DAF-1B8E-4230-9481-2E49A61D91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7978-7C23-48A6-9C67-271233096FED}" type="datetimeFigureOut">
              <a:rPr lang="ru-RU" smtClean="0"/>
              <a:pPr/>
              <a:t>25.08.2016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0DAF-1B8E-4230-9481-2E49A61D91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7978-7C23-48A6-9C67-271233096FED}" type="datetimeFigureOut">
              <a:rPr lang="ru-RU" smtClean="0"/>
              <a:pPr/>
              <a:t>25.08.2016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0DAF-1B8E-4230-9481-2E49A61D91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7978-7C23-48A6-9C67-271233096FED}" type="datetimeFigureOut">
              <a:rPr lang="ru-RU" smtClean="0"/>
              <a:pPr/>
              <a:t>25.08.2016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0DAF-1B8E-4230-9481-2E49A61D91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7978-7C23-48A6-9C67-271233096FED}" type="datetimeFigureOut">
              <a:rPr lang="ru-RU" smtClean="0"/>
              <a:pPr/>
              <a:t>25.08.2016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0DAF-1B8E-4230-9481-2E49A61D91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7978-7C23-48A6-9C67-271233096FED}" type="datetimeFigureOut">
              <a:rPr lang="ru-RU" smtClean="0"/>
              <a:pPr/>
              <a:t>25.08.2016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0DAF-1B8E-4230-9481-2E49A61D91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7978-7C23-48A6-9C67-271233096FED}" type="datetimeFigureOut">
              <a:rPr lang="ru-RU" smtClean="0"/>
              <a:pPr/>
              <a:t>25.08.2016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0DAF-1B8E-4230-9481-2E49A61D91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B7978-7C23-48A6-9C67-271233096FED}" type="datetimeFigureOut">
              <a:rPr lang="ru-RU" smtClean="0"/>
              <a:pPr/>
              <a:t>25.08.2016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0DAF-1B8E-4230-9481-2E49A61D91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териалы для августовки\заставка1.jpg"/>
          <p:cNvPicPr>
            <a:picLocks noChangeAspect="1" noChangeArrowheads="1"/>
          </p:cNvPicPr>
          <p:nvPr/>
        </p:nvPicPr>
        <p:blipFill>
          <a:blip r:embed="rId2">
            <a:lum bright="45000" contrast="-4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786874" cy="229870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990099"/>
                </a:solidFill>
                <a:latin typeface="Century" pitchFamily="18" charset="0"/>
                <a:ea typeface="MS Gothic" pitchFamily="49" charset="-128"/>
              </a:rPr>
              <a:t>АВГУСТОВСКОЕ ПЕДАГОГИЧЕСКОЕ СОВЕЩАНИЕ</a:t>
            </a:r>
            <a:endParaRPr lang="ru-RU" sz="6000" b="1" dirty="0">
              <a:solidFill>
                <a:srgbClr val="990099"/>
              </a:solidFill>
              <a:latin typeface="Century" pitchFamily="18" charset="0"/>
              <a:ea typeface="MS Gothic" pitchFamily="49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429264"/>
            <a:ext cx="6400800" cy="82868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п. Хиславичи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29 августа 2016 года</a:t>
            </a:r>
          </a:p>
          <a:p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атериалы для августовки\19211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4"/>
            <a:ext cx="9144000" cy="6866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984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уровней образования педагогических работников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571612"/>
          <a:ext cx="850112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7163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квалификационных категорий педагогических работников</a:t>
            </a:r>
            <a:endParaRPr lang="ru-RU" sz="36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44" y="2000240"/>
          <a:ext cx="8892805" cy="451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358246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Курсовая подготовка педагогических работников 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2015-2016 учебном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428868"/>
            <a:ext cx="8572560" cy="3571900"/>
          </a:xfrm>
        </p:spPr>
        <p:txBody>
          <a:bodyPr>
            <a:normAutofit/>
          </a:bodyPr>
          <a:lstStyle/>
          <a:p>
            <a:pPr algn="just"/>
            <a:r>
              <a:rPr lang="ru-RU" i="1" u="sng" dirty="0" smtClean="0">
                <a:solidFill>
                  <a:schemeClr val="bg1"/>
                </a:solidFill>
              </a:rPr>
              <a:t>Повысили свою квалификацию 33 педагога, из них: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24</a:t>
            </a:r>
            <a:r>
              <a:rPr lang="ru-RU" dirty="0" smtClean="0">
                <a:solidFill>
                  <a:schemeClr val="bg1"/>
                </a:solidFill>
              </a:rPr>
              <a:t> – комплексные курсы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7</a:t>
            </a:r>
            <a:r>
              <a:rPr lang="ru-RU" dirty="0" smtClean="0">
                <a:solidFill>
                  <a:schemeClr val="bg1"/>
                </a:solidFill>
              </a:rPr>
              <a:t> – целевые курсы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– курсы дополнительной профессиональной программы повышения квалификации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атериалы для августовки\19211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4"/>
            <a:ext cx="9144000" cy="6866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984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96908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 образование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7158" y="3143248"/>
            <a:ext cx="3714776" cy="237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9900"/>
                </a:solidFill>
                <a:latin typeface="Tahoma" pitchFamily="34" charset="0"/>
                <a:ea typeface="Microsoft YaHei" pitchFamily="34" charset="-122"/>
              </a:rPr>
              <a:t>МБУДО </a:t>
            </a:r>
            <a:r>
              <a:rPr lang="ru-RU" sz="2400" b="1" dirty="0" smtClean="0">
                <a:solidFill>
                  <a:srgbClr val="009900"/>
                </a:solidFill>
                <a:latin typeface="Tahoma" pitchFamily="34" charset="0"/>
                <a:ea typeface="Microsoft YaHei" pitchFamily="34" charset="-122"/>
              </a:rPr>
              <a:t>«</a:t>
            </a:r>
            <a:r>
              <a:rPr lang="ru-RU" sz="2400" b="1" dirty="0" smtClean="0">
                <a:solidFill>
                  <a:srgbClr val="009900"/>
                </a:solidFill>
              </a:rPr>
              <a:t>Дом </a:t>
            </a:r>
            <a:r>
              <a:rPr lang="ru-RU" sz="2400" b="1" dirty="0">
                <a:solidFill>
                  <a:srgbClr val="009900"/>
                </a:solidFill>
              </a:rPr>
              <a:t>детского </a:t>
            </a:r>
            <a:r>
              <a:rPr lang="ru-RU" sz="2400" b="1" dirty="0" smtClean="0">
                <a:solidFill>
                  <a:srgbClr val="009900"/>
                </a:solidFill>
              </a:rPr>
              <a:t>творчества»</a:t>
            </a:r>
            <a:r>
              <a:rPr lang="ru-RU" sz="2400" b="1" dirty="0" smtClean="0">
                <a:solidFill>
                  <a:srgbClr val="009900"/>
                </a:solidFill>
                <a:latin typeface="Tahoma" pitchFamily="34" charset="0"/>
                <a:ea typeface="Microsoft YaHei" pitchFamily="34" charset="-122"/>
              </a:rPr>
              <a:t> </a:t>
            </a:r>
            <a:endParaRPr lang="ru-RU" sz="2400" b="1" dirty="0">
              <a:solidFill>
                <a:srgbClr val="009900"/>
              </a:solidFill>
              <a:latin typeface="Tahoma" pitchFamily="34" charset="0"/>
              <a:ea typeface="Microsoft YaHei" pitchFamily="34" charset="-122"/>
            </a:endParaRPr>
          </a:p>
          <a:p>
            <a:pPr algn="ctr" defTabSz="449263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6600FF"/>
                </a:solidFill>
              </a:rPr>
              <a:t>14 объединений</a:t>
            </a:r>
          </a:p>
          <a:p>
            <a:pPr algn="ctr" defTabSz="449263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6600FF"/>
                </a:solidFill>
              </a:rPr>
              <a:t>184 </a:t>
            </a:r>
            <a:r>
              <a:rPr lang="ru-RU" sz="2800" dirty="0">
                <a:solidFill>
                  <a:srgbClr val="6600FF"/>
                </a:solidFill>
              </a:rPr>
              <a:t>воспитанника</a:t>
            </a:r>
            <a:r>
              <a:rPr lang="ru-RU" sz="2800" dirty="0">
                <a:solidFill>
                  <a:srgbClr val="6600FF"/>
                </a:solidFill>
                <a:latin typeface="Tahoma" pitchFamily="34" charset="0"/>
                <a:ea typeface="Microsoft YaHei" pitchFamily="34" charset="-122"/>
              </a:rPr>
              <a:t> </a:t>
            </a:r>
          </a:p>
          <a:p>
            <a:pPr algn="ctr" defTabSz="449263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6600FF"/>
                </a:solidFill>
              </a:rPr>
              <a:t>9 педагогов</a:t>
            </a:r>
            <a:endParaRPr lang="ru-RU" sz="2800" dirty="0">
              <a:solidFill>
                <a:srgbClr val="6600FF"/>
              </a:solidFill>
              <a:latin typeface="Tahoma" pitchFamily="34" charset="0"/>
              <a:ea typeface="Microsoft YaHei" pitchFamily="34" charset="-122"/>
            </a:endParaRPr>
          </a:p>
          <a:p>
            <a:pPr algn="ctr" defTabSz="449263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solidFill>
                <a:srgbClr val="6600FF"/>
              </a:solidFill>
              <a:latin typeface="Tahoma" pitchFamily="34" charset="0"/>
              <a:ea typeface="Microsoft YaHei" pitchFamily="34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00562" y="3214686"/>
            <a:ext cx="4175124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9900"/>
                </a:solidFill>
                <a:cs typeface="Tahoma" pitchFamily="34" charset="0"/>
              </a:rPr>
              <a:t>СОГБОУ</a:t>
            </a:r>
            <a:r>
              <a:rPr lang="ru-RU" sz="2400" b="1" dirty="0">
                <a:solidFill>
                  <a:srgbClr val="009900"/>
                </a:solidFill>
                <a:latin typeface="Tahoma" pitchFamily="34" charset="0"/>
                <a:ea typeface="Microsoft YaHei" pitchFamily="34" charset="-122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9900"/>
                </a:solidFill>
                <a:cs typeface="Tahoma" pitchFamily="34" charset="0"/>
              </a:rPr>
              <a:t>ДОД</a:t>
            </a:r>
            <a:r>
              <a:rPr lang="ru-RU" sz="2400" b="1" dirty="0">
                <a:solidFill>
                  <a:srgbClr val="009900"/>
                </a:solidFill>
                <a:latin typeface="Tahoma" pitchFamily="34" charset="0"/>
                <a:ea typeface="Microsoft YaHei" pitchFamily="34" charset="-122"/>
              </a:rPr>
              <a:t> </a:t>
            </a:r>
            <a:r>
              <a:rPr lang="ru-RU" sz="2400" b="1" dirty="0">
                <a:solidFill>
                  <a:srgbClr val="009900"/>
                </a:solidFill>
                <a:cs typeface="Tahoma" pitchFamily="34" charset="0"/>
              </a:rPr>
              <a:t>КСДЮШОР </a:t>
            </a:r>
            <a:endParaRPr lang="ru-RU" sz="2400" b="1" dirty="0">
              <a:solidFill>
                <a:srgbClr val="009900"/>
              </a:solidFill>
              <a:latin typeface="Tahoma" pitchFamily="34" charset="0"/>
              <a:ea typeface="Microsoft YaHei" pitchFamily="34" charset="-122"/>
            </a:endParaRPr>
          </a:p>
          <a:p>
            <a:pPr algn="ctr" defTabSz="449263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9900"/>
                </a:solidFill>
                <a:cs typeface="Tahoma" pitchFamily="34" charset="0"/>
              </a:rPr>
              <a:t>«ЮНОСТЬ РОССИИ»</a:t>
            </a:r>
          </a:p>
          <a:p>
            <a:pPr algn="ctr" defTabSz="449263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9900"/>
                </a:solidFill>
                <a:cs typeface="Tahoma" pitchFamily="34" charset="0"/>
              </a:rPr>
              <a:t>Секция «Вольная борьба</a:t>
            </a:r>
            <a:r>
              <a:rPr lang="ru-RU" sz="2400" b="1" dirty="0" smtClean="0">
                <a:solidFill>
                  <a:srgbClr val="009900"/>
                </a:solidFill>
                <a:cs typeface="Tahoma" pitchFamily="34" charset="0"/>
              </a:rPr>
              <a:t>»</a:t>
            </a:r>
            <a:endParaRPr lang="ru-RU" sz="2400" b="1" dirty="0">
              <a:solidFill>
                <a:srgbClr val="009900"/>
              </a:solidFill>
              <a:cs typeface="Tahoma" pitchFamily="34" charset="0"/>
            </a:endParaRPr>
          </a:p>
          <a:p>
            <a:pPr algn="ctr" defTabSz="449263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6600FF"/>
                </a:solidFill>
                <a:cs typeface="Tahoma" pitchFamily="34" charset="0"/>
              </a:rPr>
              <a:t>60 </a:t>
            </a:r>
            <a:r>
              <a:rPr lang="ru-RU" sz="2800" dirty="0">
                <a:solidFill>
                  <a:srgbClr val="6600FF"/>
                </a:solidFill>
                <a:cs typeface="Tahoma" pitchFamily="34" charset="0"/>
              </a:rPr>
              <a:t>воспитанников</a:t>
            </a:r>
          </a:p>
          <a:p>
            <a:pPr algn="ctr" defTabSz="449263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6600FF"/>
                </a:solidFill>
                <a:cs typeface="Tahoma" pitchFamily="34" charset="0"/>
              </a:rPr>
              <a:t>1 педагог-совместитель</a:t>
            </a: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143636" y="1428736"/>
            <a:ext cx="660082" cy="135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285984" y="1428736"/>
            <a:ext cx="731520" cy="1428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детей, охваченных дополнительным образованием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643050"/>
          <a:ext cx="835824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атериалы для августовки\19211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4"/>
            <a:ext cx="9144000" cy="6866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984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352928" cy="72007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Районные методические объединения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5328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И.А. Галынская (высшая категория) </a:t>
            </a:r>
            <a:r>
              <a:rPr lang="ru-RU" sz="2400" i="1" dirty="0" smtClean="0">
                <a:solidFill>
                  <a:schemeClr val="bg1"/>
                </a:solidFill>
              </a:rPr>
              <a:t>– методическое объединение учителей начальных классов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Т.В. Сафонова </a:t>
            </a:r>
            <a:r>
              <a:rPr lang="ru-RU" sz="2400" b="1" dirty="0">
                <a:solidFill>
                  <a:srgbClr val="FF0000"/>
                </a:solidFill>
              </a:rPr>
              <a:t>(высшая категория)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– методическое объединение учителей русского языка и литературы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Е.Ф. </a:t>
            </a:r>
            <a:r>
              <a:rPr lang="ru-RU" sz="2400" b="1" dirty="0" err="1" smtClean="0">
                <a:solidFill>
                  <a:srgbClr val="FF0000"/>
                </a:solidFill>
              </a:rPr>
              <a:t>Будакова</a:t>
            </a:r>
            <a:r>
              <a:rPr lang="ru-RU" sz="2400" b="1" dirty="0" smtClean="0">
                <a:solidFill>
                  <a:srgbClr val="FF0000"/>
                </a:solidFill>
              </a:rPr>
              <a:t> (первая категория)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– методическое объединение учителей математики, физики, информатики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Е.Н. Галынская </a:t>
            </a:r>
            <a:r>
              <a:rPr lang="ru-RU" sz="2400" b="1" dirty="0">
                <a:solidFill>
                  <a:srgbClr val="FF0000"/>
                </a:solidFill>
              </a:rPr>
              <a:t>(высшая категория)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– методическое объединение учителей истории и обществознания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Е.Ю. </a:t>
            </a:r>
            <a:r>
              <a:rPr lang="ru-RU" sz="2400" b="1" dirty="0" err="1" smtClean="0">
                <a:solidFill>
                  <a:srgbClr val="FF0000"/>
                </a:solidFill>
              </a:rPr>
              <a:t>Мушкадинова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(высшая категория)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– методическое объединение учителей иностранного языка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О.А. Ефимова </a:t>
            </a:r>
            <a:r>
              <a:rPr lang="ru-RU" sz="2400" b="1" dirty="0">
                <a:solidFill>
                  <a:srgbClr val="FF0000"/>
                </a:solidFill>
              </a:rPr>
              <a:t>(первая категория)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– методическое объединение учителей химии, биологии, географии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В.В. </a:t>
            </a:r>
            <a:r>
              <a:rPr lang="ru-RU" sz="2400" b="1" dirty="0" err="1" smtClean="0">
                <a:solidFill>
                  <a:srgbClr val="FF0000"/>
                </a:solidFill>
              </a:rPr>
              <a:t>Аганин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(первая категория)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– методическое объединение учителей физической культуры и ОБЖ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Л.С. Щедрова </a:t>
            </a:r>
            <a:r>
              <a:rPr lang="ru-RU" sz="2400" b="1" dirty="0">
                <a:solidFill>
                  <a:srgbClr val="FF0000"/>
                </a:solidFill>
              </a:rPr>
              <a:t>(высшая категория)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– методическое объединение классных руководителей, заместителей директоров по УВР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С.М. Новикова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– методическое объединение работников дошкольных учреждений, заведующих ДОУ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504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семинары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Н.В. </a:t>
            </a:r>
            <a:r>
              <a:rPr lang="ru-RU" sz="2400" b="1" dirty="0" err="1" smtClean="0">
                <a:solidFill>
                  <a:srgbClr val="FF0000"/>
                </a:solidFill>
              </a:rPr>
              <a:t>Дольникова</a:t>
            </a:r>
            <a:r>
              <a:rPr lang="ru-RU" sz="2400" b="1" dirty="0" smtClean="0">
                <a:solidFill>
                  <a:srgbClr val="FF0000"/>
                </a:solidFill>
              </a:rPr>
              <a:t> (первая категория) </a:t>
            </a:r>
            <a:r>
              <a:rPr lang="ru-RU" sz="2400" i="1" dirty="0" smtClean="0">
                <a:solidFill>
                  <a:schemeClr val="bg1"/>
                </a:solidFill>
              </a:rPr>
              <a:t>– семинар для вожатых и ответственных за воспитательную работу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Е.А. </a:t>
            </a:r>
            <a:r>
              <a:rPr lang="ru-RU" sz="2400" b="1" dirty="0" err="1" smtClean="0">
                <a:solidFill>
                  <a:srgbClr val="FF0000"/>
                </a:solidFill>
              </a:rPr>
              <a:t>Кавалерова</a:t>
            </a:r>
            <a:r>
              <a:rPr lang="ru-RU" sz="2400" b="1" dirty="0" smtClean="0">
                <a:solidFill>
                  <a:srgbClr val="FF0000"/>
                </a:solidFill>
              </a:rPr>
              <a:t> (высшая категория) </a:t>
            </a:r>
            <a:r>
              <a:rPr lang="ru-RU" sz="2400" i="1" dirty="0" smtClean="0">
                <a:solidFill>
                  <a:schemeClr val="bg1"/>
                </a:solidFill>
              </a:rPr>
              <a:t>– семинар для учителей технологии и ИЗО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О.В. Зайцева </a:t>
            </a:r>
            <a:r>
              <a:rPr lang="ru-RU" sz="2400" i="1" dirty="0" smtClean="0">
                <a:solidFill>
                  <a:schemeClr val="bg1"/>
                </a:solidFill>
              </a:rPr>
              <a:t>– семинар для учителей музыки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И.В. </a:t>
            </a:r>
            <a:r>
              <a:rPr lang="ru-RU" sz="2400" b="1" dirty="0" err="1" smtClean="0">
                <a:solidFill>
                  <a:srgbClr val="FF0000"/>
                </a:solidFill>
              </a:rPr>
              <a:t>Познухова</a:t>
            </a:r>
            <a:r>
              <a:rPr lang="ru-RU" sz="2400" b="1" dirty="0" smtClean="0">
                <a:solidFill>
                  <a:srgbClr val="FF0000"/>
                </a:solidFill>
              </a:rPr>
              <a:t> (первая категория) </a:t>
            </a:r>
            <a:r>
              <a:rPr lang="ru-RU" sz="2400" i="1" dirty="0" smtClean="0">
                <a:solidFill>
                  <a:schemeClr val="bg1"/>
                </a:solidFill>
              </a:rPr>
              <a:t>– проблемный семинар для учителей ИПКЗС, ОРКСЭ, ДНВ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Т.И. </a:t>
            </a:r>
            <a:r>
              <a:rPr lang="ru-RU" sz="2400" b="1" dirty="0" err="1" smtClean="0">
                <a:solidFill>
                  <a:srgbClr val="FF0000"/>
                </a:solidFill>
              </a:rPr>
              <a:t>Ковторова</a:t>
            </a:r>
            <a:r>
              <a:rPr lang="ru-RU" sz="2400" b="1" dirty="0" smtClean="0">
                <a:solidFill>
                  <a:srgbClr val="FF0000"/>
                </a:solidFill>
              </a:rPr>
              <a:t> (без категории) </a:t>
            </a:r>
            <a:r>
              <a:rPr lang="ru-RU" sz="2400" i="1" dirty="0" smtClean="0">
                <a:solidFill>
                  <a:schemeClr val="bg1"/>
                </a:solidFill>
              </a:rPr>
              <a:t>– семинар для школьных библиотекарей и ответственных за библиотечный фонд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Н.В. </a:t>
            </a:r>
            <a:r>
              <a:rPr lang="ru-RU" sz="2400" b="1" dirty="0" err="1" smtClean="0">
                <a:solidFill>
                  <a:srgbClr val="FF0000"/>
                </a:solidFill>
              </a:rPr>
              <a:t>Михальченкова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– семинар для педагогов дополнительного образования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5040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786874" cy="4071966"/>
          </a:xfrm>
        </p:spPr>
        <p:txBody>
          <a:bodyPr>
            <a:normAutofit/>
          </a:bodyPr>
          <a:lstStyle/>
          <a:p>
            <a:r>
              <a:rPr lang="ru-RU" sz="4000" b="1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" pitchFamily="18" charset="-127"/>
              </a:rPr>
              <a:t>Муниципальная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Batang" pitchFamily="18" charset="-127"/>
              </a:rPr>
              <a:t>система образования – пространство образовательных возможностей и общественного диалога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Batang" pitchFamily="18" charset="-127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57290" y="5429264"/>
            <a:ext cx="6400800" cy="8286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п. Хиславичи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 августа 2016 года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ЧИЕ ДОКУМЕНТЫ\Учитель года - 2016\Фото (финал)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785926"/>
            <a:ext cx="4370153" cy="27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этап конкурса «Учитель года – 2016»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357694"/>
            <a:ext cx="8643998" cy="235743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Т.В.  Сафонова и А.Ф. Дольникова </a:t>
            </a:r>
            <a:r>
              <a:rPr lang="ru-RU" dirty="0" smtClean="0">
                <a:solidFill>
                  <a:schemeClr val="bg1"/>
                </a:solidFill>
              </a:rPr>
              <a:t>– победители муниципального этапа конкурса «Учитель года – 2016»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Н.П. Лаврентьева </a:t>
            </a:r>
            <a:r>
              <a:rPr lang="ru-RU" dirty="0" smtClean="0">
                <a:solidFill>
                  <a:schemeClr val="bg1"/>
                </a:solidFill>
              </a:rPr>
              <a:t>– победитель в номинации </a:t>
            </a:r>
            <a:r>
              <a:rPr lang="ru-RU" dirty="0">
                <a:solidFill>
                  <a:schemeClr val="bg1"/>
                </a:solidFill>
              </a:rPr>
              <a:t>«За творческий поиск и романтику души»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Е.В. Емельянова </a:t>
            </a:r>
            <a:r>
              <a:rPr lang="ru-RU" dirty="0" smtClean="0">
                <a:solidFill>
                  <a:schemeClr val="bg1"/>
                </a:solidFill>
              </a:rPr>
              <a:t>– победитель в номинации </a:t>
            </a:r>
            <a:r>
              <a:rPr lang="ru-RU" dirty="0">
                <a:solidFill>
                  <a:schemeClr val="bg1"/>
                </a:solidFill>
              </a:rPr>
              <a:t>"Терпение и труд все перетрут"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Г.С. Шатрова </a:t>
            </a:r>
            <a:r>
              <a:rPr lang="ru-RU" dirty="0" smtClean="0">
                <a:solidFill>
                  <a:schemeClr val="bg1"/>
                </a:solidFill>
              </a:rPr>
              <a:t>– победитель в номинации </a:t>
            </a:r>
            <a:r>
              <a:rPr lang="ru-RU" dirty="0">
                <a:solidFill>
                  <a:schemeClr val="bg1"/>
                </a:solidFill>
              </a:rPr>
              <a:t>«Педагогическое мастерство»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ежмуниципальный конкурс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года – 2016»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РАБОЧИЕ ДОКУМЕНТЫ\межрайонный Учитель года-2016\IMG_0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737">
            <a:off x="6575186" y="2268614"/>
            <a:ext cx="2188250" cy="13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РАБОЧИЕ ДОКУМЕНТЫ\межрайонный Учитель года-2016\IMG_0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7352">
            <a:off x="6765705" y="3983493"/>
            <a:ext cx="2204515" cy="13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РАБОЧИЕ ДОКУМЕНТЫ\межрайонный Учитель года-2016\IMG_0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769">
            <a:off x="4426226" y="2825354"/>
            <a:ext cx="2290452" cy="14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РАБОЧИЕ ДОКУМЕНТЫ\межрайонный Учитель года-2016\IMG_04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144">
            <a:off x="4874146" y="4658750"/>
            <a:ext cx="1837850" cy="18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282" y="2000240"/>
            <a:ext cx="4143404" cy="4143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Юрьевна Мушкадинова </a:t>
            </a:r>
            <a:r>
              <a:rPr lang="ru-RU" dirty="0" smtClean="0">
                <a:solidFill>
                  <a:schemeClr val="bg1"/>
                </a:solidFill>
              </a:rPr>
              <a:t>(учитель английского языка МБОУ «Хиславичская СШ») – победитель межмуниципального конкурса «Учитель года-2016»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Александровна Кавалерова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(учитель изобразительного искусства МБОУ «Хиславичская СШ») – Лауреат межмуниципального конкурса «Учитель года-2016»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094370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Районный конкурс в области педагогического воспитания «За нравственный подвиг учителя»</a:t>
            </a:r>
            <a:endParaRPr lang="ru-RU" sz="3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429684" cy="495316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i="1" u="sng" dirty="0">
                <a:solidFill>
                  <a:schemeClr val="bg1"/>
                </a:solidFill>
              </a:rPr>
              <a:t>Коротченкова Т.Г., Трафимова Н.В., Терешенкова Е.А. – МБДОУ детский сад «Ручеек» </a:t>
            </a:r>
            <a:r>
              <a:rPr lang="ru-RU" dirty="0">
                <a:solidFill>
                  <a:schemeClr val="bg1"/>
                </a:solidFill>
              </a:rPr>
              <a:t>(Программа по нравственно-патриотическому воспитанию «Историческое прошлое России</a:t>
            </a:r>
            <a:r>
              <a:rPr lang="ru-RU" dirty="0" smtClean="0">
                <a:solidFill>
                  <a:schemeClr val="bg1"/>
                </a:solidFill>
              </a:rPr>
              <a:t>») – работа направлена на региональный этап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место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i="1" u="sng" dirty="0">
                <a:solidFill>
                  <a:schemeClr val="bg1"/>
                </a:solidFill>
              </a:rPr>
              <a:t>Кандудина Н.В., Злотникова Г.Я., Шапортова О.Л., Семенова И.В. - МБДОУ детский сад «Аленушка» </a:t>
            </a:r>
            <a:r>
              <a:rPr lang="ru-RU" dirty="0">
                <a:solidFill>
                  <a:schemeClr val="bg1"/>
                </a:solidFill>
              </a:rPr>
              <a:t>(Проект на тему «Поклонимся великим тем годам», посвященный 70-летию Великой </a:t>
            </a:r>
            <a:r>
              <a:rPr lang="ru-RU" dirty="0" smtClean="0">
                <a:solidFill>
                  <a:schemeClr val="bg1"/>
                </a:solidFill>
              </a:rPr>
              <a:t>Победы)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место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i="1" u="sng" dirty="0">
                <a:solidFill>
                  <a:schemeClr val="bg1"/>
                </a:solidFill>
              </a:rPr>
              <a:t>Никитенкова С.Д</a:t>
            </a:r>
            <a:r>
              <a:rPr lang="ru-RU" i="1" u="sng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(МБОУ </a:t>
            </a:r>
            <a:r>
              <a:rPr lang="ru-RU" dirty="0">
                <a:solidFill>
                  <a:schemeClr val="bg1"/>
                </a:solidFill>
              </a:rPr>
              <a:t>«Хиславичская СШ</a:t>
            </a:r>
            <a:r>
              <a:rPr lang="ru-RU" dirty="0" smtClean="0">
                <a:solidFill>
                  <a:schemeClr val="bg1"/>
                </a:solidFill>
              </a:rPr>
              <a:t>»)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место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i="1" u="sng" dirty="0">
                <a:solidFill>
                  <a:schemeClr val="bg1"/>
                </a:solidFill>
              </a:rPr>
              <a:t>Комзолова В.А</a:t>
            </a:r>
            <a:r>
              <a:rPr lang="ru-RU" i="1" u="sng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(МБДОУ </a:t>
            </a:r>
            <a:r>
              <a:rPr lang="ru-RU" dirty="0">
                <a:solidFill>
                  <a:schemeClr val="bg1"/>
                </a:solidFill>
              </a:rPr>
              <a:t>детский сад «Аленушка</a:t>
            </a:r>
            <a:r>
              <a:rPr lang="ru-RU" dirty="0" smtClean="0">
                <a:solidFill>
                  <a:schemeClr val="bg1"/>
                </a:solidFill>
              </a:rPr>
              <a:t>»)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место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i="1" u="sng" dirty="0">
                <a:solidFill>
                  <a:schemeClr val="bg1"/>
                </a:solidFill>
              </a:rPr>
              <a:t>Игнатенкова Л.И</a:t>
            </a:r>
            <a:r>
              <a:rPr lang="ru-RU" i="1" u="sng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(МБОУ </a:t>
            </a:r>
            <a:r>
              <a:rPr lang="ru-RU" dirty="0">
                <a:solidFill>
                  <a:schemeClr val="bg1"/>
                </a:solidFill>
              </a:rPr>
              <a:t>«Упинская ОШ</a:t>
            </a:r>
            <a:r>
              <a:rPr lang="ru-RU" dirty="0" smtClean="0">
                <a:solidFill>
                  <a:schemeClr val="bg1"/>
                </a:solidFill>
              </a:rPr>
              <a:t>»)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место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i="1" u="sng" dirty="0" smtClean="0">
                <a:solidFill>
                  <a:schemeClr val="bg1"/>
                </a:solidFill>
              </a:rPr>
              <a:t>Тимошкова </a:t>
            </a:r>
            <a:r>
              <a:rPr lang="ru-RU" i="1" u="sng" dirty="0">
                <a:solidFill>
                  <a:schemeClr val="bg1"/>
                </a:solidFill>
              </a:rPr>
              <a:t>Т.В</a:t>
            </a:r>
            <a:r>
              <a:rPr lang="ru-RU" i="1" u="sng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(МБДОУ </a:t>
            </a:r>
            <a:r>
              <a:rPr lang="ru-RU" dirty="0">
                <a:solidFill>
                  <a:schemeClr val="bg1"/>
                </a:solidFill>
              </a:rPr>
              <a:t>детский сад «Аленушка</a:t>
            </a:r>
            <a:r>
              <a:rPr lang="ru-RU" dirty="0" smtClean="0">
                <a:solidFill>
                  <a:schemeClr val="bg1"/>
                </a:solidFill>
              </a:rPr>
              <a:t>»)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Районный конкурс среди педагогов дошкольного образования </a:t>
            </a:r>
            <a:b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«Дарю сердце детям»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1785926"/>
            <a:ext cx="5072098" cy="485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Лазарева Валентина Николаевна, воспитатель МБДОУ детский сад "Ручеек" </a:t>
            </a:r>
            <a:r>
              <a:rPr lang="ru-RU" sz="1600" dirty="0" smtClean="0">
                <a:solidFill>
                  <a:schemeClr val="bg1"/>
                </a:solidFill>
              </a:rPr>
              <a:t>- победитель муниципального конкурса среди педагогов дошкольных образовательных учреждений "Дарю сердце детям"</a:t>
            </a:r>
          </a:p>
          <a:p>
            <a:pPr algn="just"/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Комзолова Валентина Александровна, воспитатель МБДОУ детский сад "Аленушка"</a:t>
            </a:r>
            <a:r>
              <a:rPr lang="ru-RU" sz="1600" dirty="0" smtClean="0">
                <a:solidFill>
                  <a:schemeClr val="bg1"/>
                </a:solidFill>
              </a:rPr>
              <a:t> - победитель в номинации "За высокий профессионализм и наставничество"</a:t>
            </a:r>
          </a:p>
          <a:p>
            <a:pPr algn="just"/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Коротченкова Татьяна Григорьевна, воспитатель МБДОУ детский сад "Ручеек" </a:t>
            </a:r>
            <a:r>
              <a:rPr lang="ru-RU" sz="1600" dirty="0" smtClean="0">
                <a:solidFill>
                  <a:schemeClr val="bg1"/>
                </a:solidFill>
              </a:rPr>
              <a:t>- победитель в номинации "Мастер своего дела"</a:t>
            </a:r>
          </a:p>
          <a:p>
            <a:pPr algn="just"/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Шапортова Ольга Леонидовна, воспитатель МБДОУ детский сад "Аленушка" </a:t>
            </a:r>
            <a:r>
              <a:rPr lang="ru-RU" sz="1600" dirty="0" smtClean="0">
                <a:solidFill>
                  <a:schemeClr val="bg1"/>
                </a:solidFill>
              </a:rPr>
              <a:t>- победитель в номинации "Талант и обаяние"</a:t>
            </a:r>
          </a:p>
          <a:p>
            <a:pPr algn="just"/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Супоненкова Олеся Алексеевна, воспитатель МБДОУ детский сад "Солнышко" </a:t>
            </a:r>
            <a:r>
              <a:rPr lang="ru-RU" sz="1600" dirty="0" smtClean="0">
                <a:solidFill>
                  <a:schemeClr val="bg1"/>
                </a:solidFill>
              </a:rPr>
              <a:t>- победитель в номинации "Прорыв года"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F:\25.04.2016 мастер класс и визитка\IMG_1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4312">
            <a:off x="443976" y="2133492"/>
            <a:ext cx="3286148" cy="2071814"/>
          </a:xfrm>
          <a:prstGeom prst="rect">
            <a:avLst/>
          </a:prstGeom>
          <a:noFill/>
        </p:spPr>
      </p:pic>
      <p:pic>
        <p:nvPicPr>
          <p:cNvPr id="1028" name="Picture 4" descr="F:\25.04.2016 мастер класс и визитка\IMG_1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2748">
            <a:off x="310261" y="4364776"/>
            <a:ext cx="3301952" cy="20884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79690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«Мои инновации в образовании»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материалы для августовки\Галынская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508">
            <a:off x="4967118" y="1571740"/>
            <a:ext cx="3699002" cy="24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атериалы для августовки\Галынск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839">
            <a:off x="3610501" y="4065773"/>
            <a:ext cx="3573859" cy="23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1500174"/>
            <a:ext cx="4000528" cy="350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Ирина Анатольевна Галынская – учитель начальных классов МБОУ «Хиславичская СШ»</a:t>
            </a:r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Диплом </a:t>
            </a:r>
            <a:r>
              <a:rPr lang="en-US" sz="2000" b="1" dirty="0" smtClean="0">
                <a:solidFill>
                  <a:schemeClr val="bg1"/>
                </a:solidFill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</a:rPr>
              <a:t> степени за программу </a:t>
            </a:r>
            <a:r>
              <a:rPr lang="ru-RU" sz="2000" b="1" i="1" dirty="0" smtClean="0">
                <a:solidFill>
                  <a:schemeClr val="bg1"/>
                </a:solidFill>
              </a:rPr>
              <a:t>«Воспитание культуры толерантности младших школьников»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атериалы для августовки\19211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4"/>
            <a:ext cx="9144000" cy="6866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984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ГИА-2016 по программам среднего общего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Group 252"/>
          <p:cNvGraphicFramePr>
            <a:graphicFrameLocks/>
          </p:cNvGraphicFramePr>
          <p:nvPr/>
        </p:nvGraphicFramePr>
        <p:xfrm>
          <a:off x="214283" y="1643050"/>
          <a:ext cx="8715435" cy="4795218"/>
        </p:xfrm>
        <a:graphic>
          <a:graphicData uri="http://schemas.openxmlformats.org/drawingml/2006/table">
            <a:tbl>
              <a:tblPr/>
              <a:tblGrid>
                <a:gridCol w="2523057"/>
                <a:gridCol w="1684173"/>
                <a:gridCol w="2454218"/>
                <a:gridCol w="2053987"/>
              </a:tblGrid>
              <a:tr h="678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выпускников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преодолели минимальный порог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 тестовый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3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Русский 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34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Математика (базовый уровень)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 (оценка)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Математика (профильный уровень)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4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3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Химия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4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4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Обществознание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ГИА-2016 по программам основного общего образования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oup 115"/>
          <p:cNvGraphicFramePr>
            <a:graphicFrameLocks/>
          </p:cNvGraphicFramePr>
          <p:nvPr/>
        </p:nvGraphicFramePr>
        <p:xfrm>
          <a:off x="179388" y="1500174"/>
          <a:ext cx="8713787" cy="497255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63984"/>
                <a:gridCol w="1500198"/>
                <a:gridCol w="1714512"/>
                <a:gridCol w="1535093"/>
              </a:tblGrid>
              <a:tr h="891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Образовательное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учреждение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«4» и «5» (русский язык)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«4» и «5» (математика)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43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МБОУ «Хиславичская СШ»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</a:tr>
              <a:tr h="570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МБОУ «Ленинская средняя школа»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МБОУ «Растегаевская ОШ»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</a:tr>
              <a:tr h="37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МБОУ «Заревская ОШ»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1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МБОУ «Иозефовская ОШ»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</a:tr>
              <a:tr h="488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МБОУ «Соинская ОШ»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8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МБОУ «Череповская ОШ»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/>
                </a:tc>
              </a:tr>
              <a:tr h="694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району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по выбору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214422"/>
          <a:ext cx="857256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сдачи экзаменов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490463"/>
              </p:ext>
            </p:extLst>
          </p:nvPr>
        </p:nvGraphicFramePr>
        <p:xfrm>
          <a:off x="323530" y="1124748"/>
          <a:ext cx="8520605" cy="547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6"/>
                <a:gridCol w="1080120"/>
                <a:gridCol w="1080120"/>
                <a:gridCol w="1224136"/>
                <a:gridCol w="1103783"/>
              </a:tblGrid>
              <a:tr h="4560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предмет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«2»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«3»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«4»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«5»</a:t>
                      </a:r>
                      <a:endParaRPr lang="ru-RU" sz="2400" dirty="0"/>
                    </a:p>
                  </a:txBody>
                  <a:tcPr/>
                </a:tc>
              </a:tr>
              <a:tr h="4560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Русский язык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</a:t>
                      </a:r>
                      <a:endParaRPr lang="ru-RU" sz="2000" dirty="0"/>
                    </a:p>
                  </a:txBody>
                  <a:tcPr/>
                </a:tc>
              </a:tr>
              <a:tr h="4560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Математика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4560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Физика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4560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Иностранный язык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</a:tr>
              <a:tr h="4560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Литература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4560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Химия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</a:tr>
              <a:tr h="4560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Биология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4560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География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4560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Информатика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4560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История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</a:tr>
              <a:tr h="4560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Обществознание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52495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65563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Разработаны и реализуются: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8501122" cy="4572032"/>
          </a:xfrm>
        </p:spPr>
        <p:txBody>
          <a:bodyPr>
            <a:normAutofit lnSpcReduction="10000"/>
          </a:bodyPr>
          <a:lstStyle/>
          <a:p>
            <a:pPr marL="514350" indent="-514350" algn="just"/>
            <a:r>
              <a:rPr lang="ru-RU" sz="2400" dirty="0" smtClean="0">
                <a:solidFill>
                  <a:schemeClr val="bg1"/>
                </a:solidFill>
              </a:rPr>
              <a:t>	Муниципальная программа «Развитие образования и молодежной политики в муниципальном образовании «Хиславичский район» Смоленской области» на 2014-2017 годы (утверждена Постановлением Администрации муниципального образования «Хиславичский район» Смоленской области № 301 от 06.11.2013)</a:t>
            </a:r>
          </a:p>
          <a:p>
            <a:pPr marL="514350" indent="-514350" algn="just"/>
            <a:endParaRPr lang="ru-RU" sz="2400" dirty="0" smtClean="0">
              <a:solidFill>
                <a:schemeClr val="bg1"/>
              </a:solidFill>
            </a:endParaRPr>
          </a:p>
          <a:p>
            <a:pPr marL="514350" indent="-514350" algn="just"/>
            <a:r>
              <a:rPr lang="ru-RU" sz="2400" dirty="0" smtClean="0">
                <a:solidFill>
                  <a:schemeClr val="bg1"/>
                </a:solidFill>
              </a:rPr>
              <a:t>	План мероприятий («дорожная карта») «Изменения в отраслях социальной сферы Хиславичского района, направленные на повышение эффективности образования и науки» (утвержден Постановлением Администрации муниципального образования «Хиславичский район» Смоленской области № 61 от 27.02.2015) 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Премия имени Ю.А. Гагарина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8"/>
            <a:ext cx="8501122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Таистова Ксения, ученица 10 класса МБОУ «Хиславичская СШ» - </a:t>
            </a:r>
            <a:r>
              <a:rPr lang="ru-RU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премии имени Ю.А. Гагарина в номинации «Образование»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Кухаренков Алексей, ученик 9 класса МБОУ «Ленинская средняя школа» - </a:t>
            </a:r>
            <a:r>
              <a:rPr lang="ru-RU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премии имени Ю.А. Гагарина в номинации «Творчество»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Зобин Алексей, ученик 9 класса МБОУ «Хиславичская СШ» - </a:t>
            </a:r>
            <a:r>
              <a:rPr lang="ru-RU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премии имени Ю.А. Гагарина в номинации «Спорт»</a:t>
            </a:r>
          </a:p>
          <a:p>
            <a:pPr algn="just"/>
            <a:endParaRPr lang="ru-RU" dirty="0"/>
          </a:p>
        </p:txBody>
      </p:sp>
      <p:pic>
        <p:nvPicPr>
          <p:cNvPr id="2050" name="Picture 2" descr="F:\материалы для августовки\гагарин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786190"/>
            <a:ext cx="4364690" cy="29097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материалы для августовки\Доманова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9226">
            <a:off x="4588480" y="274862"/>
            <a:ext cx="1989677" cy="2340864"/>
          </a:xfrm>
          <a:prstGeom prst="rect">
            <a:avLst/>
          </a:prstGeom>
          <a:noFill/>
        </p:spPr>
      </p:pic>
      <p:pic>
        <p:nvPicPr>
          <p:cNvPr id="4100" name="Picture 4" descr="F:\материалы для августовки\Доманова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2020">
            <a:off x="6021090" y="1702086"/>
            <a:ext cx="2804622" cy="2038816"/>
          </a:xfrm>
          <a:prstGeom prst="rect">
            <a:avLst/>
          </a:prstGeom>
          <a:noFill/>
        </p:spPr>
      </p:pic>
      <p:pic>
        <p:nvPicPr>
          <p:cNvPr id="4101" name="Picture 5" descr="F:\материалы для августовки\Доманов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0093">
            <a:off x="5762540" y="4101033"/>
            <a:ext cx="3135249" cy="2090166"/>
          </a:xfrm>
          <a:prstGeom prst="rect">
            <a:avLst/>
          </a:prstGeom>
          <a:noFill/>
        </p:spPr>
      </p:pic>
      <p:pic>
        <p:nvPicPr>
          <p:cNvPr id="4102" name="Picture 6" descr="F:\материалы для августовки\Доманова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3093">
            <a:off x="4543245" y="3642183"/>
            <a:ext cx="1953176" cy="268681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357166"/>
            <a:ext cx="4286280" cy="578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Доманова Ксения, ученица </a:t>
            </a: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класса МБОУ «Хиславичская СШ»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Всероссийский конкурс в области русского языка «Русский медвежонок – языкознание для всех» – </a:t>
            </a:r>
            <a:r>
              <a:rPr lang="ru-RU" b="1" dirty="0" smtClean="0">
                <a:solidFill>
                  <a:srgbClr val="FF0000"/>
                </a:solidFill>
              </a:rPr>
              <a:t>3 место по Смоленской области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Всероссийский открытый конкурс школьников «Наследники Юрия Гагарина» – </a:t>
            </a:r>
            <a:r>
              <a:rPr lang="ru-RU" b="1" dirty="0" smtClean="0">
                <a:solidFill>
                  <a:srgbClr val="FF0000"/>
                </a:solidFill>
              </a:rPr>
              <a:t>1 место по России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VII</a:t>
            </a:r>
            <a:r>
              <a:rPr lang="ru-RU" dirty="0" smtClean="0">
                <a:solidFill>
                  <a:schemeClr val="bg1"/>
                </a:solidFill>
              </a:rPr>
              <a:t> областной фестиваль православной культуры «Отечество мое православное» – </a:t>
            </a:r>
            <a:r>
              <a:rPr lang="ru-RU" b="1" dirty="0" smtClean="0">
                <a:solidFill>
                  <a:srgbClr val="FF0000"/>
                </a:solidFill>
              </a:rPr>
              <a:t>2 место по Смоленской области в номинации «Литературное творчество»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участников школьного этапа Всероссийской олимпиады школьников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2" y="1428736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участников 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этапа Всероссийской олимпиады школьников</a:t>
            </a:r>
            <a:endParaRPr lang="ru-RU" sz="32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785926"/>
          <a:ext cx="857256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9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муниципального этапа Всероссийской олимпиады школьников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oup 71"/>
          <p:cNvGraphicFramePr>
            <a:graphicFrameLocks noGrp="1"/>
          </p:cNvGraphicFramePr>
          <p:nvPr/>
        </p:nvGraphicFramePr>
        <p:xfrm>
          <a:off x="214282" y="1146900"/>
          <a:ext cx="8753506" cy="5304584"/>
        </p:xfrm>
        <a:graphic>
          <a:graphicData uri="http://schemas.openxmlformats.org/drawingml/2006/table">
            <a:tbl>
              <a:tblPr/>
              <a:tblGrid>
                <a:gridCol w="2941026"/>
                <a:gridCol w="1345254"/>
                <a:gridCol w="1523038"/>
                <a:gridCol w="1593846"/>
                <a:gridCol w="1350342"/>
              </a:tblGrid>
              <a:tr h="8908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entury Gothic" pitchFamily="32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itchFamily="32" charset="0"/>
                          <a:cs typeface="Arial" charset="0"/>
                        </a:rPr>
                        <a:t>Название ОУ</a:t>
                      </a:r>
                    </a:p>
                  </a:txBody>
                  <a:tcPr marL="90000" marR="90000" marT="173652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itchFamily="32" charset="0"/>
                          <a:cs typeface="Arial" charset="0"/>
                        </a:rPr>
                        <a:t>Количество олимпиад</a:t>
                      </a:r>
                    </a:p>
                  </a:txBody>
                  <a:tcPr marL="90000" marR="90000" marT="173652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itchFamily="32" charset="0"/>
                          <a:cs typeface="Arial" charset="0"/>
                        </a:rPr>
                        <a:t>Количество участников</a:t>
                      </a:r>
                    </a:p>
                  </a:txBody>
                  <a:tcPr marL="90000" marR="90000" marT="173652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itchFamily="32" charset="0"/>
                          <a:cs typeface="Arial" charset="0"/>
                        </a:rPr>
                        <a:t>Количество победителей</a:t>
                      </a:r>
                    </a:p>
                  </a:txBody>
                  <a:tcPr marL="90000" marR="90000" marT="173652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itchFamily="32" charset="0"/>
                          <a:cs typeface="Arial" charset="0"/>
                        </a:rPr>
                        <a:t>Количество призёров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entury Gothic" pitchFamily="32" charset="0"/>
                        <a:cs typeface="Arial" charset="0"/>
                      </a:endParaRPr>
                    </a:p>
                  </a:txBody>
                  <a:tcPr marL="90000" marR="90000" marT="173652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533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«Хиславичская СШ»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891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«Ленинская средняя школа»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  <a:tr h="3681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«Заревская ОШ»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533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«Иозефовская ОШ»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  <a:tr h="5533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«Растегаевская ОШ»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  <a:tr h="3681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«Соинская ОШ»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681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«Упинская ОШ»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  <a:tr h="5533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МБОУ «Череповская ОШ»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681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 району: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</a:t>
                      </a:r>
                    </a:p>
                  </a:txBody>
                  <a:tcPr marL="90000" marR="90000" marT="110224" marB="46797" horzOverflow="overflow">
                    <a:lnL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этап Всероссийской олимпиады школьников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714488"/>
          <a:ext cx="857256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200" b="1" i="1" dirty="0">
                <a:solidFill>
                  <a:srgbClr val="7030A0"/>
                </a:solidFill>
                <a:latin typeface="Comic Sans MS" pitchFamily="66" charset="0"/>
              </a:rPr>
              <a:t>Общеобразовательные учреждения</a:t>
            </a:r>
            <a:r>
              <a:rPr lang="ru-RU" sz="2200" b="1" i="1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ru-RU" sz="2200" b="1" i="1" smtClean="0">
                <a:solidFill>
                  <a:srgbClr val="7030A0"/>
                </a:solidFill>
                <a:latin typeface="Comic Sans MS" pitchFamily="66" charset="0"/>
              </a:rPr>
              <a:t>в </a:t>
            </a:r>
            <a:r>
              <a:rPr lang="ru-RU" sz="2200" b="1" i="1" dirty="0">
                <a:solidFill>
                  <a:srgbClr val="7030A0"/>
                </a:solidFill>
                <a:latin typeface="Comic Sans MS" pitchFamily="66" charset="0"/>
              </a:rPr>
              <a:t>которых процент качества </a:t>
            </a:r>
            <a:r>
              <a:rPr lang="ru-RU" sz="2200" b="1" i="1">
                <a:solidFill>
                  <a:srgbClr val="7030A0"/>
                </a:solidFill>
                <a:latin typeface="Comic Sans MS" pitchFamily="66" charset="0"/>
              </a:rPr>
              <a:t>знаний </a:t>
            </a:r>
            <a:r>
              <a:rPr lang="ru-RU" sz="2200" b="1" i="1" smtClean="0">
                <a:solidFill>
                  <a:srgbClr val="7030A0"/>
                </a:solidFill>
                <a:latin typeface="Comic Sans MS" pitchFamily="66" charset="0"/>
              </a:rPr>
              <a:t>выше </a:t>
            </a:r>
            <a:r>
              <a:rPr lang="ru-RU" sz="2200" b="1" i="1" dirty="0">
                <a:solidFill>
                  <a:srgbClr val="7030A0"/>
                </a:solidFill>
                <a:latin typeface="Comic Sans MS" pitchFamily="66" charset="0"/>
              </a:rPr>
              <a:t>районного</a:t>
            </a:r>
            <a:endParaRPr lang="ru-RU" sz="2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179512" y="1412776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Comic Sans MS" pitchFamily="66" charset="0"/>
              </a:rPr>
              <a:t>Общеобразовательные учреждения, </a:t>
            </a:r>
            <a:br>
              <a:rPr lang="ru-RU" sz="2400" b="1" i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Comic Sans MS" pitchFamily="66" charset="0"/>
              </a:rPr>
              <a:t>в которых увеличился процент качества знаний по сравнению с прошлым годом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166144"/>
              </p:ext>
            </p:extLst>
          </p:nvPr>
        </p:nvGraphicFramePr>
        <p:xfrm>
          <a:off x="179512" y="1556792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808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Comic Sans MS" pitchFamily="66" charset="0"/>
              </a:rPr>
              <a:t>Сравнительный анализ качества знаний по предметам,%</a:t>
            </a:r>
            <a:endParaRPr lang="ru-RU" sz="24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423629"/>
              </p:ext>
            </p:extLst>
          </p:nvPr>
        </p:nvGraphicFramePr>
        <p:xfrm>
          <a:off x="107504" y="1124744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6303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детский центр «Артек»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:\артек!!!!\IMG_20140102_012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95290">
            <a:off x="2354287" y="1884461"/>
            <a:ext cx="1825649" cy="2434198"/>
          </a:xfrm>
          <a:prstGeom prst="rect">
            <a:avLst/>
          </a:prstGeom>
          <a:noFill/>
        </p:spPr>
      </p:pic>
      <p:pic>
        <p:nvPicPr>
          <p:cNvPr id="5123" name="Picture 3" descr="F:\артек!!!!\IMG_20151230_112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7048">
            <a:off x="226536" y="4147237"/>
            <a:ext cx="2441944" cy="18314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1714488"/>
            <a:ext cx="4500594" cy="400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B050"/>
                </a:solidFill>
              </a:rPr>
              <a:t>15 смена «Новогодние чудеса»</a:t>
            </a:r>
          </a:p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Залесская Дарья </a:t>
            </a:r>
            <a:r>
              <a:rPr lang="ru-RU" dirty="0" smtClean="0">
                <a:solidFill>
                  <a:schemeClr val="bg1"/>
                </a:solidFill>
              </a:rPr>
              <a:t>– ученица 10 класса МБОУ «Хиславичская СШ»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Галынская Ксения </a:t>
            </a:r>
            <a:r>
              <a:rPr lang="ru-RU" dirty="0" smtClean="0">
                <a:solidFill>
                  <a:schemeClr val="bg1"/>
                </a:solidFill>
              </a:rPr>
              <a:t>– ученица 10 класса МБОУ «Хиславичская СШ»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Семенин Максим </a:t>
            </a:r>
            <a:r>
              <a:rPr lang="ru-RU" dirty="0" smtClean="0">
                <a:solidFill>
                  <a:schemeClr val="bg1"/>
                </a:solidFill>
              </a:rPr>
              <a:t>– ученик 7 класса МБОУ «Хиславичская СШ»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u="sng" dirty="0" smtClean="0">
                <a:solidFill>
                  <a:srgbClr val="00B050"/>
                </a:solidFill>
              </a:rPr>
              <a:t>6 смена «С днем рождения, Артек!»</a:t>
            </a:r>
          </a:p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Галынский Павел </a:t>
            </a:r>
            <a:r>
              <a:rPr lang="ru-RU" dirty="0" smtClean="0">
                <a:solidFill>
                  <a:schemeClr val="bg1"/>
                </a:solidFill>
              </a:rPr>
              <a:t>– ученик 8 класса МБОУ «Хиславичская СШ»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5" name="Picture 5" descr="https://pp.vk.me/c630621/v630621041/f9da/0ofsZrX1X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01267">
            <a:off x="428596" y="1357298"/>
            <a:ext cx="1868074" cy="2490765"/>
          </a:xfrm>
          <a:prstGeom prst="rect">
            <a:avLst/>
          </a:prstGeom>
          <a:noFill/>
        </p:spPr>
      </p:pic>
      <p:pic>
        <p:nvPicPr>
          <p:cNvPr id="5127" name="Picture 7" descr="https://pp.vk.me/c629317/v629317309/4de12/gqW0EYcfp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67305">
            <a:off x="1863933" y="4283109"/>
            <a:ext cx="2479593" cy="18621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500042"/>
            <a:ext cx="4000528" cy="135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ОБРАЗОВАТЕЛЬНОЕ ПРОСТРАНСТВО</a:t>
            </a:r>
          </a:p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МУНИЦИПАЛЬНОГО ОБРАЗОВАНИЯ</a:t>
            </a:r>
          </a:p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«ХИСЛАВИЧСКИЙ РАЙОН»</a:t>
            </a:r>
          </a:p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СМОЛЕНСКОЙ ОБЛАСТИ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428736"/>
            <a:ext cx="3643338" cy="1500198"/>
          </a:xfrm>
          <a:prstGeom prst="rect">
            <a:avLst/>
          </a:prstGeom>
          <a:solidFill>
            <a:schemeClr val="accent3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Дошкольные учреждения:</a:t>
            </a:r>
          </a:p>
          <a:p>
            <a:endParaRPr lang="ru-RU" sz="900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МБДОУ детский сад «Аленушка»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МБДОУ детский сад «Ручеек»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МБДОУ детский сад «Солнышко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786058"/>
            <a:ext cx="3857652" cy="3429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Общеобразовательные учреждения:</a:t>
            </a:r>
          </a:p>
          <a:p>
            <a:endParaRPr lang="ru-RU" sz="900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МБОУ «Хиславичская СШ»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МБОУ «Ленинская средняя школа»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МБОУ «Заревская ОШ»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МБОУ «Иозефовская ОШ»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МБОУ «Растегаевская ОШ»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МБОУ «Соинская ОШ»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МБОУ «Череповская ОШ»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4143380"/>
            <a:ext cx="4214842" cy="15001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Учреждения дополнительного образования:</a:t>
            </a:r>
          </a:p>
          <a:p>
            <a:endParaRPr lang="ru-RU" sz="900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МБУДО «Дом детского творчества»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71604" y="20716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9699613">
            <a:off x="3984124" y="2173558"/>
            <a:ext cx="610507" cy="1743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7703835">
            <a:off x="4804038" y="9376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Золотые медалисты - 2016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2289" name="Picture 1" descr="F:\вручение медалей\IMG_1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8950">
            <a:off x="265390" y="1214473"/>
            <a:ext cx="2568671" cy="1615052"/>
          </a:xfrm>
          <a:prstGeom prst="rect">
            <a:avLst/>
          </a:prstGeom>
          <a:noFill/>
        </p:spPr>
      </p:pic>
      <p:pic>
        <p:nvPicPr>
          <p:cNvPr id="12290" name="Picture 2" descr="F:\вручение медалей\IMG_1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428868"/>
            <a:ext cx="2643206" cy="1837647"/>
          </a:xfrm>
          <a:prstGeom prst="rect">
            <a:avLst/>
          </a:prstGeom>
          <a:noFill/>
        </p:spPr>
      </p:pic>
      <p:pic>
        <p:nvPicPr>
          <p:cNvPr id="12291" name="Picture 3" descr="C:\Users\Марина\Desktop\24.06.2016_19.21.04_dsc03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88392">
            <a:off x="346425" y="4322395"/>
            <a:ext cx="2711882" cy="19152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1285860"/>
            <a:ext cx="4786346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медали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особые успехи в обучении»</a:t>
            </a:r>
          </a:p>
          <a:p>
            <a:pPr algn="just"/>
            <a:endParaRPr lang="ru-RU" sz="800" dirty="0" smtClean="0">
              <a:solidFill>
                <a:schemeClr val="bg1"/>
              </a:solidFill>
            </a:endParaRP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</a:rPr>
              <a:t>Беляков Павел </a:t>
            </a:r>
            <a:r>
              <a:rPr lang="ru-RU" sz="1700" dirty="0" smtClean="0">
                <a:solidFill>
                  <a:schemeClr val="bg1"/>
                </a:solidFill>
              </a:rPr>
              <a:t>– МБОУ «Ленинская средняя школа»</a:t>
            </a: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</a:rPr>
              <a:t>Рогатнева Дарья </a:t>
            </a:r>
            <a:r>
              <a:rPr lang="ru-RU" sz="1700" dirty="0" smtClean="0">
                <a:solidFill>
                  <a:schemeClr val="bg1"/>
                </a:solidFill>
              </a:rPr>
              <a:t>– МБОУ «Хиславичская СШ»</a:t>
            </a: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</a:rPr>
              <a:t>Цыгурова Татьяна </a:t>
            </a:r>
            <a:r>
              <a:rPr lang="ru-RU" sz="1700" dirty="0" smtClean="0">
                <a:solidFill>
                  <a:schemeClr val="bg1"/>
                </a:solidFill>
              </a:rPr>
              <a:t>– МБОУ «Хиславичская СШ»</a:t>
            </a:r>
          </a:p>
          <a:p>
            <a:pPr algn="just"/>
            <a:endParaRPr lang="ru-RU" sz="17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Золотые медали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особые успехи в учении»</a:t>
            </a:r>
          </a:p>
          <a:p>
            <a:pPr algn="just"/>
            <a:endParaRPr lang="ru-RU" sz="800" dirty="0" smtClean="0">
              <a:solidFill>
                <a:schemeClr val="bg1"/>
              </a:solidFill>
            </a:endParaRP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</a:rPr>
              <a:t>Беляков Павел </a:t>
            </a:r>
            <a:r>
              <a:rPr lang="ru-RU" sz="1700" dirty="0" smtClean="0">
                <a:solidFill>
                  <a:schemeClr val="bg1"/>
                </a:solidFill>
              </a:rPr>
              <a:t>– МБОУ «Ленинская средняя школа»</a:t>
            </a: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</a:rPr>
              <a:t>Рогатнева Дарья </a:t>
            </a:r>
            <a:r>
              <a:rPr lang="ru-RU" sz="1700" dirty="0" smtClean="0">
                <a:solidFill>
                  <a:schemeClr val="bg1"/>
                </a:solidFill>
              </a:rPr>
              <a:t>– МБОУ «Хиславичская СШ»</a:t>
            </a: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</a:rPr>
              <a:t>Цыгурова Татьяна</a:t>
            </a:r>
            <a:r>
              <a:rPr lang="ru-RU" sz="1700" dirty="0" smtClean="0">
                <a:solidFill>
                  <a:schemeClr val="bg1"/>
                </a:solidFill>
              </a:rPr>
              <a:t> – МБОУ «Хиславичская СШ»</a:t>
            </a: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</a:rPr>
              <a:t>Сафонова Елизавета </a:t>
            </a:r>
            <a:r>
              <a:rPr lang="ru-RU" sz="1700" dirty="0" smtClean="0">
                <a:solidFill>
                  <a:schemeClr val="bg1"/>
                </a:solidFill>
              </a:rPr>
              <a:t>– МБОУ «Хиславичская СШ»</a:t>
            </a: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</a:rPr>
              <a:t>Никифорова Анна</a:t>
            </a:r>
            <a:r>
              <a:rPr lang="ru-RU" sz="1700" dirty="0" smtClean="0">
                <a:solidFill>
                  <a:schemeClr val="bg1"/>
                </a:solidFill>
              </a:rPr>
              <a:t> – МБОУ «Хиславичская СШ»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Оздоровительная кампания - 2016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071546"/>
          <a:ext cx="835824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оздоровительного эффекта от летнего отдыха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571612"/>
          <a:ext cx="857256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molensk-i.ru/wp-content/uploads/2016/04/IMG_2603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1886">
            <a:off x="5816115" y="2665429"/>
            <a:ext cx="3181304" cy="2118798"/>
          </a:xfrm>
          <a:prstGeom prst="rect">
            <a:avLst/>
          </a:prstGeom>
          <a:noFill/>
        </p:spPr>
      </p:pic>
      <p:pic>
        <p:nvPicPr>
          <p:cNvPr id="9220" name="Picture 4" descr="http://smolensk-i.ru/wp-content/uploads/2016/04/IMG_2591-1024x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6698">
            <a:off x="4986961" y="4431024"/>
            <a:ext cx="2992954" cy="1928344"/>
          </a:xfrm>
          <a:prstGeom prst="rect">
            <a:avLst/>
          </a:prstGeom>
          <a:noFill/>
        </p:spPr>
      </p:pic>
      <p:pic>
        <p:nvPicPr>
          <p:cNvPr id="9222" name="Picture 6" descr="C:\Users\0D39~1\AppData\Local\Temp\Rar$DIa0.428\IMG_20160317_164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3929090" cy="22101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3071810"/>
            <a:ext cx="4286280" cy="3071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спортивных залов МБОУ «Ленинская средняя школа» и МБОУ «Иозефовская ОШ» </a:t>
            </a:r>
            <a:r>
              <a:rPr lang="ru-RU" dirty="0" smtClean="0">
                <a:solidFill>
                  <a:schemeClr val="bg1"/>
                </a:solidFill>
              </a:rPr>
              <a:t>- реализация областной государственной программы по созданию в общеобразовательных организациях, расположенных в сельской местности, условий для занятий физической культурой и спортом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28604"/>
            <a:ext cx="4286280" cy="157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Апрель 2016 года </a:t>
            </a:r>
            <a:r>
              <a:rPr lang="ru-RU" dirty="0" smtClean="0">
                <a:solidFill>
                  <a:schemeClr val="bg1"/>
                </a:solidFill>
              </a:rPr>
              <a:t> приобретение школьного автобуса для МБОУ «Хиславичская СШ»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551181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Независимая оценка качества образовательной деятельности</a:t>
            </a:r>
            <a:endParaRPr lang="ru-RU" sz="5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Диаграмма 7"/>
          <p:cNvPicPr>
            <a:picLocks noChangeArrowheads="1"/>
          </p:cNvPicPr>
          <p:nvPr/>
        </p:nvPicPr>
        <p:blipFill>
          <a:blip r:embed="rId2"/>
          <a:srcRect b="-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образовательных учреждений 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результатам независимой оценки 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образования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9" y="1785925"/>
          <a:ext cx="8572561" cy="47149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0258"/>
                <a:gridCol w="1294783"/>
                <a:gridCol w="2857520"/>
              </a:tblGrid>
              <a:tr h="9511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образовательного учреждения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Место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7295">
                <a:tc>
                  <a:txBody>
                    <a:bodyPr/>
                    <a:lstStyle/>
                    <a:p>
                      <a:pPr algn="just"/>
                      <a:r>
                        <a:rPr lang="ru-RU" sz="2400" i="1" dirty="0" smtClean="0"/>
                        <a:t>МБОУ «Иозефовская ОШ»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145,6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3</a:t>
                      </a:r>
                      <a:endParaRPr lang="ru-RU" sz="2400" i="1" dirty="0"/>
                    </a:p>
                  </a:txBody>
                  <a:tcPr/>
                </a:tc>
              </a:tr>
              <a:tr h="627295">
                <a:tc>
                  <a:txBody>
                    <a:bodyPr/>
                    <a:lstStyle/>
                    <a:p>
                      <a:pPr algn="just"/>
                      <a:r>
                        <a:rPr lang="ru-RU" sz="2400" i="1" dirty="0" smtClean="0"/>
                        <a:t>МБОУ «Растегаевская ОШ»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152,3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</a:t>
                      </a:r>
                      <a:endParaRPr lang="ru-RU" sz="2400" i="1" dirty="0"/>
                    </a:p>
                  </a:txBody>
                  <a:tcPr/>
                </a:tc>
              </a:tr>
              <a:tr h="627295">
                <a:tc>
                  <a:txBody>
                    <a:bodyPr/>
                    <a:lstStyle/>
                    <a:p>
                      <a:pPr algn="just"/>
                      <a:r>
                        <a:rPr lang="ru-RU" sz="2400" i="1" dirty="0" smtClean="0"/>
                        <a:t>МБОУ «Череповская ОШ»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149,2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2</a:t>
                      </a:r>
                      <a:endParaRPr lang="ru-RU" sz="2400" i="1" dirty="0"/>
                    </a:p>
                  </a:txBody>
                  <a:tcPr/>
                </a:tc>
              </a:tr>
              <a:tr h="627295">
                <a:tc>
                  <a:txBody>
                    <a:bodyPr/>
                    <a:lstStyle/>
                    <a:p>
                      <a:pPr algn="just"/>
                      <a:r>
                        <a:rPr lang="ru-RU" sz="2400" i="1" dirty="0" smtClean="0"/>
                        <a:t>МБОУ «Заревская</a:t>
                      </a:r>
                      <a:r>
                        <a:rPr lang="ru-RU" sz="2400" i="1" baseline="0" dirty="0" smtClean="0"/>
                        <a:t> ОШ»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124,1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6</a:t>
                      </a:r>
                      <a:endParaRPr lang="ru-RU" sz="2400" i="1" dirty="0"/>
                    </a:p>
                  </a:txBody>
                  <a:tcPr/>
                </a:tc>
              </a:tr>
              <a:tr h="627295">
                <a:tc>
                  <a:txBody>
                    <a:bodyPr/>
                    <a:lstStyle/>
                    <a:p>
                      <a:pPr algn="just"/>
                      <a:r>
                        <a:rPr lang="ru-RU" sz="2400" i="1" dirty="0" smtClean="0"/>
                        <a:t>МБОУ «Соинская ОШ»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135,0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5</a:t>
                      </a:r>
                      <a:endParaRPr lang="ru-RU" sz="2400" i="1" dirty="0"/>
                    </a:p>
                  </a:txBody>
                  <a:tcPr/>
                </a:tc>
              </a:tr>
              <a:tr h="627295">
                <a:tc>
                  <a:txBody>
                    <a:bodyPr/>
                    <a:lstStyle/>
                    <a:p>
                      <a:pPr algn="just"/>
                      <a:r>
                        <a:rPr lang="ru-RU" sz="2400" i="1" dirty="0" smtClean="0"/>
                        <a:t>МБОУ «Упинская ОШ»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145,0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4</a:t>
                      </a:r>
                      <a:endParaRPr lang="ru-RU" sz="24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атериалы для августовки\19211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4"/>
            <a:ext cx="9144000" cy="6866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984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7920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Опека и попечительство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968552"/>
          </a:xfrm>
        </p:spPr>
        <p:txBody>
          <a:bodyPr>
            <a:normAutofit fontScale="92500" lnSpcReduction="10000"/>
          </a:bodyPr>
          <a:lstStyle/>
          <a:p>
            <a:r>
              <a:rPr lang="ru-RU" i="1" u="sng" dirty="0" smtClean="0">
                <a:solidFill>
                  <a:schemeClr val="bg1"/>
                </a:solidFill>
              </a:rPr>
              <a:t>На территории муниципального образования «Хиславичский район»:</a:t>
            </a: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18</a:t>
            </a:r>
            <a:r>
              <a:rPr lang="ru-RU" dirty="0" smtClean="0">
                <a:solidFill>
                  <a:schemeClr val="bg1"/>
                </a:solidFill>
              </a:rPr>
              <a:t> – в приемных семьях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17</a:t>
            </a:r>
            <a:r>
              <a:rPr lang="ru-RU" dirty="0" smtClean="0">
                <a:solidFill>
                  <a:schemeClr val="bg1"/>
                </a:solidFill>
              </a:rPr>
              <a:t> – под опекой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17</a:t>
            </a:r>
            <a:r>
              <a:rPr lang="ru-RU" dirty="0" smtClean="0">
                <a:solidFill>
                  <a:schemeClr val="bg1"/>
                </a:solidFill>
              </a:rPr>
              <a:t> – недееспособных граждан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i="1" u="sng" dirty="0" smtClean="0">
                <a:solidFill>
                  <a:schemeClr val="bg1"/>
                </a:solidFill>
              </a:rPr>
              <a:t>Детей-инвалидов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26 человек </a:t>
            </a:r>
            <a:r>
              <a:rPr lang="ru-RU" dirty="0" smtClean="0">
                <a:solidFill>
                  <a:schemeClr val="bg1"/>
                </a:solidFill>
              </a:rPr>
              <a:t>в возрасте от 0 до 18 лет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18 человек </a:t>
            </a:r>
            <a:r>
              <a:rPr lang="ru-RU" dirty="0" smtClean="0">
                <a:solidFill>
                  <a:schemeClr val="bg1"/>
                </a:solidFill>
              </a:rPr>
              <a:t>в возрасте от 18 до 23 лет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39744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атериалы для августовки\19211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4"/>
            <a:ext cx="9144000" cy="6866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214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57422" y="1285860"/>
            <a:ext cx="3929090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педагогов дошкольного образования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000372"/>
            <a:ext cx="4643470" cy="1357322"/>
          </a:xfrm>
          <a:prstGeom prst="rect">
            <a:avLst/>
          </a:prstGeom>
          <a:solidFill>
            <a:srgbClr val="FFFF00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качественного образования воспитанникам дошкольных образовательных учреждений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14810" y="2285992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282" y="4857760"/>
            <a:ext cx="2214578" cy="157163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единые требования обучения и воспитания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86050" y="5000636"/>
            <a:ext cx="3071834" cy="164307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преемственность между дошкольным и школьным образованием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57950" y="4857760"/>
            <a:ext cx="2428892" cy="142876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 педагогов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4214810" y="4500570"/>
            <a:ext cx="1988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низ стрелка 12"/>
          <p:cNvSpPr/>
          <p:nvPr/>
        </p:nvSpPr>
        <p:spPr>
          <a:xfrm rot="15257204">
            <a:off x="6838195" y="3697256"/>
            <a:ext cx="1219287" cy="6779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7714439">
            <a:off x="584220" y="3723630"/>
            <a:ext cx="1216152" cy="6414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58246" cy="727071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2016-2017 учебный год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715436" cy="5500726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bg1"/>
                </a:solidFill>
              </a:rPr>
              <a:t>Определение содержания «нового качества образования», направленного на успешную самореализацию личности</a:t>
            </a:r>
          </a:p>
          <a:p>
            <a:pPr marL="514350" indent="-514350" algn="just">
              <a:buFont typeface="+mj-lt"/>
              <a:buAutoNum type="arabicPeriod"/>
            </a:pPr>
            <a:endParaRPr lang="ru-RU" sz="1050" b="1" i="1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bg1"/>
                </a:solidFill>
              </a:rPr>
              <a:t>Определение роли педагога в развитии потенциала обучающихся в условиях стандартизации образования</a:t>
            </a:r>
          </a:p>
          <a:p>
            <a:pPr marL="514350" indent="-514350" algn="just">
              <a:buFont typeface="+mj-lt"/>
              <a:buAutoNum type="arabicPeriod"/>
            </a:pPr>
            <a:endParaRPr lang="ru-RU" sz="1050" b="1" i="1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bg1"/>
                </a:solidFill>
              </a:rPr>
              <a:t>Выявление новых образовательных возможностей муниципальной системы образования, ориентированных на социально-экономическое развитие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Хиславичского</a:t>
            </a:r>
            <a:r>
              <a:rPr lang="ru-RU" sz="2400" b="1" i="1" dirty="0" smtClean="0">
                <a:solidFill>
                  <a:schemeClr val="bg1"/>
                </a:solidFill>
              </a:rPr>
              <a:t> района</a:t>
            </a:r>
          </a:p>
          <a:p>
            <a:pPr marL="514350" indent="-514350" algn="just">
              <a:buFont typeface="+mj-lt"/>
              <a:buAutoNum type="arabicPeriod"/>
            </a:pPr>
            <a:endParaRPr lang="ru-RU" sz="1050" b="1" i="1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bg1"/>
                </a:solidFill>
              </a:rPr>
              <a:t>Инициирование общественного диалога, направленного на эффективное управление образовательными организациями района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териалы для августовки\заключение.jpg"/>
          <p:cNvPicPr>
            <a:picLocks noChangeAspect="1" noChangeArrowheads="1"/>
          </p:cNvPicPr>
          <p:nvPr/>
        </p:nvPicPr>
        <p:blipFill>
          <a:blip r:embed="rId2">
            <a:lum bright="18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4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7977137" cy="536064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i="1" dirty="0" smtClean="0">
                <a:solidFill>
                  <a:srgbClr val="6600FF"/>
                </a:solidFill>
              </a:rPr>
              <a:t>Всем педагогам!</a:t>
            </a:r>
            <a:br>
              <a:rPr lang="ru-RU" sz="3600" b="1" i="1" dirty="0" smtClean="0">
                <a:solidFill>
                  <a:srgbClr val="6600FF"/>
                </a:solidFill>
              </a:rPr>
            </a:br>
            <a:r>
              <a:rPr lang="ru-RU" sz="1200" dirty="0" smtClean="0">
                <a:solidFill>
                  <a:srgbClr val="FFFF00"/>
                </a:solidFill>
              </a:rPr>
              <a:t/>
            </a:r>
            <a:br>
              <a:rPr lang="ru-RU" sz="1200" dirty="0" smtClean="0">
                <a:solidFill>
                  <a:srgbClr val="FFFF00"/>
                </a:solidFill>
              </a:rPr>
            </a:br>
            <a:r>
              <a:rPr lang="ru-RU" sz="2600" b="1" i="1" dirty="0" smtClean="0">
                <a:solidFill>
                  <a:schemeClr val="bg1"/>
                </a:solidFill>
              </a:rPr>
              <a:t>Затянуть туже пояса</a:t>
            </a:r>
            <a:br>
              <a:rPr lang="ru-RU" sz="2600" b="1" i="1" dirty="0" smtClean="0">
                <a:solidFill>
                  <a:schemeClr val="bg1"/>
                </a:solidFill>
              </a:rPr>
            </a:br>
            <a:r>
              <a:rPr lang="ru-RU" sz="2600" b="1" i="1" dirty="0" smtClean="0">
                <a:solidFill>
                  <a:schemeClr val="bg1"/>
                </a:solidFill>
              </a:rPr>
              <a:t>Крепко держаться</a:t>
            </a:r>
            <a:br>
              <a:rPr lang="ru-RU" sz="2600" b="1" i="1" dirty="0" smtClean="0">
                <a:solidFill>
                  <a:schemeClr val="bg1"/>
                </a:solidFill>
              </a:rPr>
            </a:br>
            <a:r>
              <a:rPr lang="ru-RU" sz="2600" b="1" i="1" dirty="0" smtClean="0">
                <a:solidFill>
                  <a:schemeClr val="bg1"/>
                </a:solidFill>
              </a:rPr>
              <a:t>Преодолеть любые препятствия</a:t>
            </a:r>
            <a:br>
              <a:rPr lang="ru-RU" sz="2600" b="1" i="1" dirty="0" smtClean="0">
                <a:solidFill>
                  <a:schemeClr val="bg1"/>
                </a:solidFill>
              </a:rPr>
            </a:br>
            <a:r>
              <a:rPr lang="ru-RU" sz="2600" b="1" i="1" dirty="0" smtClean="0">
                <a:solidFill>
                  <a:schemeClr val="bg1"/>
                </a:solidFill>
              </a:rPr>
              <a:t>С уверенностью вести подрастающее поколение к высоким достижениям!</a:t>
            </a:r>
            <a:br>
              <a:rPr lang="ru-RU" sz="2600" b="1" i="1" dirty="0" smtClean="0">
                <a:solidFill>
                  <a:schemeClr val="bg1"/>
                </a:solidFill>
              </a:rPr>
            </a:br>
            <a:r>
              <a:rPr lang="ru-RU" sz="2600" b="1" i="1" dirty="0" smtClean="0">
                <a:solidFill>
                  <a:schemeClr val="bg1"/>
                </a:solidFill>
              </a:rPr>
              <a:t>Конечно, работать сообща: учитель – ученик - родители</a:t>
            </a:r>
            <a:br>
              <a:rPr lang="ru-RU" sz="2600" b="1" i="1" dirty="0" smtClean="0">
                <a:solidFill>
                  <a:schemeClr val="bg1"/>
                </a:solidFill>
              </a:rPr>
            </a:br>
            <a:r>
              <a:rPr lang="ru-RU" sz="2600" b="1" i="1" dirty="0" smtClean="0">
                <a:solidFill>
                  <a:schemeClr val="bg1"/>
                </a:solidFill>
              </a:rPr>
              <a:t>Двигаться вперед всеми возможными способами</a:t>
            </a:r>
            <a:br>
              <a:rPr lang="ru-RU" sz="2600" b="1" i="1" dirty="0" smtClean="0">
                <a:solidFill>
                  <a:schemeClr val="bg1"/>
                </a:solidFill>
              </a:rPr>
            </a:br>
            <a:r>
              <a:rPr lang="ru-RU" sz="2600" b="1" i="1" dirty="0" smtClean="0">
                <a:solidFill>
                  <a:schemeClr val="bg1"/>
                </a:solidFill>
              </a:rPr>
              <a:t>Быть людьми творческими</a:t>
            </a:r>
            <a:br>
              <a:rPr lang="ru-RU" sz="2600" b="1" i="1" dirty="0" smtClean="0">
                <a:solidFill>
                  <a:schemeClr val="bg1"/>
                </a:solidFill>
              </a:rPr>
            </a:br>
            <a:r>
              <a:rPr lang="ru-RU" sz="2600" b="1" i="1" dirty="0" smtClean="0">
                <a:solidFill>
                  <a:schemeClr val="bg1"/>
                </a:solidFill>
              </a:rPr>
              <a:t>Оставить хотя бы немного времени для отдыха,</a:t>
            </a:r>
            <a:br>
              <a:rPr lang="ru-RU" sz="2600" b="1" i="1" dirty="0" smtClean="0">
                <a:solidFill>
                  <a:schemeClr val="bg1"/>
                </a:solidFill>
              </a:rPr>
            </a:br>
            <a:r>
              <a:rPr lang="ru-RU" sz="2600" b="1" i="1" dirty="0" smtClean="0">
                <a:solidFill>
                  <a:schemeClr val="bg1"/>
                </a:solidFill>
              </a:rPr>
              <a:t>И тогда этот год будет для всех годом отличным, годом успешным!!!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175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Лена\Desktop\воспитатель года 2016\Детский сад алёнушка-фото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1849">
            <a:off x="416896" y="1824910"/>
            <a:ext cx="2449838" cy="1458802"/>
          </a:xfrm>
          <a:prstGeom prst="rect">
            <a:avLst/>
          </a:prstGeom>
          <a:noFill/>
        </p:spPr>
      </p:pic>
      <p:pic>
        <p:nvPicPr>
          <p:cNvPr id="3075" name="Picture 3" descr="C:\Users\Лена\Desktop\воспитатель года 2016\Детский сад алёнушка-фото\image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8551">
            <a:off x="2655675" y="2793170"/>
            <a:ext cx="2376153" cy="1782115"/>
          </a:xfrm>
          <a:prstGeom prst="rect">
            <a:avLst/>
          </a:prstGeom>
          <a:noFill/>
        </p:spPr>
      </p:pic>
      <p:pic>
        <p:nvPicPr>
          <p:cNvPr id="3076" name="Picture 4" descr="C:\Users\Лена\Desktop\воспитатель года 2016\Детский сад алёнушка-фото\IMG_2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1891">
            <a:off x="1232624" y="3497405"/>
            <a:ext cx="1621588" cy="2075871"/>
          </a:xfrm>
          <a:prstGeom prst="rect">
            <a:avLst/>
          </a:prstGeom>
          <a:noFill/>
        </p:spPr>
      </p:pic>
      <p:pic>
        <p:nvPicPr>
          <p:cNvPr id="3077" name="Picture 5" descr="C:\Users\Лена\Desktop\воспитатель года 2016\Детский сад алёнушка-фото\image (1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60500">
            <a:off x="4325201" y="3879194"/>
            <a:ext cx="2229158" cy="1587914"/>
          </a:xfrm>
          <a:prstGeom prst="rect">
            <a:avLst/>
          </a:prstGeom>
          <a:noFill/>
        </p:spPr>
      </p:pic>
      <p:pic>
        <p:nvPicPr>
          <p:cNvPr id="3078" name="Picture 6" descr="C:\Users\Лена\Desktop\воспитатель года 2016\Детский сад алёнушка-фото\image (1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0783">
            <a:off x="6462598" y="3881269"/>
            <a:ext cx="2290901" cy="1523176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428596" y="5786454"/>
            <a:ext cx="7929618" cy="6286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69% - ОХВАТ ДЕТЕЙ ДОШКОЛЬНЫМ ОБРАЗОВАНИЕМ</a:t>
            </a:r>
            <a:endParaRPr lang="ru-RU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43306" y="1214422"/>
            <a:ext cx="5500694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165 ВОСПИТАННИКОВ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10 ГРУПП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3 ЗАВЕДУЮЩИХ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16 ПЕДАГОГИЧЕСКИХ РАБОТНИКОВ</a:t>
            </a:r>
            <a:endParaRPr lang="ru-RU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85984" y="1643050"/>
            <a:ext cx="3857652" cy="1928826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Общеобразовательное учреждение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7166"/>
            <a:ext cx="2357454" cy="1143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Повышение качества образования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1071546"/>
            <a:ext cx="2286016" cy="1285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Развитие потенциала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4143380"/>
            <a:ext cx="2857520" cy="15716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Внедрение современных технологий воспитания и обучения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929066"/>
            <a:ext cx="3143272" cy="1285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Создание условий для обеспечения реализации права на образование граждан с ОВЗ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5357826"/>
            <a:ext cx="2643206" cy="1214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Развитие новых форм работы с одаренными детьми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214942" y="1357298"/>
            <a:ext cx="1143008" cy="35719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3214678" y="857232"/>
            <a:ext cx="1000132" cy="71438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643042" y="3143248"/>
            <a:ext cx="785818" cy="642942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571868" y="4429132"/>
            <a:ext cx="1571636" cy="158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86446" y="3286124"/>
            <a:ext cx="857256" cy="78581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общего образования 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2015-2016 учебном году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357422" y="1928802"/>
            <a:ext cx="4214842" cy="92869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8 общеобразовательных учреждений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071810"/>
            <a:ext cx="3857652" cy="1857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Общеобразовательные учреждения среднего образования:</a:t>
            </a:r>
          </a:p>
          <a:p>
            <a:endParaRPr lang="ru-RU" sz="900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МБОУ «Хиславичская СШ»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МБОУ «Ленинская средняя школа»</a:t>
            </a:r>
          </a:p>
          <a:p>
            <a:pPr>
              <a:buFont typeface="Arial" pitchFamily="34" charset="0"/>
              <a:buChar char="•"/>
            </a:pP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000372"/>
            <a:ext cx="3857652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Общеобразовательные учреждения основного образования:</a:t>
            </a:r>
          </a:p>
          <a:p>
            <a:endParaRPr lang="ru-RU" sz="900" dirty="0" smtClean="0"/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МБОУ «Заревская ОШ»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МБОУ «Иозефовская ОШ»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МБОУ «Растегаевская ОШ»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МБОУ «Соинская ОШ»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МБОУ «Упинская ОШ»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</a:rPr>
              <a:t> МБОУ «Череповская ОШ»</a:t>
            </a:r>
            <a:endParaRPr lang="ru-RU" i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3108315" y="4321181"/>
            <a:ext cx="2499536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Выгнутая влево стрелка 7"/>
          <p:cNvSpPr/>
          <p:nvPr/>
        </p:nvSpPr>
        <p:spPr>
          <a:xfrm>
            <a:off x="1285852" y="2285992"/>
            <a:ext cx="517206" cy="930400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072330" y="2214554"/>
            <a:ext cx="517206" cy="1000132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137086" y="2578030"/>
            <a:ext cx="441200" cy="6715172"/>
          </a:xfrm>
          <a:prstGeom prst="rightBrace">
            <a:avLst>
              <a:gd name="adj1" fmla="val 8333"/>
              <a:gd name="adj2" fmla="val 5016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6286520"/>
            <a:ext cx="3714776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628 обучающихся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</a:t>
            </a:r>
            <a:b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численности обучающихся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932230"/>
              </p:ext>
            </p:extLst>
          </p:nvPr>
        </p:nvGraphicFramePr>
        <p:xfrm>
          <a:off x="323528" y="1556792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xtured 3">
    <a:dk1>
      <a:srgbClr val="4E4E74"/>
    </a:dk1>
    <a:lt1>
      <a:srgbClr val="FFFFFF"/>
    </a:lt1>
    <a:dk2>
      <a:srgbClr val="666699"/>
    </a:dk2>
    <a:lt2>
      <a:srgbClr val="FFFFCC"/>
    </a:lt2>
    <a:accent1>
      <a:srgbClr val="5E5884"/>
    </a:accent1>
    <a:accent2>
      <a:srgbClr val="8AB29D"/>
    </a:accent2>
    <a:accent3>
      <a:srgbClr val="B8B8CA"/>
    </a:accent3>
    <a:accent4>
      <a:srgbClr val="DADADA"/>
    </a:accent4>
    <a:accent5>
      <a:srgbClr val="B6B4C2"/>
    </a:accent5>
    <a:accent6>
      <a:srgbClr val="7DA18E"/>
    </a:accent6>
    <a:hlink>
      <a:srgbClr val="FFFF99"/>
    </a:hlink>
    <a:folHlink>
      <a:srgbClr val="FFCC00"/>
    </a:folHlink>
  </a:clrScheme>
  <a:fontScheme name="Textured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xtured 3">
    <a:dk1>
      <a:srgbClr val="4E4E74"/>
    </a:dk1>
    <a:lt1>
      <a:srgbClr val="FFFFFF"/>
    </a:lt1>
    <a:dk2>
      <a:srgbClr val="666699"/>
    </a:dk2>
    <a:lt2>
      <a:srgbClr val="FFFFCC"/>
    </a:lt2>
    <a:accent1>
      <a:srgbClr val="5E5884"/>
    </a:accent1>
    <a:accent2>
      <a:srgbClr val="8AB29D"/>
    </a:accent2>
    <a:accent3>
      <a:srgbClr val="B8B8CA"/>
    </a:accent3>
    <a:accent4>
      <a:srgbClr val="DADADA"/>
    </a:accent4>
    <a:accent5>
      <a:srgbClr val="B6B4C2"/>
    </a:accent5>
    <a:accent6>
      <a:srgbClr val="7DA18E"/>
    </a:accent6>
    <a:hlink>
      <a:srgbClr val="FFFF99"/>
    </a:hlink>
    <a:folHlink>
      <a:srgbClr val="FFCC00"/>
    </a:folHlink>
  </a:clrScheme>
  <a:fontScheme name="Textured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1830</Words>
  <Application>Microsoft Office PowerPoint</Application>
  <PresentationFormat>Экран (4:3)</PresentationFormat>
  <Paragraphs>405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АВГУСТОВСКОЕ ПЕДАГОГИЧЕСКОЕ СОВЕЩАНИЕ</vt:lpstr>
      <vt:lpstr>Муниципальная система образования – пространство образовательных возможностей и общественного диалога</vt:lpstr>
      <vt:lpstr>Разработаны и реализуются:</vt:lpstr>
      <vt:lpstr>Презентация PowerPoint</vt:lpstr>
      <vt:lpstr>Дошкольное образование</vt:lpstr>
      <vt:lpstr>Дошкольное образование</vt:lpstr>
      <vt:lpstr>Презентация PowerPoint</vt:lpstr>
      <vt:lpstr>Система общего образования  в 2015-2016 учебном году</vt:lpstr>
      <vt:lpstr>Динамика  изменения численности обучающихся</vt:lpstr>
      <vt:lpstr>Презентация PowerPoint</vt:lpstr>
      <vt:lpstr>Соотношение уровней образования педагогических работников</vt:lpstr>
      <vt:lpstr>Соотношение квалификационных категорий педагогических работников</vt:lpstr>
      <vt:lpstr>Курсовая подготовка педагогических работников  в 2015-2016 учебном году</vt:lpstr>
      <vt:lpstr>Презентация PowerPoint</vt:lpstr>
      <vt:lpstr>Дополнительное образование</vt:lpstr>
      <vt:lpstr>Доля детей, охваченных дополнительным образованием</vt:lpstr>
      <vt:lpstr>Презентация PowerPoint</vt:lpstr>
      <vt:lpstr>Районные методические объединения</vt:lpstr>
      <vt:lpstr>Проблемные семинары</vt:lpstr>
      <vt:lpstr>Муниципальный этап конкурса «Учитель года – 2016»</vt:lpstr>
      <vt:lpstr>Межмуниципальный конкурс «Учитель года – 2016»</vt:lpstr>
      <vt:lpstr>Районный конкурс в области педагогического воспитания «За нравственный подвиг учителя»</vt:lpstr>
      <vt:lpstr>Районный конкурс среди педагогов дошкольного образования  «Дарю сердце детям»</vt:lpstr>
      <vt:lpstr>Конкурс «Мои инновации в образовании»</vt:lpstr>
      <vt:lpstr>Презентация PowerPoint</vt:lpstr>
      <vt:lpstr>Итоги ГИА-2016 по программам среднего общего образования</vt:lpstr>
      <vt:lpstr>Итоги ГИА-2016 по программам основного общего образования</vt:lpstr>
      <vt:lpstr>Предметы по выбору</vt:lpstr>
      <vt:lpstr>Результативность сдачи экзаменов</vt:lpstr>
      <vt:lpstr>Премия имени Ю.А. Гагарина</vt:lpstr>
      <vt:lpstr>Презентация PowerPoint</vt:lpstr>
      <vt:lpstr>Количество участников школьного этапа Всероссийской олимпиады школьников</vt:lpstr>
      <vt:lpstr>Количество участников  муниципального этапа Всероссийской олимпиады школьников</vt:lpstr>
      <vt:lpstr>Итоги муниципального этапа Всероссийской олимпиады школьников</vt:lpstr>
      <vt:lpstr>Региональный этап Всероссийской олимпиады школьников</vt:lpstr>
      <vt:lpstr>Общеобразовательные учреждения, в которых процент качества знаний выше районного</vt:lpstr>
      <vt:lpstr>Общеобразовательные учреждения,  в которых увеличился процент качества знаний по сравнению с прошлым годом</vt:lpstr>
      <vt:lpstr>Сравнительный анализ качества знаний по предметам,%</vt:lpstr>
      <vt:lpstr>Международный детский центр «Артек»</vt:lpstr>
      <vt:lpstr>Золотые медалисты - 2016</vt:lpstr>
      <vt:lpstr>Оздоровительная кампания - 2016</vt:lpstr>
      <vt:lpstr>Соотношение оздоровительного эффекта от летнего отдыха</vt:lpstr>
      <vt:lpstr>Презентация PowerPoint</vt:lpstr>
      <vt:lpstr>Независимая оценка качества образовательной деятельности</vt:lpstr>
      <vt:lpstr>Презентация PowerPoint</vt:lpstr>
      <vt:lpstr>Рейтинг образовательных учреждений  по результатам независимой оценки  качества образования</vt:lpstr>
      <vt:lpstr>Презентация PowerPoint</vt:lpstr>
      <vt:lpstr>Опека и попечительство</vt:lpstr>
      <vt:lpstr>Презентация PowerPoint</vt:lpstr>
      <vt:lpstr>Задачи на 2016-2017 учебный год</vt:lpstr>
      <vt:lpstr> Всем педагогам!  Затянуть туже пояса Крепко держаться Преодолеть любые препятствия С уверенностью вести подрастающее поколение к высоким достижениям! Конечно, работать сообща: учитель – ученик - родители Двигаться вперед всеми возможными способами Быть людьми творческими Оставить хотя бы немного времени для отдыха, И тогда этот год будет для всех годом отличным, годом успешным!!!  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Pochta</cp:lastModifiedBy>
  <cp:revision>133</cp:revision>
  <dcterms:created xsi:type="dcterms:W3CDTF">2016-06-30T11:11:21Z</dcterms:created>
  <dcterms:modified xsi:type="dcterms:W3CDTF">2016-08-25T05:41:19Z</dcterms:modified>
</cp:coreProperties>
</file>