
<file path=[Content_Types].xml><?xml version="1.0" encoding="utf-8"?>
<Types xmlns="http://schemas.openxmlformats.org/package/2006/content-types">
  <Default ContentType="audio/mpeg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2" r:id="rId4"/>
    <p:sldId id="260" r:id="rId5"/>
    <p:sldId id="285" r:id="rId6"/>
    <p:sldId id="287" r:id="rId7"/>
    <p:sldId id="274" r:id="rId8"/>
    <p:sldId id="288" r:id="rId9"/>
    <p:sldId id="268" r:id="rId10"/>
    <p:sldId id="275" r:id="rId11"/>
    <p:sldId id="290" r:id="rId12"/>
    <p:sldId id="276" r:id="rId13"/>
    <p:sldId id="277" r:id="rId14"/>
    <p:sldId id="278" r:id="rId15"/>
    <p:sldId id="291" r:id="rId16"/>
    <p:sldId id="279" r:id="rId17"/>
    <p:sldId id="283" r:id="rId18"/>
    <p:sldId id="282" r:id="rId19"/>
    <p:sldId id="289" r:id="rId20"/>
    <p:sldId id="284" r:id="rId21"/>
    <p:sldId id="266" r:id="rId22"/>
    <p:sldId id="259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81C09-566C-402C-9741-D32A2B169EC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7FB42-EF36-4168-9720-88F375E15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8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8" Target="../media/hdphoto1.wdp" Type="http://schemas.microsoft.com/office/2007/relationships/hdphoto"/><Relationship Id="rId3" Target="../slideLayouts/slideLayout7.xml" Type="http://schemas.openxmlformats.org/officeDocument/2006/relationships/slideLayout"/><Relationship Id="rId7" Target="../media/image4.png" Type="http://schemas.openxmlformats.org/officeDocument/2006/relationships/image"/><Relationship Id="rId2" Target="../media/media1.mp3" Type="http://schemas.openxmlformats.org/officeDocument/2006/relationships/audio"/><Relationship Id="rId1" Target="../media/media1.mp3" Type="http://schemas.microsoft.com/office/2007/relationships/media"/><Relationship Id="rId6" Target="../media/image3.png" Type="http://schemas.openxmlformats.org/officeDocument/2006/relationships/image"/><Relationship Id="rId5" Target="../media/image2.jpeg" Type="http://schemas.openxmlformats.org/officeDocument/2006/relationships/image"/><Relationship Id="rId4" Target="../media/image1.jpeg" Type="http://schemas.openxmlformats.org/officeDocument/2006/relationships/image"/><Relationship Id="rId9" Target="../media/image5.png" Type="http://schemas.openxmlformats.org/officeDocument/2006/relationships/image"/></Relationships>
</file>

<file path=ppt/slides/_rels/slide10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 ?><Relationships xmlns="http://schemas.openxmlformats.org/package/2006/relationships"><Relationship Id="rId3" Target="../media/image20.jpeg" Type="http://schemas.openxmlformats.org/officeDocument/2006/relationships/image"/><Relationship Id="rId2" Target="../media/image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 ?><Relationships xmlns="http://schemas.openxmlformats.org/package/2006/relationships"><Relationship Id="rId3" Target="../media/image21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 ?><Relationships xmlns="http://schemas.openxmlformats.org/package/2006/relationships"><Relationship Id="rId3" Target="../media/image23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 ?><Relationships xmlns="http://schemas.openxmlformats.org/package/2006/relationships"><Relationship Id="rId3" Target="../media/image24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 ?><Relationships xmlns="http://schemas.openxmlformats.org/package/2006/relationships"><Relationship Id="rId3" Target="../media/image25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 ?><Relationships xmlns="http://schemas.openxmlformats.org/package/2006/relationships"><Relationship Id="rId3" Target="../media/image26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 ?><Relationships xmlns="http://schemas.openxmlformats.org/package/2006/relationships"><Relationship Id="rId3" Target="../media/image27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28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3" Target="../media/image7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 ?><Relationships xmlns="http://schemas.openxmlformats.org/package/2006/relationships"><Relationship Id="rId3" Target="../media/image29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 ?><Relationships xmlns="http://schemas.openxmlformats.org/package/2006/relationships"><Relationship Id="rId3" Target="../media/image30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 ?><Relationships xmlns="http://schemas.openxmlformats.org/package/2006/relationships"><Relationship Id="rId3" Target="../media/image31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hdphoto3.wdp" Type="http://schemas.microsoft.com/office/2007/relationships/hdphoto"/></Relationships>
</file>

<file path=ppt/slides/_rels/slide23.xml.rels><?xml version="1.0" encoding="UTF-8" standalone="yes" ?><Relationships xmlns="http://schemas.openxmlformats.org/package/2006/relationships"><Relationship Id="rId8" Target="../media/hdphoto6.wdp" Type="http://schemas.microsoft.com/office/2007/relationships/hdphoto"/><Relationship Id="rId3" Target="../media/image32.jpeg" Type="http://schemas.openxmlformats.org/officeDocument/2006/relationships/image"/><Relationship Id="rId7" Target="../media/image34.png" Type="http://schemas.openxmlformats.org/officeDocument/2006/relationships/image"/><Relationship Id="rId2" Target="../media/image19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hdphoto5.wdp" Type="http://schemas.microsoft.com/office/2007/relationships/hdphoto"/><Relationship Id="rId5" Target="../media/image33.png" Type="http://schemas.openxmlformats.org/officeDocument/2006/relationships/image"/><Relationship Id="rId4" Target="../media/hdphoto4.wdp" Type="http://schemas.microsoft.com/office/2007/relationships/hdphoto"/></Relationships>
</file>

<file path=ppt/slides/_rels/slide3.xml.rels><?xml version="1.0" encoding="UTF-8" standalone="yes" ?><Relationships xmlns="http://schemas.openxmlformats.org/package/2006/relationships"><Relationship Id="rId3" Target="../media/image8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0.jpe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3" Target="../media/image11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3" Target="../media/hdphoto2.wdp" Type="http://schemas.microsoft.com/office/2007/relationships/hdphoto"/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3.jpe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7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145" y="2444389"/>
            <a:ext cx="8398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«Я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землю чувствую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родную…»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41" y="26064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3546" y="4427175"/>
            <a:ext cx="5139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 200-летию А. Фета</a:t>
            </a:r>
            <a:endParaRPr lang="ru-RU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4885" y="1392331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6" r="26786"/>
          <a:stretch/>
        </p:blipFill>
        <p:spPr bwMode="auto">
          <a:xfrm>
            <a:off x="323527" y="3212976"/>
            <a:ext cx="3088063" cy="3298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C:\Users\1\Desktop\мбук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2341"/>
            <a:ext cx="2235206" cy="22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3532" y="5758003"/>
            <a:ext cx="1387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2020г.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35" b="84906" l="21444" r="83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7089" r="9176" b="6448"/>
          <a:stretch/>
        </p:blipFill>
        <p:spPr bwMode="auto">
          <a:xfrm>
            <a:off x="2195737" y="162503"/>
            <a:ext cx="2222288" cy="262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eti-online.com_-_frederik-shopen-osen-noktyurn-op-9-no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466" y="99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4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25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98072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Учись у них — у дуба, у берёзы.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Кругом зима. Жестокая пора!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Напрасные на них застыли слезы,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треснула,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сжимаяся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кора.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Все злей метель и с каждою минутой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Сердито рвет последние листы,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за сердце хватает холод лютый;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Они стоят, молчат; молчи и ты!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 верь весне. Ее промчится гений,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Опять теплом и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жизнию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дыша.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Для ясных дней, для новых откровений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Переболит скорбящая душа.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174"/>
            <a:ext cx="4042397" cy="56417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51726682"/>
      </p:ext>
    </p:extLst>
  </p:cSld>
  <p:clrMapOvr>
    <a:masterClrMapping/>
  </p:clrMapOvr>
  <p:transition spd="slow" advClick="0" advTm="1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4" y="0"/>
            <a:ext cx="9144793" cy="687688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8200"/>
            <a:ext cx="33655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6237312"/>
            <a:ext cx="354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chemeClr val="accent1">
                    <a:lumMod val="75000"/>
                  </a:schemeClr>
                </a:solidFill>
              </a:rPr>
              <a:t>И. </a:t>
            </a:r>
            <a:r>
              <a:rPr lang="ru-RU" b="1" cap="all" dirty="0" smtClean="0">
                <a:solidFill>
                  <a:schemeClr val="accent1">
                    <a:lumMod val="75000"/>
                  </a:schemeClr>
                </a:solidFill>
              </a:rPr>
              <a:t>ШИШКИН. НА </a:t>
            </a:r>
            <a:r>
              <a:rPr lang="ru-RU" b="1" cap="all" dirty="0">
                <a:solidFill>
                  <a:schemeClr val="accent1">
                    <a:lumMod val="75000"/>
                  </a:schemeClr>
                </a:solidFill>
              </a:rPr>
              <a:t>СЕВЕРЕ </a:t>
            </a:r>
            <a:r>
              <a:rPr lang="ru-RU" b="1" cap="all" dirty="0" smtClean="0">
                <a:solidFill>
                  <a:schemeClr val="accent1">
                    <a:lumMod val="75000"/>
                  </a:schemeClr>
                </a:solidFill>
              </a:rPr>
              <a:t>ДИКОМ.</a:t>
            </a:r>
            <a:endParaRPr lang="ru-RU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942" y="1801972"/>
            <a:ext cx="4572000" cy="36574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40"/>
              </a:lnSpc>
              <a:spcAft>
                <a:spcPts val="1875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Ель рукавом мне тропинку завесила.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Ветер. В лесу одному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Шумно, и жутко, и грустно, и весело,-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Я ничего не пойму.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2040"/>
              </a:lnSpc>
              <a:spcAft>
                <a:spcPts val="1875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Ветер. Кругом все гудёт и колышется,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Листья кружатся у ног.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Чу, там вдали неожиданно слышится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Тонко взывающий рог.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2040"/>
              </a:lnSpc>
              <a:spcAft>
                <a:spcPts val="1875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Сладостен зов мне глашатая медного!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Мертвые что мне листы!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Кажется, издали странника бедного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Нежно приветствуешь ты.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03300"/>
      </p:ext>
    </p:extLst>
  </p:cSld>
  <p:clrMapOvr>
    <a:masterClrMapping/>
  </p:clrMapOvr>
  <p:transition spd="slow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695" y="83671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Уснуло озеро; безмолвен лес;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Русалка белая небрежно выплывает;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лебедь молодой, луна среди небес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Скользит и свой двойник на влаге созерцает.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Уснули рыбаки у сонных огоньков;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Ветрило бледное не шевельнет ни складкой;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Порой тяжелый карп плеснет у тростников,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Пустив широкий круг бежать по влаге гладкой.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тихо… Каждый звук и шорох слышу я;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 звуки тишины ночной не прерывают, —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Пускай живая трель ярка у соловья,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Пусть травы на воде русалки колыхают…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2320"/>
            <a:ext cx="4322102" cy="32374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4340761"/>
            <a:ext cx="2885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И. Левитан. Тихая обитель.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68202"/>
      </p:ext>
    </p:extLst>
  </p:cSld>
  <p:clrMapOvr>
    <a:masterClrMapping/>
  </p:clrMapOvr>
  <p:transition spd="slow" advClick="0" advTm="1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Туманное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утро.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первый золотистый луч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Меж белых гор и сизых туч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Скользит уступами вершин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 темя башен и руин,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Когда в долинах, полных мглой,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Туман недвижим голубой, —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Пусть твой восторг во мглу сердец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Такой кидает свет, певец!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как у розы молодой,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Рожденной раннею зарей,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Когда еще палящих крыл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Полудня ветер не раскрыл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влажный вздох туман ночной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Меж небом делит и землей,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Росинка катится с листа, —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Пусть будет песнь твоя чиста.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86076"/>
            <a:ext cx="5076473" cy="4680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3028" y="5534660"/>
            <a:ext cx="340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И.И.Левитан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. Туман над водою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4249"/>
      </p:ext>
    </p:extLst>
  </p:cSld>
  <p:clrMapOvr>
    <a:masterClrMapping/>
  </p:clrMapOvr>
  <p:transition spd="slow" advClick="0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30534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Зреет рожь над жаркой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нивой.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Зреет рожь над жаркой нивой,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от нивы и до нивы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Гонит ветер прихотливый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Золотые переливы.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Робко месяц смотрит в очи,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Изумлен, что день не минул,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 широко в область ночи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День объятия раскинул.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Над безбрежной жатвой хлеба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Меж заката и востока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Лишь на миг смежает небо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Огнедышащее око.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82" y="1700808"/>
            <a:ext cx="5701514" cy="388843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53679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И.И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Шишкин. Рожь.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7394"/>
      </p:ext>
    </p:extLst>
  </p:cSld>
  <p:clrMapOvr>
    <a:masterClrMapping/>
  </p:clrMapOvr>
  <p:transition spd="slow" advClick="0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2462"/>
          <a:stretch/>
        </p:blipFill>
        <p:spPr bwMode="auto">
          <a:xfrm>
            <a:off x="2511506" y="1171977"/>
            <a:ext cx="6460983" cy="434525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Ласточки пропали,</a:t>
            </a:r>
            <a:br>
              <a:rPr lang="ru-RU" dirty="0"/>
            </a:br>
            <a:r>
              <a:rPr lang="ru-RU" dirty="0"/>
              <a:t>А вчера зарей</a:t>
            </a:r>
            <a:br>
              <a:rPr lang="ru-RU" dirty="0"/>
            </a:br>
            <a:r>
              <a:rPr lang="ru-RU" dirty="0"/>
              <a:t>Всё грачи летали</a:t>
            </a:r>
            <a:br>
              <a:rPr lang="ru-RU" dirty="0"/>
            </a:br>
            <a:r>
              <a:rPr lang="ru-RU" dirty="0"/>
              <a:t>Да как сеть мелькали</a:t>
            </a:r>
            <a:br>
              <a:rPr lang="ru-RU" dirty="0"/>
            </a:br>
            <a:r>
              <a:rPr lang="ru-RU" dirty="0"/>
              <a:t>Вон над той горой.</a:t>
            </a:r>
            <a:br>
              <a:rPr lang="ru-RU" dirty="0"/>
            </a:br>
            <a:r>
              <a:rPr lang="ru-RU" dirty="0"/>
              <a:t>С вечера всё спится,</a:t>
            </a:r>
            <a:br>
              <a:rPr lang="ru-RU" dirty="0"/>
            </a:br>
            <a:r>
              <a:rPr lang="ru-RU" dirty="0"/>
              <a:t>На дворе темно.</a:t>
            </a:r>
            <a:br>
              <a:rPr lang="ru-RU" dirty="0"/>
            </a:br>
            <a:r>
              <a:rPr lang="ru-RU" dirty="0"/>
              <a:t>Лист сухой валится,</a:t>
            </a:r>
            <a:br>
              <a:rPr lang="ru-RU" dirty="0"/>
            </a:br>
            <a:r>
              <a:rPr lang="ru-RU" dirty="0"/>
              <a:t>Ночью ветер злится</a:t>
            </a:r>
            <a:br>
              <a:rPr lang="ru-RU" dirty="0"/>
            </a:br>
            <a:r>
              <a:rPr lang="ru-RU" dirty="0"/>
              <a:t>Да стучит в окно.</a:t>
            </a:r>
            <a:br>
              <a:rPr lang="ru-RU" dirty="0"/>
            </a:br>
            <a:r>
              <a:rPr lang="ru-RU" dirty="0"/>
              <a:t>Лучше б снег да вьюгу</a:t>
            </a:r>
            <a:br>
              <a:rPr lang="ru-RU" dirty="0"/>
            </a:br>
            <a:r>
              <a:rPr lang="ru-RU" dirty="0"/>
              <a:t>Встретить грудью рад!</a:t>
            </a:r>
            <a:br>
              <a:rPr lang="ru-RU" dirty="0"/>
            </a:br>
            <a:r>
              <a:rPr lang="ru-RU" dirty="0"/>
              <a:t>Словно как с испугу</a:t>
            </a:r>
            <a:br>
              <a:rPr lang="ru-RU" dirty="0"/>
            </a:br>
            <a:r>
              <a:rPr lang="ru-RU" dirty="0"/>
              <a:t>Раскричавшись, к югу</a:t>
            </a:r>
            <a:br>
              <a:rPr lang="ru-RU" dirty="0"/>
            </a:br>
            <a:r>
              <a:rPr lang="ru-RU" dirty="0"/>
              <a:t>Журавли летят.</a:t>
            </a:r>
            <a:br>
              <a:rPr lang="ru-RU" dirty="0"/>
            </a:br>
            <a:r>
              <a:rPr lang="ru-RU" dirty="0"/>
              <a:t>Выйдешь — поневоле</a:t>
            </a:r>
            <a:br>
              <a:rPr lang="ru-RU" dirty="0"/>
            </a:br>
            <a:r>
              <a:rPr lang="ru-RU" dirty="0"/>
              <a:t>Тяжело — хоть плачь!</a:t>
            </a:r>
            <a:br>
              <a:rPr lang="ru-RU" dirty="0"/>
            </a:br>
            <a:r>
              <a:rPr lang="ru-RU" dirty="0"/>
              <a:t>Смотришь — через поле</a:t>
            </a:r>
            <a:br>
              <a:rPr lang="ru-RU" dirty="0"/>
            </a:br>
            <a:r>
              <a:rPr lang="ru-RU" dirty="0"/>
              <a:t>Перекати-поле</a:t>
            </a:r>
            <a:br>
              <a:rPr lang="ru-RU" dirty="0"/>
            </a:br>
            <a:r>
              <a:rPr lang="ru-RU" dirty="0"/>
              <a:t>Прыгает как мяч.</a:t>
            </a:r>
            <a:br>
              <a:rPr lang="ru-RU" dirty="0"/>
            </a:br>
            <a:r>
              <a:rPr lang="ru-RU" i="1" dirty="0"/>
              <a:t>⟨1854⟩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36414"/>
      </p:ext>
    </p:extLst>
  </p:cSld>
  <p:clrMapOvr>
    <a:masterClrMapping/>
  </p:clrMapOvr>
  <p:transition spd="slow" advClick="0" advTm="1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8072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После </a:t>
            </a:r>
            <a:r>
              <a:rPr lang="ru-RU" b="1" dirty="0" smtClean="0"/>
              <a:t>бури</a:t>
            </a:r>
            <a:r>
              <a:rPr lang="ru-RU" dirty="0"/>
              <a:t>.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Пронеслась гроза седая,</a:t>
            </a:r>
          </a:p>
          <a:p>
            <a:r>
              <a:rPr lang="ru-RU" dirty="0"/>
              <a:t>Разлетевшись по лазури.</a:t>
            </a:r>
          </a:p>
          <a:p>
            <a:r>
              <a:rPr lang="ru-RU" dirty="0"/>
              <a:t>Только дышит зыбь морская,</a:t>
            </a:r>
          </a:p>
          <a:p>
            <a:r>
              <a:rPr lang="ru-RU" dirty="0"/>
              <a:t>Не опомнится от бури.</a:t>
            </a:r>
          </a:p>
          <a:p>
            <a:endParaRPr lang="ru-RU" dirty="0"/>
          </a:p>
          <a:p>
            <a:r>
              <a:rPr lang="ru-RU" dirty="0"/>
              <a:t>Спит, кидаясь, челн убогой,</a:t>
            </a:r>
          </a:p>
          <a:p>
            <a:r>
              <a:rPr lang="ru-RU" dirty="0"/>
              <a:t>Как больной от страшной мысли,</a:t>
            </a:r>
          </a:p>
          <a:p>
            <a:r>
              <a:rPr lang="ru-RU" dirty="0"/>
              <a:t>Лишь забытые тревогой</a:t>
            </a:r>
          </a:p>
          <a:p>
            <a:r>
              <a:rPr lang="ru-RU" dirty="0"/>
              <a:t>Складки паруса обвисли.</a:t>
            </a:r>
          </a:p>
          <a:p>
            <a:endParaRPr lang="ru-RU" dirty="0"/>
          </a:p>
          <a:p>
            <a:r>
              <a:rPr lang="ru-RU" dirty="0"/>
              <a:t>Освеженный лес прибрежный</a:t>
            </a:r>
          </a:p>
          <a:p>
            <a:r>
              <a:rPr lang="ru-RU" dirty="0"/>
              <a:t>Весь в росе, не шелохнется. —</a:t>
            </a:r>
          </a:p>
          <a:p>
            <a:r>
              <a:rPr lang="ru-RU" dirty="0"/>
              <a:t>Час спасенья, яркий, нежный,</a:t>
            </a:r>
          </a:p>
          <a:p>
            <a:r>
              <a:rPr lang="ru-RU" dirty="0"/>
              <a:t>Словно плачет и смеется.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9"/>
          <a:stretch/>
        </p:blipFill>
        <p:spPr bwMode="auto">
          <a:xfrm>
            <a:off x="3194992" y="992128"/>
            <a:ext cx="5809762" cy="394904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67536" y="4941168"/>
            <a:ext cx="360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И. Айвазовский. Утро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после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бури.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177"/>
      </p:ext>
    </p:extLst>
  </p:cSld>
  <p:clrMapOvr>
    <a:masterClrMapping/>
  </p:clrMapOvr>
  <p:transition spd="med" advClick="0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9675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Кукушка.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Пышные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гнутся макушки,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Млея в весеннем соку;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Где-то вдали от опушки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Будто бы слышно: ку-ку.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Сердце!— вот утро — люби же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Все, чем жило на веку;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Слышится ближе и ближе,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золотое,— ку-ку.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Или кто вспомнил утраты,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Вешнюю вспомнил тоску?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раздается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трикраты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Ясно и томно: ку-ку.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2"/>
            <a:ext cx="5800952" cy="436113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5661248"/>
            <a:ext cx="341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И. Шишкин. Корабельная роща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16491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76955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Колокольчик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Ночь нема, как дух бесплотный,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Теплый воздух онемел;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Но как будто мимолетный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Колокольчик прозвенел.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Тот ли это, что мешает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Вдалеке лесному сну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И, качаясь, набегает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 ночную тишину?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Или этот, чуть заметный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цветнике моем и днем,</a:t>
            </a:r>
          </a:p>
          <a:p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Узкодонный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разноцветный,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 тычинке под окном?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7" y="6314424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Е.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Мелкова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. Колокольчик.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"/>
          <a:stretch/>
        </p:blipFill>
        <p:spPr bwMode="auto">
          <a:xfrm>
            <a:off x="4572000" y="444176"/>
            <a:ext cx="4057034" cy="58702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46835"/>
      </p:ext>
    </p:extLst>
  </p:cSld>
  <p:clrMapOvr>
    <a:masterClrMapping/>
  </p:clrMapOvr>
  <p:transition spd="slow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218" y="112779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Лындыши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первый ландыш! Из-под снега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Ты просишь солнечных лучей;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Какая девственная нега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душистой чистоте твоей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первый луч весенний ярок!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Какие в нем нисходят сны!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ты пленителен, подарок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Воспламеняющей весны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Так дева в первый раз вздыхает –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  чем – неясно ей самой,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робкий вздох благоухает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Избытком жизни молодой.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"/>
          <a:stretch/>
        </p:blipFill>
        <p:spPr bwMode="auto">
          <a:xfrm>
            <a:off x="4212467" y="487622"/>
            <a:ext cx="4223195" cy="5400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93734"/>
      </p:ext>
    </p:extLst>
  </p:cSld>
  <p:clrMapOvr>
    <a:masterClrMapping/>
  </p:clrMapOvr>
  <p:transition spd="slow" advClick="0" advTm="1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75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61846"/>
            <a:ext cx="7988654" cy="599149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3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cover/>
      </p:transition>
    </mc:Choice>
    <mc:Fallback xmlns="">
      <p:transition spd="slow" advClick="0" advTm="8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585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05273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Цветы.</a:t>
            </a:r>
          </a:p>
          <a:p>
            <a:pPr algn="ctr"/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 полей несется голос стада,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кустах малиновки звенят,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с побелевших яблонь сада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Струится сладкий аромат.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Цветы глядят с тоской влюбленной,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Безгрешно чисты, как весна,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Роняя с пылью благовонной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Плодов румяных семена.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Сестра цветов, подруга розы,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Очами в очи мне взгляни,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Навей живительные грезы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в сердце песню зарони.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32" y="1052735"/>
            <a:ext cx="4922356" cy="48245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3391"/>
      </p:ext>
    </p:extLst>
  </p:cSld>
  <p:clrMapOvr>
    <a:masterClrMapping/>
  </p:clrMapOvr>
  <p:transition spd="slow" advClick="0" advTm="15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2" y="476672"/>
            <a:ext cx="8361222" cy="59766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7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7000">
        <p:cover/>
      </p:transition>
    </mc:Choice>
    <mc:Fallback xmlns="">
      <p:transition spd="slow" advClick="0" advTm="17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7134"/>
            <a:ext cx="8028384" cy="539008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cover/>
      </p:transition>
    </mc:Choice>
    <mc:Fallback xmlns="">
      <p:transition spd="slow" advClick="0" advTm="1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442"/>
            <a:ext cx="9144793" cy="6876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09" y="418208"/>
            <a:ext cx="8028780" cy="60215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3" b="95080" l="2000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3" b="2304"/>
          <a:stretch/>
        </p:blipFill>
        <p:spPr bwMode="auto">
          <a:xfrm>
            <a:off x="4559195" y="2276872"/>
            <a:ext cx="37171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3" b="95844" l="3441" r="8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45" y="3717032"/>
            <a:ext cx="1782515" cy="156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082103"/>
      </p:ext>
    </p:extLst>
  </p:cSld>
  <p:clrMapOvr>
    <a:masterClrMapping/>
  </p:clrMapOvr>
  <p:transition spd="slow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6681"/>
          <a:stretch/>
        </p:blipFill>
        <p:spPr bwMode="auto">
          <a:xfrm>
            <a:off x="395535" y="505344"/>
            <a:ext cx="8578743" cy="635265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50251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476672"/>
            <a:ext cx="4752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Когда читаешь стихи о природе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то создается впечатление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что, рассматриваешь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картину. Мы не просто видим красивый пейзаж, а слышим окружающие его звуки. Все оживает, ведь автор наделяет природу человеческими образами. Поэтому у Фета рыдает трава, просыпается лес, овдовела лазурь. Фет был истинным певцом природы, благодаря которому мы видим всю красоту окружающего мира с его красками, звуками и настроением.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096344" cy="43348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25" y="3615994"/>
            <a:ext cx="3676009" cy="2857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60271"/>
      </p:ext>
    </p:extLst>
  </p:cSld>
  <p:clrMapOvr>
    <a:masterClrMapping/>
  </p:clrMapOvr>
  <p:transition spd="med" advClick="0" advTm="1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22901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Шепот, робкое дыханье,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Трели соловья,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Серебро и колыханье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Сонного ручья,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Свет ночной, ночные тени,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Тени без конца,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Ряд волшебных изменений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Милого лица,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дымных тучках пурпур розы,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Отблеск янтаря,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лобзания, и слезы,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       И заря, заря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!..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⟨1850⟩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240869"/>
            <a:ext cx="5796136" cy="40572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9170" y="5373216"/>
            <a:ext cx="3271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И.Левитан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. Тени. Лунная ноч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15283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495"/>
            <a:ext cx="9143999" cy="687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26876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Какая ночь! Как воздух чист,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серебристый дремлет лист,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тень черна прибрежных ив,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безмятежно спит залив,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не вздохнет нигде волна,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тишиною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грудь полна!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Полночный свет, ты тот же день: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Белей лишь блеск,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чернее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тень,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Лишь тоньше запах сочных трав,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Лишь ум светлей,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мирнее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нрав,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Да вместо страсти хочет грудь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Вот этим воздухом вздохнуть.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1840-1892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18" y="1015948"/>
            <a:ext cx="4827770" cy="39499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4962079"/>
            <a:ext cx="4510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Винсент Ван Гог. Звёздная ночь над Роной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98154"/>
      </p:ext>
    </p:extLst>
  </p:cSld>
  <p:clrMapOvr>
    <a:masterClrMapping/>
  </p:clrMapOvr>
  <p:transition spd="med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5714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3798"/>
          <a:stretch/>
        </p:blipFill>
        <p:spPr bwMode="auto">
          <a:xfrm>
            <a:off x="3760440" y="1196752"/>
            <a:ext cx="5364088" cy="45057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9675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Весенний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дождь.</a:t>
            </a:r>
          </a:p>
          <a:p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Еще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светло перед окном,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разрывы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облак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солнце блещет,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воробей своим крылом,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песке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купаяся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трепещет.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А уж от неба до земли,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Качаясь, движется завеса,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будто в золотой пыли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Стоит за ней опушка леса.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Две капли брызнули в стекло,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От лип душистым медом тянет,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что-то к саду подошло,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 свежим листьям барабанит.</a:t>
            </a:r>
          </a:p>
        </p:txBody>
      </p:sp>
    </p:spTree>
    <p:extLst>
      <p:ext uri="{BB962C8B-B14F-4D97-AF65-F5344CB8AC3E}">
        <p14:creationId xmlns:p14="http://schemas.microsoft.com/office/powerpoint/2010/main" val="1520298660"/>
      </p:ext>
    </p:extLst>
  </p:cSld>
  <p:clrMapOvr>
    <a:masterClrMapping/>
  </p:clrMapOvr>
  <p:transition spd="med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7008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Чудная картина,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ты мне родна: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Белая равнина,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Полная луна.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Свет небес высоких,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блестящий снег,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 саней далеких 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Одинокий бег.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1841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96" y="332656"/>
            <a:ext cx="5199753" cy="6057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16219" y="6208653"/>
            <a:ext cx="2142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Э.Панов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. Лес зимой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89457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0855"/>
            <a:ext cx="7656852" cy="574263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3994423" cy="50609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446853"/>
      </p:ext>
    </p:extLst>
  </p:cSld>
  <p:clrMapOvr>
    <a:masterClrMapping/>
  </p:clrMapOvr>
  <p:transition spd="med" advClick="0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937</Words>
  <Application>Microsoft Office PowerPoint</Application>
  <PresentationFormat>Экран (4:3)</PresentationFormat>
  <Paragraphs>215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Сергей</cp:lastModifiedBy>
  <cp:revision>50</cp:revision>
  <dcterms:created xsi:type="dcterms:W3CDTF">2020-11-30T20:39:09Z</dcterms:created>
  <dcterms:modified xsi:type="dcterms:W3CDTF">2020-12-03T05:05:10Z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10793341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