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97" r:id="rId3"/>
    <p:sldId id="293" r:id="rId4"/>
    <p:sldId id="295" r:id="rId5"/>
    <p:sldId id="303" r:id="rId6"/>
    <p:sldId id="302" r:id="rId7"/>
    <p:sldId id="296" r:id="rId8"/>
    <p:sldId id="298" r:id="rId9"/>
    <p:sldId id="299" r:id="rId10"/>
    <p:sldId id="300" r:id="rId11"/>
    <p:sldId id="301" r:id="rId12"/>
    <p:sldId id="304" r:id="rId13"/>
    <p:sldId id="306" r:id="rId14"/>
    <p:sldId id="322" r:id="rId15"/>
    <p:sldId id="321" r:id="rId16"/>
    <p:sldId id="307" r:id="rId17"/>
    <p:sldId id="308" r:id="rId18"/>
    <p:sldId id="319" r:id="rId19"/>
    <p:sldId id="318" r:id="rId20"/>
    <p:sldId id="320" r:id="rId21"/>
    <p:sldId id="324" r:id="rId22"/>
    <p:sldId id="323" r:id="rId23"/>
    <p:sldId id="309" r:id="rId24"/>
    <p:sldId id="310" r:id="rId25"/>
    <p:sldId id="311" r:id="rId26"/>
    <p:sldId id="313" r:id="rId27"/>
    <p:sldId id="314" r:id="rId28"/>
    <p:sldId id="315" r:id="rId29"/>
    <p:sldId id="316" r:id="rId30"/>
    <p:sldId id="312" r:id="rId31"/>
    <p:sldId id="317" r:id="rId32"/>
    <p:sldId id="325" r:id="rId33"/>
    <p:sldId id="326" r:id="rId34"/>
    <p:sldId id="29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84" autoAdjust="0"/>
  </p:normalViewPr>
  <p:slideViewPr>
    <p:cSldViewPr>
      <p:cViewPr varScale="1">
        <p:scale>
          <a:sx n="74" d="100"/>
          <a:sy n="74" d="100"/>
        </p:scale>
        <p:origin x="-12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41B74-E36C-496E-B9B4-8DE1ED48D3E1}" type="datetimeFigureOut">
              <a:rPr lang="ru-RU" smtClean="0"/>
              <a:pPr/>
              <a:t>02.06.2020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50487-5E8E-4731-8BC1-F834A1CDC3F0}" type="slidenum">
              <a:rPr lang="ru-RU" smtClean="0"/>
              <a:pPr/>
              <a:t>‹#›</a:t>
            </a:fld>
            <a:endParaRPr lang="ru-RU"/>
          </a:p>
        </p:txBody>
      </p:sp>
    </p:spTree>
    <p:extLst>
      <p:ext uri="{BB962C8B-B14F-4D97-AF65-F5344CB8AC3E}">
        <p14:creationId xmlns:p14="http://schemas.microsoft.com/office/powerpoint/2010/main" xmlns="" val="107895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sndAc>
          <p:stSnd>
            <p:snd r:embed="rId3" name="chimes.wav"/>
          </p:stSnd>
        </p:sndAc>
      </p:transition>
    </mc:Choice>
    <mc:Fallback>
      <p:transition spd="slow">
        <p:circl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800">
        <p:circle/>
        <p:sndAc>
          <p:stSnd>
            <p:snd r:embed="rId14" name="chimes.wav"/>
          </p:stSnd>
        </p:sndAc>
      </p:transition>
    </mc:Choice>
    <mc:Fallback>
      <p:transition spd="slow">
        <p:circle/>
        <p:sndAc>
          <p:stSnd>
            <p:snd r:embed="rId13"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audio" Target="../media/audio11.wav"/><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50.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52.jpe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63.jpeg"/><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11.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0" y="1"/>
            <a:ext cx="9155489" cy="68748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одзаголовок 2"/>
          <p:cNvSpPr>
            <a:spLocks noGrp="1"/>
          </p:cNvSpPr>
          <p:nvPr>
            <p:ph type="subTitle" idx="1"/>
          </p:nvPr>
        </p:nvSpPr>
        <p:spPr>
          <a:xfrm>
            <a:off x="611560" y="5661248"/>
            <a:ext cx="7920880" cy="960512"/>
          </a:xfrm>
        </p:spPr>
        <p:txBody>
          <a:bodyPr>
            <a:normAutofit fontScale="70000" lnSpcReduction="20000"/>
          </a:bodyPr>
          <a:lstStyle/>
          <a:p>
            <a:endParaRPr lang="ru-RU" b="1" dirty="0">
              <a:solidFill>
                <a:srgbClr val="FF0000"/>
              </a:solidFill>
              <a:effectLst>
                <a:outerShdw blurRad="38100" dist="38100" dir="2700000" algn="tl">
                  <a:srgbClr val="000000">
                    <a:alpha val="43137"/>
                  </a:srgbClr>
                </a:outerShdw>
              </a:effectLst>
            </a:endParaRPr>
          </a:p>
          <a:p>
            <a:r>
              <a:rPr lang="ru-RU" sz="5200" b="1" dirty="0" smtClean="0">
                <a:solidFill>
                  <a:srgbClr val="C00000"/>
                </a:solidFill>
                <a:effectLst>
                  <a:outerShdw blurRad="38100" dist="38100" dir="2700000" algn="tl">
                    <a:srgbClr val="000000">
                      <a:alpha val="43137"/>
                    </a:srgbClr>
                  </a:outerShdw>
                </a:effectLst>
              </a:rPr>
              <a:t>МБУК «Хиславичская МЦБС</a:t>
            </a:r>
            <a:r>
              <a:rPr lang="ru-RU" sz="5200" b="1" dirty="0" smtClean="0">
                <a:solidFill>
                  <a:srgbClr val="C00000"/>
                </a:solidFill>
              </a:rPr>
              <a:t>»</a:t>
            </a:r>
            <a:endParaRPr lang="ru-RU" sz="5200" b="1" dirty="0">
              <a:solidFill>
                <a:srgbClr val="C00000"/>
              </a:solidFill>
            </a:endParaRPr>
          </a:p>
        </p:txBody>
      </p:sp>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1981" t="8518" r="14803" b="3187"/>
          <a:stretch/>
        </p:blipFill>
        <p:spPr bwMode="auto">
          <a:xfrm>
            <a:off x="4483100" y="368300"/>
            <a:ext cx="3441700" cy="5534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339854" y="3480542"/>
            <a:ext cx="1728192" cy="1446550"/>
          </a:xfrm>
          <a:prstGeom prst="rect">
            <a:avLst/>
          </a:prstGeom>
          <a:noFill/>
        </p:spPr>
        <p:txBody>
          <a:bodyPr wrap="square" rtlCol="0">
            <a:spAutoFit/>
          </a:bodyPr>
          <a:lstStyle/>
          <a:p>
            <a:pPr algn="ctr"/>
            <a:r>
              <a:rPr lang="ru-RU" sz="4400" b="1" dirty="0" smtClean="0">
                <a:solidFill>
                  <a:srgbClr val="C00000"/>
                </a:solidFill>
                <a:effectLst>
                  <a:outerShdw blurRad="38100" dist="38100" dir="2700000" algn="tl">
                    <a:srgbClr val="000000">
                      <a:alpha val="43137"/>
                    </a:srgbClr>
                  </a:outerShdw>
                </a:effectLst>
              </a:rPr>
              <a:t>ИЮНЬ 2020</a:t>
            </a:r>
            <a:endParaRPr lang="ru-RU" sz="4400" b="1" dirty="0">
              <a:solidFill>
                <a:srgbClr val="C00000"/>
              </a:solidFill>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43608" y="402752"/>
            <a:ext cx="3672408" cy="549954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950206" y="1628800"/>
            <a:ext cx="2507488" cy="1015663"/>
          </a:xfrm>
          <a:prstGeom prst="rect">
            <a:avLst/>
          </a:prstGeom>
          <a:noFill/>
        </p:spPr>
        <p:txBody>
          <a:bodyPr wrap="square" rtlCol="0">
            <a:spAutoFit/>
          </a:bodyPr>
          <a:lstStyle/>
          <a:p>
            <a:pPr algn="ctr"/>
            <a:r>
              <a:rPr lang="ru-RU" sz="2000" b="1" dirty="0" smtClean="0">
                <a:solidFill>
                  <a:schemeClr val="accent1">
                    <a:lumMod val="75000"/>
                  </a:schemeClr>
                </a:solidFill>
                <a:effectLst>
                  <a:outerShdw blurRad="38100" dist="38100" dir="2700000" algn="tl">
                    <a:srgbClr val="000000">
                      <a:alpha val="43137"/>
                    </a:srgbClr>
                  </a:outerShdw>
                </a:effectLst>
              </a:rPr>
              <a:t>КАЛЕНДАРЬ</a:t>
            </a:r>
          </a:p>
          <a:p>
            <a:pPr algn="ctr"/>
            <a:r>
              <a:rPr lang="ru-RU" sz="2000" b="1" dirty="0" smtClean="0">
                <a:solidFill>
                  <a:schemeClr val="accent1">
                    <a:lumMod val="75000"/>
                  </a:schemeClr>
                </a:solidFill>
                <a:effectLst>
                  <a:outerShdw blurRad="38100" dist="38100" dir="2700000" algn="tl">
                    <a:srgbClr val="000000">
                      <a:alpha val="43137"/>
                    </a:srgbClr>
                  </a:outerShdw>
                </a:effectLst>
              </a:rPr>
              <a:t>ЗНАМЕНАТЕЛЬНЫХ </a:t>
            </a:r>
          </a:p>
          <a:p>
            <a:pPr algn="ctr"/>
            <a:r>
              <a:rPr lang="ru-RU" sz="2000" b="1" dirty="0" smtClean="0">
                <a:solidFill>
                  <a:schemeClr val="accent1">
                    <a:lumMod val="75000"/>
                  </a:schemeClr>
                </a:solidFill>
                <a:effectLst>
                  <a:outerShdw blurRad="38100" dist="38100" dir="2700000" algn="tl">
                    <a:srgbClr val="000000">
                      <a:alpha val="43137"/>
                    </a:srgbClr>
                  </a:outerShdw>
                </a:effectLst>
              </a:rPr>
              <a:t>И ПАМЯТНЫХ ДАТ</a:t>
            </a:r>
            <a:endParaRPr lang="ru-RU" sz="2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3348321"/>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262937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8570451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8092261"/>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404664"/>
            <a:ext cx="8136904" cy="583264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6760873"/>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0622"/>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1259632" y="764704"/>
            <a:ext cx="7128792" cy="523220"/>
          </a:xfrm>
          <a:prstGeom prst="rect">
            <a:avLst/>
          </a:prstGeom>
        </p:spPr>
        <p:txBody>
          <a:bodyPr wrap="square">
            <a:spAutoFit/>
          </a:bodyPr>
          <a:lstStyle/>
          <a:p>
            <a:r>
              <a:rPr lang="ru-RU" sz="2800" b="1" dirty="0" smtClean="0">
                <a:solidFill>
                  <a:srgbClr val="FF0000"/>
                </a:solidFill>
              </a:rPr>
              <a:t>100 лет со дня рождения Лазаря Карелина</a:t>
            </a:r>
            <a:endParaRPr lang="ru-RU" sz="2800" b="1" dirty="0">
              <a:solidFill>
                <a:srgbClr val="FF0000"/>
              </a:solidFill>
            </a:endParaRPr>
          </a:p>
        </p:txBody>
      </p:sp>
      <p:sp>
        <p:nvSpPr>
          <p:cNvPr id="3" name="Прямоугольник 2"/>
          <p:cNvSpPr/>
          <p:nvPr/>
        </p:nvSpPr>
        <p:spPr>
          <a:xfrm>
            <a:off x="2286000" y="1340768"/>
            <a:ext cx="4572000" cy="830997"/>
          </a:xfrm>
          <a:prstGeom prst="rect">
            <a:avLst/>
          </a:prstGeom>
        </p:spPr>
        <p:txBody>
          <a:bodyPr>
            <a:spAutoFit/>
          </a:bodyPr>
          <a:lstStyle/>
          <a:p>
            <a:r>
              <a:rPr lang="ru-RU" sz="2400" b="1" dirty="0">
                <a:solidFill>
                  <a:schemeClr val="tx2">
                    <a:lumMod val="75000"/>
                  </a:schemeClr>
                </a:solidFill>
              </a:rPr>
              <a:t>12 июня 1920 г. </a:t>
            </a:r>
            <a:r>
              <a:rPr lang="ru-RU" sz="2400" b="1" dirty="0" smtClean="0">
                <a:solidFill>
                  <a:schemeClr val="tx2">
                    <a:lumMod val="75000"/>
                  </a:schemeClr>
                </a:solidFill>
              </a:rPr>
              <a:t>- </a:t>
            </a:r>
            <a:r>
              <a:rPr lang="ru-RU" sz="2400" b="1" dirty="0">
                <a:solidFill>
                  <a:schemeClr val="tx2">
                    <a:lumMod val="75000"/>
                  </a:schemeClr>
                </a:solidFill>
              </a:rPr>
              <a:t>20 ноября 2005 г</a:t>
            </a:r>
            <a:r>
              <a:rPr lang="ru-RU" sz="2400" b="1" dirty="0" smtClean="0">
                <a:solidFill>
                  <a:schemeClr val="tx2">
                    <a:lumMod val="75000"/>
                  </a:schemeClr>
                </a:solidFill>
              </a:rPr>
              <a:t>.</a:t>
            </a:r>
            <a:endParaRPr lang="ru-RU" sz="2400" b="1" dirty="0">
              <a:solidFill>
                <a:schemeClr val="tx2">
                  <a:lumMod val="75000"/>
                </a:schemeClr>
              </a:solidFill>
            </a:endParaRPr>
          </a:p>
        </p:txBody>
      </p:sp>
      <p:sp>
        <p:nvSpPr>
          <p:cNvPr id="4" name="Прямоугольник 3"/>
          <p:cNvSpPr/>
          <p:nvPr/>
        </p:nvSpPr>
        <p:spPr>
          <a:xfrm>
            <a:off x="1043608" y="1710100"/>
            <a:ext cx="7272808" cy="1200329"/>
          </a:xfrm>
          <a:prstGeom prst="rect">
            <a:avLst/>
          </a:prstGeom>
        </p:spPr>
        <p:txBody>
          <a:bodyPr wrap="square">
            <a:spAutoFit/>
          </a:bodyPr>
          <a:lstStyle/>
          <a:p>
            <a:pPr algn="just"/>
            <a:r>
              <a:rPr lang="ru-RU" dirty="0" smtClean="0"/>
              <a:t>   </a:t>
            </a:r>
            <a:r>
              <a:rPr lang="ru-RU" b="1" dirty="0" smtClean="0"/>
              <a:t>Лазарь </a:t>
            </a:r>
            <a:r>
              <a:rPr lang="ru-RU" b="1" dirty="0"/>
              <a:t>Викторович </a:t>
            </a:r>
            <a:r>
              <a:rPr lang="ru-RU" b="1" dirty="0" err="1"/>
              <a:t>Каре́лин</a:t>
            </a:r>
            <a:r>
              <a:rPr lang="ru-RU" b="1" dirty="0"/>
              <a:t> (настоящая фамилия </a:t>
            </a:r>
            <a:r>
              <a:rPr lang="ru-RU" b="1" dirty="0" err="1"/>
              <a:t>Кац</a:t>
            </a:r>
            <a:r>
              <a:rPr lang="ru-RU" b="1" dirty="0"/>
              <a:t>) — русский советский писатель, драматург. Член Союза писателей СССР (1956). Родители, польские евреи, обосновались в Москве в 1914 как беженцы из занятого немцами </a:t>
            </a:r>
            <a:r>
              <a:rPr lang="ru-RU" b="1" dirty="0" err="1"/>
              <a:t>Белостока</a:t>
            </a:r>
            <a:r>
              <a:rPr lang="ru-RU" b="1" dirty="0" smtClean="0"/>
              <a:t>.</a:t>
            </a:r>
            <a:endParaRPr lang="ru-RU" b="1"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03848" y="2911421"/>
            <a:ext cx="2586583" cy="3621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9894912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5896"/>
            <a:ext cx="9180512"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899592" y="474345"/>
            <a:ext cx="7848872" cy="5447645"/>
          </a:xfrm>
          <a:prstGeom prst="rect">
            <a:avLst/>
          </a:prstGeom>
        </p:spPr>
        <p:txBody>
          <a:bodyPr wrap="square">
            <a:spAutoFit/>
          </a:bodyPr>
          <a:lstStyle/>
          <a:p>
            <a:r>
              <a:rPr lang="ru-RU" sz="2400" dirty="0" smtClean="0">
                <a:solidFill>
                  <a:srgbClr val="FFFF00"/>
                </a:solidFill>
              </a:rPr>
              <a:t>Произведения Л.М. Карелина:</a:t>
            </a:r>
          </a:p>
          <a:p>
            <a:r>
              <a:rPr lang="ru-RU" b="1" dirty="0" smtClean="0"/>
              <a:t>Проза </a:t>
            </a:r>
            <a:r>
              <a:rPr lang="ru-RU" b="1" dirty="0"/>
              <a:t>Младший советник юстиции: Повесть. </a:t>
            </a:r>
            <a:r>
              <a:rPr lang="ru-RU" b="1" dirty="0" smtClean="0"/>
              <a:t>1952 </a:t>
            </a:r>
          </a:p>
          <a:p>
            <a:r>
              <a:rPr lang="ru-RU" b="1" dirty="0" smtClean="0"/>
              <a:t>На </a:t>
            </a:r>
            <a:r>
              <a:rPr lang="ru-RU" b="1" dirty="0"/>
              <a:t>тихой улице: Повесть. </a:t>
            </a:r>
            <a:r>
              <a:rPr lang="ru-RU" b="1" dirty="0" smtClean="0"/>
              <a:t>1954 </a:t>
            </a:r>
          </a:p>
          <a:p>
            <a:r>
              <a:rPr lang="ru-RU" b="1" dirty="0" smtClean="0"/>
              <a:t>В </a:t>
            </a:r>
            <a:r>
              <a:rPr lang="ru-RU" b="1" dirty="0"/>
              <a:t>апреле: Повести. </a:t>
            </a:r>
            <a:r>
              <a:rPr lang="ru-RU" b="1" dirty="0" smtClean="0"/>
              <a:t>1957 </a:t>
            </a:r>
          </a:p>
          <a:p>
            <a:r>
              <a:rPr lang="ru-RU" b="1" dirty="0" smtClean="0"/>
              <a:t>Общежитие</a:t>
            </a:r>
            <a:r>
              <a:rPr lang="ru-RU" b="1" dirty="0"/>
              <a:t>: Повесть. </a:t>
            </a:r>
            <a:r>
              <a:rPr lang="ru-RU" b="1" dirty="0" smtClean="0"/>
              <a:t>1957 </a:t>
            </a:r>
          </a:p>
          <a:p>
            <a:r>
              <a:rPr lang="ru-RU" b="1" dirty="0" smtClean="0"/>
              <a:t>Первый </a:t>
            </a:r>
            <a:r>
              <a:rPr lang="ru-RU" b="1" dirty="0"/>
              <a:t>экзамен: Повесть. </a:t>
            </a:r>
            <a:r>
              <a:rPr lang="ru-RU" b="1" dirty="0" smtClean="0"/>
              <a:t>1958 </a:t>
            </a:r>
          </a:p>
          <a:p>
            <a:r>
              <a:rPr lang="ru-RU" b="1" dirty="0" smtClean="0"/>
              <a:t>Надежда </a:t>
            </a:r>
            <a:r>
              <a:rPr lang="ru-RU" b="1" dirty="0"/>
              <a:t>и любовь: Повесть. </a:t>
            </a:r>
            <a:r>
              <a:rPr lang="ru-RU" b="1" dirty="0" smtClean="0"/>
              <a:t>1959 </a:t>
            </a:r>
          </a:p>
          <a:p>
            <a:r>
              <a:rPr lang="ru-RU" b="1" dirty="0" smtClean="0"/>
              <a:t>Открытый </a:t>
            </a:r>
            <a:r>
              <a:rPr lang="ru-RU" b="1" dirty="0"/>
              <a:t>дом: Повесть. </a:t>
            </a:r>
            <a:r>
              <a:rPr lang="ru-RU" b="1" dirty="0" smtClean="0"/>
              <a:t>1961 </a:t>
            </a:r>
          </a:p>
          <a:p>
            <a:r>
              <a:rPr lang="ru-RU" b="1" dirty="0" smtClean="0"/>
              <a:t>Микрорайон</a:t>
            </a:r>
            <a:r>
              <a:rPr lang="ru-RU" b="1" dirty="0"/>
              <a:t>: Роман. </a:t>
            </a:r>
            <a:r>
              <a:rPr lang="ru-RU" b="1" dirty="0" smtClean="0"/>
              <a:t>1962 </a:t>
            </a:r>
          </a:p>
          <a:p>
            <a:r>
              <a:rPr lang="ru-RU" b="1" dirty="0" smtClean="0"/>
              <a:t>Девочка </a:t>
            </a:r>
            <a:r>
              <a:rPr lang="ru-RU" b="1" dirty="0"/>
              <a:t>с красками: Повесть. </a:t>
            </a:r>
            <a:r>
              <a:rPr lang="ru-RU" b="1" dirty="0" smtClean="0"/>
              <a:t>1963 </a:t>
            </a:r>
          </a:p>
          <a:p>
            <a:r>
              <a:rPr lang="ru-RU" b="1" dirty="0" smtClean="0"/>
              <a:t>Путешествие </a:t>
            </a:r>
            <a:r>
              <a:rPr lang="ru-RU" b="1" dirty="0"/>
              <a:t>за край солнца: Повесть. </a:t>
            </a:r>
            <a:r>
              <a:rPr lang="ru-RU" b="1" dirty="0" smtClean="0"/>
              <a:t>1966 </a:t>
            </a:r>
          </a:p>
          <a:p>
            <a:r>
              <a:rPr lang="ru-RU" b="1" dirty="0" smtClean="0"/>
              <a:t>Где-то </a:t>
            </a:r>
            <a:r>
              <a:rPr lang="ru-RU" b="1" dirty="0"/>
              <a:t>в Москве: Роман. Повести. </a:t>
            </a:r>
            <a:r>
              <a:rPr lang="ru-RU" b="1" dirty="0" smtClean="0"/>
              <a:t>1969 </a:t>
            </a:r>
          </a:p>
          <a:p>
            <a:r>
              <a:rPr lang="ru-RU" b="1" dirty="0" smtClean="0"/>
              <a:t>Землетрясение</a:t>
            </a:r>
            <a:r>
              <a:rPr lang="ru-RU" b="1" dirty="0"/>
              <a:t>: Роман. </a:t>
            </a:r>
            <a:r>
              <a:rPr lang="ru-RU" b="1" dirty="0" smtClean="0"/>
              <a:t>1969 </a:t>
            </a:r>
          </a:p>
          <a:p>
            <a:r>
              <a:rPr lang="ru-RU" b="1" dirty="0" smtClean="0"/>
              <a:t>Ступени</a:t>
            </a:r>
            <a:r>
              <a:rPr lang="ru-RU" b="1" dirty="0"/>
              <a:t>; Золотой лев: Повести. </a:t>
            </a:r>
            <a:r>
              <a:rPr lang="ru-RU" b="1" dirty="0" smtClean="0"/>
              <a:t>1971 </a:t>
            </a:r>
          </a:p>
          <a:p>
            <a:r>
              <a:rPr lang="ru-RU" b="1" dirty="0" smtClean="0"/>
              <a:t>Головокружение</a:t>
            </a:r>
            <a:r>
              <a:rPr lang="ru-RU" b="1" dirty="0"/>
              <a:t>; Что за стенами: Повести. </a:t>
            </a:r>
            <a:r>
              <a:rPr lang="ru-RU" b="1" dirty="0" smtClean="0"/>
              <a:t>1974 </a:t>
            </a:r>
          </a:p>
          <a:p>
            <a:r>
              <a:rPr lang="ru-RU" b="1" dirty="0" smtClean="0"/>
              <a:t>Стажер</a:t>
            </a:r>
            <a:r>
              <a:rPr lang="ru-RU" b="1" dirty="0"/>
              <a:t>: Роман. </a:t>
            </a:r>
            <a:r>
              <a:rPr lang="ru-RU" b="1" dirty="0" smtClean="0"/>
              <a:t>1975</a:t>
            </a:r>
          </a:p>
          <a:p>
            <a:r>
              <a:rPr lang="ru-RU" b="1" dirty="0" smtClean="0"/>
              <a:t>Перед </a:t>
            </a:r>
            <a:r>
              <a:rPr lang="ru-RU" b="1" dirty="0"/>
              <a:t>экраном: Рассказы. </a:t>
            </a:r>
            <a:endParaRPr lang="ru-RU" b="1" dirty="0" smtClean="0"/>
          </a:p>
          <a:p>
            <a:r>
              <a:rPr lang="ru-RU" b="1" dirty="0" smtClean="0"/>
              <a:t>Змеелов</a:t>
            </a:r>
            <a:r>
              <a:rPr lang="ru-RU" b="1" dirty="0"/>
              <a:t>, </a:t>
            </a:r>
            <a:r>
              <a:rPr lang="ru-RU" b="1" dirty="0" smtClean="0"/>
              <a:t>1980—1981</a:t>
            </a:r>
          </a:p>
          <a:p>
            <a:r>
              <a:rPr lang="ru-RU" b="1" dirty="0" smtClean="0"/>
              <a:t>Последний </a:t>
            </a:r>
            <a:r>
              <a:rPr lang="ru-RU" b="1" dirty="0"/>
              <a:t>переулок, </a:t>
            </a:r>
            <a:r>
              <a:rPr lang="ru-RU" b="1" dirty="0" smtClean="0"/>
              <a:t>1983</a:t>
            </a:r>
            <a:endParaRPr lang="ru-RU" b="1"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81874" y="482233"/>
            <a:ext cx="1762125"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579"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7333" r="6923" b="4667"/>
          <a:stretch/>
        </p:blipFill>
        <p:spPr bwMode="auto">
          <a:xfrm>
            <a:off x="6000700" y="3292721"/>
            <a:ext cx="2125490" cy="3272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89085488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9632" y="332656"/>
            <a:ext cx="6408712" cy="59761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84537775"/>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56" y="0"/>
            <a:ext cx="916515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9223"/>
          <a:stretch/>
        </p:blipFill>
        <p:spPr bwMode="auto">
          <a:xfrm>
            <a:off x="683569" y="692696"/>
            <a:ext cx="7560840" cy="498420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рямоугольник 2"/>
          <p:cNvSpPr/>
          <p:nvPr/>
        </p:nvSpPr>
        <p:spPr>
          <a:xfrm>
            <a:off x="467544" y="3429000"/>
            <a:ext cx="4572000" cy="3139321"/>
          </a:xfrm>
          <a:prstGeom prst="rect">
            <a:avLst/>
          </a:prstGeom>
        </p:spPr>
        <p:txBody>
          <a:bodyPr>
            <a:spAutoFit/>
          </a:bodyPr>
          <a:lstStyle/>
          <a:p>
            <a:pPr algn="just"/>
            <a:r>
              <a:rPr lang="ru-RU" b="1" dirty="0" smtClean="0"/>
              <a:t>    Донорство </a:t>
            </a:r>
            <a:r>
              <a:rPr lang="ru-RU" b="1" dirty="0"/>
              <a:t>ежедневно спасает тысячи людей, но с каждым годом свободной крови нужно все больше. Переливание помогает продлить жизнь, является неотъемлемой частью при проведении некоторых хирургических процедур, во время стихийных бедствий и катастроф. Чтобы выразить почтение людям, которые добровольно и безвозмездно сдают кровь, а также для привлечения новых доноров, создан Всемирный день донора крови.</a:t>
            </a:r>
          </a:p>
        </p:txBody>
      </p:sp>
    </p:spTree>
    <p:extLst>
      <p:ext uri="{BB962C8B-B14F-4D97-AF65-F5344CB8AC3E}">
        <p14:creationId xmlns:p14="http://schemas.microsoft.com/office/powerpoint/2010/main" xmlns="" val="1034745853"/>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384"/>
            <a:ext cx="9144000" cy="69127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019" t="5600" r="13488" b="11914"/>
          <a:stretch/>
        </p:blipFill>
        <p:spPr bwMode="auto">
          <a:xfrm>
            <a:off x="939800" y="876300"/>
            <a:ext cx="6591300" cy="4826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17889" y="3717033"/>
            <a:ext cx="1985268" cy="198526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6423098"/>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9143999"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9830" y="4365104"/>
            <a:ext cx="3357500" cy="198006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372352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8968" y="620688"/>
            <a:ext cx="5668888" cy="369806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27984" y="3284984"/>
            <a:ext cx="4200128" cy="3150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312092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861" t="4" r="748" b="10765"/>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0908920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65" t="2864" r="3958" b="4427"/>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971600" y="692696"/>
            <a:ext cx="7632848" cy="1384995"/>
          </a:xfrm>
          <a:prstGeom prst="rect">
            <a:avLst/>
          </a:prstGeom>
        </p:spPr>
        <p:txBody>
          <a:bodyPr wrap="square">
            <a:spAutoFit/>
          </a:bodyPr>
          <a:lstStyle/>
          <a:p>
            <a:pPr algn="ctr"/>
            <a:r>
              <a:rPr lang="ru-RU" sz="2400" b="1" dirty="0" smtClean="0">
                <a:solidFill>
                  <a:srgbClr val="FFFF00"/>
                </a:solidFill>
              </a:rPr>
              <a:t>21 июня - 85 </a:t>
            </a:r>
            <a:r>
              <a:rPr lang="ru-RU" sz="2400" b="1" dirty="0">
                <a:solidFill>
                  <a:srgbClr val="FFFF00"/>
                </a:solidFill>
              </a:rPr>
              <a:t>лет </a:t>
            </a:r>
            <a:r>
              <a:rPr lang="ru-RU" sz="2000" b="1" dirty="0"/>
              <a:t>со дня рождения французской писательницы </a:t>
            </a:r>
            <a:endParaRPr lang="ru-RU" sz="2000" b="1" dirty="0" smtClean="0"/>
          </a:p>
          <a:p>
            <a:pPr algn="ctr"/>
            <a:r>
              <a:rPr lang="ru-RU" sz="2000" b="1" dirty="0" smtClean="0"/>
              <a:t>Франсуазы </a:t>
            </a:r>
            <a:r>
              <a:rPr lang="ru-RU" sz="2000" b="1" dirty="0"/>
              <a:t>Саган (1935–2004</a:t>
            </a:r>
            <a:r>
              <a:rPr lang="ru-RU" sz="2000" b="1" dirty="0" smtClean="0"/>
              <a:t>).</a:t>
            </a:r>
          </a:p>
          <a:p>
            <a:pPr algn="ctr"/>
            <a:r>
              <a:rPr lang="ru-RU" sz="2000" b="1" dirty="0" smtClean="0"/>
              <a:t>   Французская </a:t>
            </a:r>
            <a:r>
              <a:rPr lang="ru-RU" sz="2000" b="1" dirty="0"/>
              <a:t>писательница, драматург, в 1985 году удостоена премии князя </a:t>
            </a:r>
            <a:r>
              <a:rPr lang="ru-RU" sz="2000" b="1" dirty="0" smtClean="0"/>
              <a:t>Монако за </a:t>
            </a:r>
            <a:r>
              <a:rPr lang="ru-RU" sz="2000" b="1" dirty="0"/>
              <a:t>вклад в литературу.</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2019831"/>
            <a:ext cx="3391208" cy="44679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
        <p:nvSpPr>
          <p:cNvPr id="3" name="Прямоугольник 2"/>
          <p:cNvSpPr/>
          <p:nvPr/>
        </p:nvSpPr>
        <p:spPr>
          <a:xfrm>
            <a:off x="4211960" y="2636912"/>
            <a:ext cx="4572000" cy="3139321"/>
          </a:xfrm>
          <a:prstGeom prst="rect">
            <a:avLst/>
          </a:prstGeom>
        </p:spPr>
        <p:txBody>
          <a:bodyPr>
            <a:spAutoFit/>
          </a:bodyPr>
          <a:lstStyle/>
          <a:p>
            <a:pPr algn="just"/>
            <a:r>
              <a:rPr lang="ru-RU" b="1" dirty="0" smtClean="0"/>
              <a:t>    В </a:t>
            </a:r>
            <a:r>
              <a:rPr lang="ru-RU" b="1" dirty="0"/>
              <a:t>детстве будущая писательница отличалась незаурядным умом и крайней непоседливостью. В 1953 года она проваливает вступительный экзамен в Сорбонну и пишет первый свой роман «Здравствуй, грусть», который вызывает ошеломительный успех у читателей и восторженные рецензии критиков. Этот роман иллюстрирует внутренний мир автора и отражает эпоху, полную безразличия к праздному миру.</a:t>
            </a:r>
          </a:p>
        </p:txBody>
      </p:sp>
    </p:spTree>
    <p:extLst>
      <p:ext uri="{BB962C8B-B14F-4D97-AF65-F5344CB8AC3E}">
        <p14:creationId xmlns:p14="http://schemas.microsoft.com/office/powerpoint/2010/main" xmlns="" val="2835611081"/>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3"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0517" y="365212"/>
            <a:ext cx="1746870" cy="2732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63887" y="3284984"/>
            <a:ext cx="1333500" cy="2495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411760" y="4344291"/>
            <a:ext cx="1333500" cy="209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67944" y="4409229"/>
            <a:ext cx="1333500" cy="1924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90" name="Picture 1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652120" y="4665338"/>
            <a:ext cx="1333500" cy="178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91" name="Picture 11"/>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308304" y="4310954"/>
            <a:ext cx="133350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2822500" y="308015"/>
            <a:ext cx="5819304" cy="461665"/>
          </a:xfrm>
          <a:prstGeom prst="rect">
            <a:avLst/>
          </a:prstGeom>
        </p:spPr>
        <p:txBody>
          <a:bodyPr wrap="square">
            <a:spAutoFit/>
          </a:bodyPr>
          <a:lstStyle/>
          <a:p>
            <a:r>
              <a:rPr lang="ru-RU" sz="2400" b="1" dirty="0">
                <a:solidFill>
                  <a:srgbClr val="FF0000"/>
                </a:solidFill>
                <a:effectLst>
                  <a:outerShdw blurRad="38100" dist="38100" dir="2700000" algn="tl">
                    <a:srgbClr val="000000">
                      <a:alpha val="43137"/>
                    </a:srgbClr>
                  </a:outerShdw>
                </a:effectLst>
              </a:rPr>
              <a:t>Франсуаза Саган — лучшие </a:t>
            </a:r>
            <a:r>
              <a:rPr lang="ru-RU" sz="2400" b="1" dirty="0" smtClean="0">
                <a:solidFill>
                  <a:srgbClr val="FF0000"/>
                </a:solidFill>
                <a:effectLst>
                  <a:outerShdw blurRad="38100" dist="38100" dir="2700000" algn="tl">
                    <a:srgbClr val="000000">
                      <a:alpha val="43137"/>
                    </a:srgbClr>
                  </a:outerShdw>
                </a:effectLst>
              </a:rPr>
              <a:t>произведения</a:t>
            </a:r>
            <a:endParaRPr lang="ru-RU" sz="24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2555776" y="980728"/>
            <a:ext cx="4572000" cy="3970318"/>
          </a:xfrm>
          <a:prstGeom prst="rect">
            <a:avLst/>
          </a:prstGeom>
        </p:spPr>
        <p:txBody>
          <a:bodyPr>
            <a:spAutoFit/>
          </a:bodyPr>
          <a:lstStyle/>
          <a:p>
            <a:r>
              <a:rPr lang="ru-RU" b="1" dirty="0"/>
              <a:t>Любите ли вы </a:t>
            </a:r>
            <a:r>
              <a:rPr lang="ru-RU" b="1" dirty="0" smtClean="0"/>
              <a:t>Брамса?</a:t>
            </a:r>
          </a:p>
          <a:p>
            <a:r>
              <a:rPr lang="ru-RU" b="1" dirty="0" smtClean="0"/>
              <a:t>Немного </a:t>
            </a:r>
            <a:r>
              <a:rPr lang="ru-RU" b="1" dirty="0"/>
              <a:t>солнца в холодной </a:t>
            </a:r>
            <a:r>
              <a:rPr lang="ru-RU" b="1" dirty="0" smtClean="0"/>
              <a:t>вод</a:t>
            </a:r>
          </a:p>
          <a:p>
            <a:r>
              <a:rPr lang="ru-RU" b="1" dirty="0" smtClean="0"/>
              <a:t>Здравствуй</a:t>
            </a:r>
            <a:r>
              <a:rPr lang="ru-RU" b="1" dirty="0"/>
              <a:t>, грусть. </a:t>
            </a:r>
            <a:endParaRPr lang="ru-RU" b="1" dirty="0" smtClean="0"/>
          </a:p>
          <a:p>
            <a:r>
              <a:rPr lang="ru-RU" b="1" dirty="0"/>
              <a:t>Смутная </a:t>
            </a:r>
            <a:r>
              <a:rPr lang="ru-RU" b="1" dirty="0" smtClean="0"/>
              <a:t>улыбка.</a:t>
            </a:r>
          </a:p>
          <a:p>
            <a:r>
              <a:rPr lang="ru-RU" b="1" dirty="0" smtClean="0"/>
              <a:t>Ангел-хранитель.</a:t>
            </a:r>
          </a:p>
          <a:p>
            <a:r>
              <a:rPr lang="ru-RU" b="1" dirty="0"/>
              <a:t>Зима </a:t>
            </a:r>
            <a:r>
              <a:rPr lang="ru-RU" b="1" dirty="0" smtClean="0"/>
              <a:t>любви.</a:t>
            </a:r>
          </a:p>
          <a:p>
            <a:r>
              <a:rPr lang="ru-RU" b="1" dirty="0" smtClean="0"/>
              <a:t>Любите </a:t>
            </a:r>
            <a:r>
              <a:rPr lang="ru-RU" b="1" dirty="0"/>
              <a:t>ли вы Брамса</a:t>
            </a:r>
            <a:r>
              <a:rPr lang="ru-RU" b="1" dirty="0" smtClean="0"/>
              <a:t>?</a:t>
            </a:r>
          </a:p>
          <a:p>
            <a:r>
              <a:rPr lang="ru-RU" b="1" dirty="0" smtClean="0"/>
              <a:t> </a:t>
            </a:r>
            <a:r>
              <a:rPr lang="ru-RU" b="1" dirty="0"/>
              <a:t>Волшебные облака. </a:t>
            </a:r>
            <a:endParaRPr lang="ru-RU" b="1" dirty="0" smtClean="0"/>
          </a:p>
          <a:p>
            <a:r>
              <a:rPr lang="ru-RU" b="1" dirty="0"/>
              <a:t>Смятая постель. </a:t>
            </a:r>
            <a:endParaRPr lang="ru-RU" b="1" dirty="0" smtClean="0"/>
          </a:p>
          <a:p>
            <a:r>
              <a:rPr lang="ru-RU" b="1" dirty="0" smtClean="0"/>
              <a:t>Рыбья кровь.</a:t>
            </a:r>
            <a:endParaRPr lang="ru-RU" b="1" dirty="0"/>
          </a:p>
          <a:p>
            <a:r>
              <a:rPr lang="ru-RU" b="1" dirty="0"/>
              <a:t>Через месяц, через год</a:t>
            </a:r>
            <a:r>
              <a:rPr lang="ru-RU" dirty="0"/>
              <a:t>. </a:t>
            </a:r>
            <a:endParaRPr lang="ru-RU" dirty="0" smtClean="0"/>
          </a:p>
          <a:p>
            <a:endParaRPr lang="ru-RU" dirty="0" smtClean="0"/>
          </a:p>
          <a:p>
            <a:endParaRPr lang="ru-RU" dirty="0" smtClean="0"/>
          </a:p>
          <a:p>
            <a:endParaRPr lang="ru-RU" dirty="0"/>
          </a:p>
        </p:txBody>
      </p:sp>
      <p:pic>
        <p:nvPicPr>
          <p:cNvPr id="20492" name="Picture 1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498837" y="1238249"/>
            <a:ext cx="1638911" cy="26924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1104986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11" name="chimes.wav"/>
          </p:stSnd>
        </p:sndAc>
      </p:transition>
    </mc:Choice>
    <mc:Fallback>
      <p:transition spd="slow">
        <p:circle/>
        <p:sndAc>
          <p:stSnd>
            <p:snd r:embed="rId2"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460" t="5835" r="8570" b="5425"/>
          <a:stretch/>
        </p:blipFill>
        <p:spPr bwMode="auto">
          <a:xfrm>
            <a:off x="755576" y="1556792"/>
            <a:ext cx="5905501" cy="4013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653857" y="1988839"/>
            <a:ext cx="2160240" cy="584775"/>
          </a:xfrm>
          <a:prstGeom prst="rect">
            <a:avLst/>
          </a:prstGeom>
          <a:noFill/>
        </p:spPr>
        <p:txBody>
          <a:bodyPr wrap="square" rtlCol="0">
            <a:spAutoFit/>
          </a:bodyPr>
          <a:lstStyle/>
          <a:p>
            <a:r>
              <a:rPr lang="ru-RU" sz="3200" b="1" dirty="0" smtClean="0">
                <a:solidFill>
                  <a:srgbClr val="FF0000"/>
                </a:solidFill>
                <a:effectLst>
                  <a:outerShdw blurRad="38100" dist="38100" dir="2700000" algn="tl">
                    <a:srgbClr val="000000">
                      <a:alpha val="43137"/>
                    </a:srgbClr>
                  </a:outerShdw>
                </a:effectLst>
              </a:rPr>
              <a:t>21 июня</a:t>
            </a:r>
            <a:endParaRPr lang="ru-RU"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35553393"/>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1708" y="950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3744526"/>
            <a:ext cx="3835731" cy="255715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971600" y="889844"/>
            <a:ext cx="7416824" cy="2862322"/>
          </a:xfrm>
          <a:prstGeom prst="rect">
            <a:avLst/>
          </a:prstGeom>
        </p:spPr>
        <p:txBody>
          <a:bodyPr wrap="square">
            <a:spAutoFit/>
          </a:bodyPr>
          <a:lstStyle/>
          <a:p>
            <a:pPr algn="just"/>
            <a:r>
              <a:rPr lang="ru-RU" dirty="0" smtClean="0">
                <a:solidFill>
                  <a:srgbClr val="000000"/>
                </a:solidFill>
                <a:latin typeface="Open Sans"/>
              </a:rPr>
              <a:t>   К </a:t>
            </a:r>
            <a:r>
              <a:rPr lang="ru-RU" dirty="0">
                <a:solidFill>
                  <a:srgbClr val="000000"/>
                </a:solidFill>
                <a:latin typeface="Open Sans"/>
              </a:rPr>
              <a:t>профессии врача всегда относились с большим уважением. Ведь без этих людей невозможно развитие человечества. Раньше День медика отмечали в неофициальной обстановке – каждый регион по своему усмотрению. И только в 1980 году праздник утвердили на самом высоком уровне – на этот счет издали Указ Президиума Верховного Совета СССР.</a:t>
            </a:r>
            <a:r>
              <a:rPr lang="ru-RU" dirty="0"/>
              <a:t/>
            </a:r>
            <a:br>
              <a:rPr lang="ru-RU" dirty="0"/>
            </a:br>
            <a:r>
              <a:rPr lang="ru-RU" dirty="0" smtClean="0"/>
              <a:t>    </a:t>
            </a:r>
            <a:r>
              <a:rPr lang="ru-RU" dirty="0" smtClean="0">
                <a:solidFill>
                  <a:srgbClr val="000000"/>
                </a:solidFill>
                <a:latin typeface="Open Sans"/>
              </a:rPr>
              <a:t>С </a:t>
            </a:r>
            <a:r>
              <a:rPr lang="ru-RU" dirty="0">
                <a:solidFill>
                  <a:srgbClr val="000000"/>
                </a:solidFill>
                <a:latin typeface="Open Sans"/>
              </a:rPr>
              <a:t>тех пор День медицинского работника празднуется не только в России, но и в Молдове, Армении и Беларуси.</a:t>
            </a:r>
            <a:r>
              <a:rPr lang="ru-RU" dirty="0"/>
              <a:t/>
            </a:r>
            <a:br>
              <a:rPr lang="ru-RU" dirty="0"/>
            </a:br>
            <a:r>
              <a:rPr lang="ru-RU" dirty="0" smtClean="0">
                <a:solidFill>
                  <a:srgbClr val="000000"/>
                </a:solidFill>
                <a:latin typeface="Open Sans"/>
              </a:rPr>
              <a:t>Отмечается </a:t>
            </a:r>
            <a:r>
              <a:rPr lang="ru-RU" dirty="0">
                <a:solidFill>
                  <a:srgbClr val="000000"/>
                </a:solidFill>
                <a:latin typeface="Open Sans"/>
              </a:rPr>
              <a:t>он в третье воскресенье июня, поэтому в 2020 году праздник выпадает на 21 число.</a:t>
            </a:r>
            <a:endParaRPr lang="ru-RU" dirty="0"/>
          </a:p>
        </p:txBody>
      </p:sp>
    </p:spTree>
    <p:extLst>
      <p:ext uri="{BB962C8B-B14F-4D97-AF65-F5344CB8AC3E}">
        <p14:creationId xmlns:p14="http://schemas.microsoft.com/office/powerpoint/2010/main" xmlns="" val="2477552384"/>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0" y="0"/>
            <a:ext cx="9139277"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640432" y="692696"/>
            <a:ext cx="8064896" cy="2677656"/>
          </a:xfrm>
          <a:prstGeom prst="rect">
            <a:avLst/>
          </a:prstGeom>
        </p:spPr>
        <p:txBody>
          <a:bodyPr wrap="square">
            <a:spAutoFit/>
          </a:bodyPr>
          <a:lstStyle/>
          <a:p>
            <a:pPr algn="ctr"/>
            <a:r>
              <a:rPr lang="ru-RU" sz="2400" b="1" dirty="0">
                <a:solidFill>
                  <a:srgbClr val="FF0000"/>
                </a:solidFill>
              </a:rPr>
              <a:t>Почему у врачей белые халаты</a:t>
            </a:r>
          </a:p>
          <a:p>
            <a:pPr algn="just"/>
            <a:r>
              <a:rPr lang="ru-RU" dirty="0" smtClean="0"/>
              <a:t>   </a:t>
            </a:r>
            <a:r>
              <a:rPr lang="ru-RU" b="1" dirty="0" smtClean="0"/>
              <a:t>Униформа </a:t>
            </a:r>
            <a:r>
              <a:rPr lang="ru-RU" b="1" dirty="0"/>
              <a:t>медицинского работника появилась лишь в XIX веке. До этого врачи и сестры милосердия надевали на операцию обычные фартуки и перчатки.</a:t>
            </a:r>
          </a:p>
          <a:p>
            <a:pPr algn="just"/>
            <a:r>
              <a:rPr lang="ru-RU" b="1" dirty="0" smtClean="0"/>
              <a:t>   Английский </a:t>
            </a:r>
            <a:r>
              <a:rPr lang="ru-RU" b="1" dirty="0"/>
              <a:t>врач Джозеф Листер заявил, что на белом цвете хорошо видна грязь, и каждый врач в целях санитарии должен носить только белый халат.</a:t>
            </a:r>
          </a:p>
          <a:p>
            <a:pPr algn="just"/>
            <a:r>
              <a:rPr lang="ru-RU" b="1" dirty="0" smtClean="0"/>
              <a:t>Так </a:t>
            </a:r>
            <a:r>
              <a:rPr lang="ru-RU" b="1" dirty="0"/>
              <a:t>и прижилось. Более того, в том же XIX веке по белому халату судили о профессионализме медика. Грамотным он считался, если во время операции не сильно пачкал кровью униформу</a:t>
            </a:r>
            <a:r>
              <a:rPr lang="ru-RU" dirty="0"/>
              <a:t>.</a:t>
            </a:r>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04872" y="3340968"/>
            <a:ext cx="6077052" cy="318437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39335154"/>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4172341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6512" y="0"/>
            <a:ext cx="9180512"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611560" y="548680"/>
            <a:ext cx="7920880" cy="5632311"/>
          </a:xfrm>
          <a:prstGeom prst="rect">
            <a:avLst/>
          </a:prstGeom>
        </p:spPr>
        <p:txBody>
          <a:bodyPr wrap="square">
            <a:spAutoFit/>
          </a:bodyPr>
          <a:lstStyle/>
          <a:p>
            <a:pPr algn="just"/>
            <a:r>
              <a:rPr lang="ru-RU" b="1" dirty="0" smtClean="0"/>
              <a:t>   На </a:t>
            </a:r>
            <a:r>
              <a:rPr lang="ru-RU" b="1" dirty="0"/>
              <a:t>рассвете 22 июня 1941 года фашистская Германия без объявления войны напала на Советский Союз. Ее авиация нанесла массированные удары по аэродромам, железнодорожным узлам, военно-морским базам, местам постоянной дислокации войск и многим городам на глубину до 250-300 километров от государственной границы.</a:t>
            </a:r>
          </a:p>
          <a:p>
            <a:pPr algn="just"/>
            <a:r>
              <a:rPr lang="ru-RU" b="1" dirty="0" smtClean="0"/>
              <a:t>   К </a:t>
            </a:r>
            <a:r>
              <a:rPr lang="ru-RU" b="1" dirty="0"/>
              <a:t>этому времени фашистской Германией были порабощены многие европейские страны, и советский народ принял на себя самый мощный </a:t>
            </a:r>
            <a:r>
              <a:rPr lang="ru-RU" b="1" dirty="0" smtClean="0"/>
              <a:t>удар. </a:t>
            </a:r>
            <a:r>
              <a:rPr lang="ru-RU" b="1" dirty="0"/>
              <a:t>Советский народ ответил врагу единым могучим сопротивлением, стоял в полном смысле этого слова насмерть, защищая отечество.</a:t>
            </a:r>
          </a:p>
          <a:p>
            <a:pPr algn="just"/>
            <a:r>
              <a:rPr lang="ru-RU" b="1" dirty="0" smtClean="0"/>
              <a:t>   Тяжелая </a:t>
            </a:r>
            <a:r>
              <a:rPr lang="ru-RU" b="1" dirty="0"/>
              <a:t>кровопролитная война, длившаяся 1418 дней и ночей, завершилась 9 мая 1945 года полным разгромом стран фашистского блока. Общие людские потери СССР в ходе войны составили 26,6 миллиона человек. Из них более 8,7 миллиона погибли на полях сражений, 7,42 миллиона человек были преднамеренно истреблены нацистами на оккупированных территориях, более 4,1 миллиона погибли от жестоких условий оккупационного режима. 5,27 миллиона человек были угнаны на каторжные работы в Германию и сопредельные с нею страны, пребывавшие также под немецкой оккупацией. Из них вернулись на родину чуть больше половины – 2,65 миллиона человек, более 450 тысяч иммигрировали, 2,16 миллиона человек погибли и умерли в плену.</a:t>
            </a:r>
          </a:p>
        </p:txBody>
      </p:sp>
    </p:spTree>
    <p:extLst>
      <p:ext uri="{BB962C8B-B14F-4D97-AF65-F5344CB8AC3E}">
        <p14:creationId xmlns:p14="http://schemas.microsoft.com/office/powerpoint/2010/main" xmlns="" val="1137681706"/>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3608" y="786110"/>
            <a:ext cx="6624735" cy="496215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5184695"/>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25975471"/>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colorTemperature colorTemp="47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571472" y="4429132"/>
            <a:ext cx="7992888" cy="923330"/>
          </a:xfrm>
          <a:prstGeom prst="rect">
            <a:avLst/>
          </a:prstGeom>
        </p:spPr>
        <p:txBody>
          <a:bodyPr wrap="square">
            <a:spAutoFit/>
          </a:bodyPr>
          <a:lstStyle/>
          <a:p>
            <a:pPr algn="just"/>
            <a:r>
              <a:rPr lang="ru-RU" b="1" dirty="0" smtClean="0"/>
              <a:t>   День </a:t>
            </a:r>
            <a:r>
              <a:rPr lang="ru-RU" b="1" dirty="0"/>
              <a:t>защиты детей был создан для того, чтобы изменить отношение общества к детям: привлечь внимание к соблюдению прав детей на свободу мнения, образования, защиты от насилия и права на жизнь.</a:t>
            </a:r>
          </a:p>
        </p:txBody>
      </p:sp>
      <p:sp>
        <p:nvSpPr>
          <p:cNvPr id="5" name="Прямоугольник 4"/>
          <p:cNvSpPr/>
          <p:nvPr/>
        </p:nvSpPr>
        <p:spPr>
          <a:xfrm>
            <a:off x="714348" y="1214422"/>
            <a:ext cx="7848872" cy="954107"/>
          </a:xfrm>
          <a:prstGeom prst="rect">
            <a:avLst/>
          </a:prstGeom>
        </p:spPr>
        <p:txBody>
          <a:bodyPr wrap="square">
            <a:spAutoFit/>
          </a:bodyPr>
          <a:lstStyle/>
          <a:p>
            <a:pPr algn="ctr"/>
            <a:r>
              <a:rPr lang="ru-RU" sz="2800" b="1" dirty="0">
                <a:solidFill>
                  <a:srgbClr val="FF0000"/>
                </a:solidFill>
              </a:rPr>
              <a:t>1 июня – Международный день защиты детей, </a:t>
            </a:r>
            <a:endParaRPr lang="ru-RU" sz="2800" b="1" dirty="0" smtClean="0">
              <a:solidFill>
                <a:srgbClr val="FF0000"/>
              </a:solidFill>
            </a:endParaRPr>
          </a:p>
          <a:p>
            <a:pPr algn="ctr"/>
            <a:r>
              <a:rPr lang="ru-RU" sz="2800" b="1" dirty="0" smtClean="0">
                <a:solidFill>
                  <a:srgbClr val="FF0000"/>
                </a:solidFill>
              </a:rPr>
              <a:t>Всемирный </a:t>
            </a:r>
            <a:r>
              <a:rPr lang="ru-RU" sz="2800" b="1" dirty="0">
                <a:solidFill>
                  <a:srgbClr val="FF0000"/>
                </a:solidFill>
              </a:rPr>
              <a:t>день родителей и День молока</a:t>
            </a:r>
          </a:p>
        </p:txBody>
      </p:sp>
      <p:sp>
        <p:nvSpPr>
          <p:cNvPr id="6" name="Прямоугольник 5"/>
          <p:cNvSpPr/>
          <p:nvPr/>
        </p:nvSpPr>
        <p:spPr>
          <a:xfrm>
            <a:off x="714348" y="2357430"/>
            <a:ext cx="7992888" cy="2031325"/>
          </a:xfrm>
          <a:prstGeom prst="rect">
            <a:avLst/>
          </a:prstGeom>
        </p:spPr>
        <p:txBody>
          <a:bodyPr wrap="square">
            <a:spAutoFit/>
          </a:bodyPr>
          <a:lstStyle/>
          <a:p>
            <a:pPr algn="just"/>
            <a:r>
              <a:rPr lang="ru-RU" b="1" dirty="0" smtClean="0"/>
              <a:t>   Это </a:t>
            </a:r>
            <a:r>
              <a:rPr lang="ru-RU" b="1" dirty="0"/>
              <a:t>один из самых старых международных праздников. Решение о необходимости его проведения было принято в 1925 году на Всемирной конференции в Женеве, посвященной вопросам благополучия детей. Но учрежден праздник был только в 1949 года на Московской сессии Совета Международной демократической федерации женщин, а впервые отмечен в 1950-м году 51й страной. С тех пор он проводится ежегодно в большинстве государств мира.</a:t>
            </a:r>
          </a:p>
        </p:txBody>
      </p:sp>
    </p:spTree>
    <p:extLst>
      <p:ext uri="{BB962C8B-B14F-4D97-AF65-F5344CB8AC3E}">
        <p14:creationId xmlns:p14="http://schemas.microsoft.com/office/powerpoint/2010/main" xmlns="" val="2811935671"/>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40" y="0"/>
            <a:ext cx="9131059"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3493023"/>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5640" y="4474280"/>
            <a:ext cx="3376836" cy="224713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60394" y="4576364"/>
            <a:ext cx="3644786" cy="22816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695388" y="548680"/>
            <a:ext cx="7704856" cy="2585323"/>
          </a:xfrm>
          <a:prstGeom prst="rect">
            <a:avLst/>
          </a:prstGeom>
        </p:spPr>
        <p:txBody>
          <a:bodyPr wrap="square">
            <a:spAutoFit/>
          </a:bodyPr>
          <a:lstStyle/>
          <a:p>
            <a:pPr algn="just"/>
            <a:r>
              <a:rPr lang="ru-RU" dirty="0" smtClean="0"/>
              <a:t>   </a:t>
            </a:r>
            <a:r>
              <a:rPr lang="ru-RU" b="1" dirty="0" smtClean="0"/>
              <a:t>День </a:t>
            </a:r>
            <a:r>
              <a:rPr lang="ru-RU" b="1" dirty="0"/>
              <a:t>молодёжи России официально отмечается 27 июня в соответствии с распоряжением первого Президента РФ Б.Н. Ельцина № 459-рп от 24 июня 1993 года «О праздновании Дня молодёжи». А с инициативой празднования выступили Комитет РФ по делам молодежи и Национальный совет молодёжных объединений.</a:t>
            </a:r>
          </a:p>
          <a:p>
            <a:pPr algn="just"/>
            <a:r>
              <a:rPr lang="ru-RU" b="1" dirty="0"/>
              <a:t> </a:t>
            </a:r>
            <a:r>
              <a:rPr lang="ru-RU" b="1" dirty="0" smtClean="0"/>
              <a:t>  Свою </a:t>
            </a:r>
            <a:r>
              <a:rPr lang="ru-RU" b="1" dirty="0"/>
              <a:t>историю праздник ведёт со времён существования СССР. До 1993 года он назывался «Днём советской молодёжи» и отмечался в последнее воскресенье июня, начиная с 1958 года. После распада СССР первый Президент России перенес празднование Дня молодёжи на 27 июня.</a:t>
            </a:r>
          </a:p>
        </p:txBody>
      </p:sp>
      <p:sp>
        <p:nvSpPr>
          <p:cNvPr id="3" name="Прямоугольник 2"/>
          <p:cNvSpPr/>
          <p:nvPr/>
        </p:nvSpPr>
        <p:spPr>
          <a:xfrm>
            <a:off x="695388" y="2996952"/>
            <a:ext cx="7704856" cy="1477328"/>
          </a:xfrm>
          <a:prstGeom prst="rect">
            <a:avLst/>
          </a:prstGeom>
        </p:spPr>
        <p:txBody>
          <a:bodyPr wrap="square">
            <a:spAutoFit/>
          </a:bodyPr>
          <a:lstStyle/>
          <a:p>
            <a:pPr algn="just"/>
            <a:r>
              <a:rPr lang="ru-RU" dirty="0" smtClean="0"/>
              <a:t>    </a:t>
            </a:r>
            <a:r>
              <a:rPr lang="ru-RU" b="1" dirty="0" smtClean="0"/>
              <a:t>Юность </a:t>
            </a:r>
            <a:r>
              <a:rPr lang="ru-RU" b="1" dirty="0"/>
              <a:t>и молодость — это не только прекрасные периоды в жизни каждого человека, но ещё и особое состояние души. Это время дерзаний, поисков, открытий и реализации самых смелых надежд. Именно они, сегодняшние школьники, студенты, молодые рабочие, предприниматели, учёные, скоро будут определять пути развития России.</a:t>
            </a:r>
          </a:p>
        </p:txBody>
      </p:sp>
    </p:spTree>
    <p:extLst>
      <p:ext uri="{BB962C8B-B14F-4D97-AF65-F5344CB8AC3E}">
        <p14:creationId xmlns:p14="http://schemas.microsoft.com/office/powerpoint/2010/main" xmlns="" val="683881257"/>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7" name="chimes.wav"/>
          </p:stSnd>
        </p:sndAc>
      </p:transition>
    </mc:Choice>
    <mc:Fallback>
      <p:transition spd="slow">
        <p:circle/>
        <p:sndAc>
          <p:stSnd>
            <p:snd r:embed="rId2"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29695" y="0"/>
            <a:ext cx="917369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рямоугольник 2"/>
          <p:cNvSpPr/>
          <p:nvPr/>
        </p:nvSpPr>
        <p:spPr>
          <a:xfrm>
            <a:off x="827584" y="297522"/>
            <a:ext cx="7632848" cy="646331"/>
          </a:xfrm>
          <a:prstGeom prst="rect">
            <a:avLst/>
          </a:prstGeom>
        </p:spPr>
        <p:txBody>
          <a:bodyPr wrap="square">
            <a:spAutoFit/>
          </a:bodyPr>
          <a:lstStyle/>
          <a:p>
            <a:pPr algn="ctr"/>
            <a:r>
              <a:rPr lang="ru-RU" b="1" dirty="0" smtClean="0">
                <a:solidFill>
                  <a:srgbClr val="FF0000"/>
                </a:solidFill>
              </a:rPr>
              <a:t>29 июня - 120 </a:t>
            </a:r>
            <a:r>
              <a:rPr lang="ru-RU" b="1" dirty="0">
                <a:solidFill>
                  <a:srgbClr val="FF0000"/>
                </a:solidFill>
              </a:rPr>
              <a:t>лет со дня рождения французского писателя </a:t>
            </a:r>
            <a:endParaRPr lang="ru-RU" b="1" dirty="0" smtClean="0">
              <a:solidFill>
                <a:srgbClr val="FF0000"/>
              </a:solidFill>
            </a:endParaRPr>
          </a:p>
          <a:p>
            <a:pPr algn="ctr"/>
            <a:r>
              <a:rPr lang="ru-RU" b="1" dirty="0">
                <a:solidFill>
                  <a:srgbClr val="FF0000"/>
                </a:solidFill>
              </a:rPr>
              <a:t> Антуан Мари Жан-Батист Роже де Сент-Экзюпери(1900–1944).</a:t>
            </a:r>
          </a:p>
        </p:txBody>
      </p:sp>
      <p:sp>
        <p:nvSpPr>
          <p:cNvPr id="4" name="Прямоугольник 3"/>
          <p:cNvSpPr/>
          <p:nvPr/>
        </p:nvSpPr>
        <p:spPr>
          <a:xfrm>
            <a:off x="683568" y="943853"/>
            <a:ext cx="8136904" cy="3693319"/>
          </a:xfrm>
          <a:prstGeom prst="rect">
            <a:avLst/>
          </a:prstGeom>
        </p:spPr>
        <p:txBody>
          <a:bodyPr wrap="square">
            <a:spAutoFit/>
          </a:bodyPr>
          <a:lstStyle/>
          <a:p>
            <a:pPr algn="just"/>
            <a:r>
              <a:rPr lang="ru-RU" dirty="0" smtClean="0"/>
              <a:t>   </a:t>
            </a:r>
            <a:r>
              <a:rPr lang="ru-RU" b="1" dirty="0" smtClean="0"/>
              <a:t>29 июня 1900 года родился французский писатель и поэт, профессиональный летчик Антуан Мари Жан-Батист Роже де Сент-Экзюпери. В 1921 году Экзюпери был призван в армию и попал на курсы пилотов, в 1926 он стал пилотом компании «</a:t>
            </a:r>
            <a:r>
              <a:rPr lang="ru-RU" b="1" dirty="0" err="1" smtClean="0"/>
              <a:t>Аэропосталь</a:t>
            </a:r>
            <a:r>
              <a:rPr lang="ru-RU" b="1" dirty="0" smtClean="0"/>
              <a:t>», доставлявшей почту на северное побережье Африки. Здесь он написал свое первое произведение — «Южный почтовый». писатель </a:t>
            </a:r>
            <a:r>
              <a:rPr lang="ru-RU" b="1" dirty="0"/>
              <a:t>получил литературную премию </a:t>
            </a:r>
            <a:r>
              <a:rPr lang="ru-RU" b="1" dirty="0" err="1"/>
              <a:t>Фемина</a:t>
            </a:r>
            <a:r>
              <a:rPr lang="ru-RU" b="1" dirty="0"/>
              <a:t> за роман «Ночной полет». В 1939 он получил Гран-При </a:t>
            </a:r>
            <a:r>
              <a:rPr lang="ru-RU" b="1" dirty="0" err="1"/>
              <a:t>дю</a:t>
            </a:r>
            <a:r>
              <a:rPr lang="ru-RU" b="1" dirty="0"/>
              <a:t> Роман Французской Академии и Национальную книжную премию США за «Ветер, песок и звезды». В 1939 году он также был награжден Военным Крестом Французской Республики. В 1943 году опубликовал свою знаменитую сказку «Маленький принц». 31 июля 1944 года Антуан Сент-Экзюпери отправился с аэродрома на острове Сардиния в разведывательный полет и не вернулся; поиски обломков его самолета продолжаются до сих пор.</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39008" y="4437112"/>
            <a:ext cx="3810000" cy="233362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2200739"/>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9592" y="1124744"/>
            <a:ext cx="3996444" cy="26642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67796" y="3334310"/>
            <a:ext cx="2200722" cy="315528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72342" y="4154014"/>
            <a:ext cx="2823694" cy="221424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259632" y="576660"/>
            <a:ext cx="7200800" cy="461665"/>
          </a:xfrm>
          <a:prstGeom prst="rect">
            <a:avLst/>
          </a:prstGeom>
          <a:noFill/>
        </p:spPr>
        <p:txBody>
          <a:bodyPr wrap="square" rtlCol="0">
            <a:spAutoFit/>
          </a:bodyPr>
          <a:lstStyle/>
          <a:p>
            <a:r>
              <a:rPr lang="ru-RU" sz="2400" b="1" dirty="0" smtClean="0">
                <a:solidFill>
                  <a:srgbClr val="FFC000"/>
                </a:solidFill>
              </a:rPr>
              <a:t>Произведения Антуана де </a:t>
            </a:r>
            <a:r>
              <a:rPr lang="ru-RU" sz="2400" b="1" dirty="0">
                <a:solidFill>
                  <a:srgbClr val="FFC000"/>
                </a:solidFill>
              </a:rPr>
              <a:t>Сент-Экзюпери</a:t>
            </a:r>
          </a:p>
        </p:txBody>
      </p:sp>
      <p:pic>
        <p:nvPicPr>
          <p:cNvPr id="22533"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08104" y="945992"/>
            <a:ext cx="3121962" cy="212293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0495949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8" name="chimes.wav"/>
          </p:stSnd>
        </p:sndAc>
      </p:transition>
    </mc:Choice>
    <mc:Fallback>
      <p:transition spd="slow">
        <p:circle/>
        <p:sndAc>
          <p:stSnd>
            <p:snd r:embed="rId2" name="chimes.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2375991"/>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42" y="1"/>
            <a:ext cx="9191437" cy="6893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3"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9599" y="748722"/>
            <a:ext cx="7594242" cy="511256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Прямоугольник 4"/>
          <p:cNvSpPr/>
          <p:nvPr/>
        </p:nvSpPr>
        <p:spPr>
          <a:xfrm>
            <a:off x="368871" y="3645024"/>
            <a:ext cx="8334672" cy="646331"/>
          </a:xfrm>
          <a:prstGeom prst="rect">
            <a:avLst/>
          </a:prstGeom>
        </p:spPr>
        <p:txBody>
          <a:bodyPr wrap="square">
            <a:spAutoFit/>
          </a:bodyPr>
          <a:lstStyle/>
          <a:p>
            <a:endParaRPr lang="ru-RU" dirty="0"/>
          </a:p>
          <a:p>
            <a:r>
              <a:rPr lang="ru-RU" dirty="0"/>
              <a:t> </a:t>
            </a:r>
          </a:p>
        </p:txBody>
      </p:sp>
    </p:spTree>
    <p:extLst>
      <p:ext uri="{BB962C8B-B14F-4D97-AF65-F5344CB8AC3E}">
        <p14:creationId xmlns:p14="http://schemas.microsoft.com/office/powerpoint/2010/main" xmlns="" val="1982122278"/>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18628"/>
            <a:ext cx="9216008"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87624" y="980728"/>
            <a:ext cx="6912768" cy="309634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899592" y="980728"/>
            <a:ext cx="7488832" cy="923330"/>
          </a:xfrm>
          <a:prstGeom prst="rect">
            <a:avLst/>
          </a:prstGeom>
        </p:spPr>
        <p:txBody>
          <a:bodyPr wrap="square">
            <a:spAutoFit/>
          </a:bodyPr>
          <a:lstStyle/>
          <a:p>
            <a:pPr algn="just"/>
            <a:r>
              <a:rPr lang="ru-RU" b="1" dirty="0" smtClean="0"/>
              <a:t>  </a:t>
            </a:r>
            <a:r>
              <a:rPr lang="ru-RU" b="1" dirty="0" smtClean="0">
                <a:solidFill>
                  <a:srgbClr val="FF0000"/>
                </a:solidFill>
                <a:effectLst>
                  <a:outerShdw blurRad="38100" dist="38100" dir="2700000" algn="tl">
                    <a:srgbClr val="000000">
                      <a:alpha val="43137"/>
                    </a:srgbClr>
                  </a:outerShdw>
                </a:effectLst>
              </a:rPr>
              <a:t>2 </a:t>
            </a:r>
            <a:r>
              <a:rPr lang="ru-RU" b="1" dirty="0">
                <a:solidFill>
                  <a:srgbClr val="FF0000"/>
                </a:solidFill>
                <a:effectLst>
                  <a:outerShdw blurRad="38100" dist="38100" dir="2700000" algn="tl">
                    <a:srgbClr val="000000">
                      <a:alpha val="43137"/>
                    </a:srgbClr>
                  </a:outerShdw>
                </a:effectLst>
              </a:rPr>
              <a:t>июня </a:t>
            </a:r>
            <a:r>
              <a:rPr lang="ru-RU" b="1" dirty="0"/>
              <a:t>– довольно молодой праздник, который появился в 2011 году. Главная цель праздника – привлечение внимания широкой общественности к вопросам культуры питания.</a:t>
            </a:r>
          </a:p>
        </p:txBody>
      </p:sp>
      <p:sp>
        <p:nvSpPr>
          <p:cNvPr id="3" name="Прямоугольник 2"/>
          <p:cNvSpPr/>
          <p:nvPr/>
        </p:nvSpPr>
        <p:spPr>
          <a:xfrm>
            <a:off x="899592" y="3573016"/>
            <a:ext cx="7641356" cy="2585323"/>
          </a:xfrm>
          <a:prstGeom prst="rect">
            <a:avLst/>
          </a:prstGeom>
        </p:spPr>
        <p:txBody>
          <a:bodyPr wrap="square">
            <a:spAutoFit/>
          </a:bodyPr>
          <a:lstStyle/>
          <a:p>
            <a:pPr algn="just"/>
            <a:r>
              <a:rPr lang="ru-RU" dirty="0" smtClean="0"/>
              <a:t>   </a:t>
            </a:r>
            <a:r>
              <a:rPr lang="ru-RU" b="1" dirty="0" smtClean="0"/>
              <a:t>День </a:t>
            </a:r>
            <a:r>
              <a:rPr lang="ru-RU" b="1" dirty="0"/>
              <a:t>здорового питания и отказа от излишеств в еде был «рожден» в 2011 году как своеобразный русский ответ американскому празднику — Национальному дню, когда можно есть то, что хочется. В противовес этому «Дню обжорства» и была выдвинута инициатива учреждения «Дня отказа от излишеств в еде». Идея в короткие сроки получила довольно широкую поддержку и была признана своевременной и нужной. Так, 2 июня 2011 года стал Днем рождения праздника, главная тема которого — привлечение внимания широкой общественности к вопросам культуры питания.</a:t>
            </a:r>
          </a:p>
        </p:txBody>
      </p:sp>
    </p:spTree>
    <p:extLst>
      <p:ext uri="{BB962C8B-B14F-4D97-AF65-F5344CB8AC3E}">
        <p14:creationId xmlns:p14="http://schemas.microsoft.com/office/powerpoint/2010/main" xmlns="" val="3255519618"/>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chimes.wav"/>
          </p:stSnd>
        </p:sndAc>
      </p:transition>
    </mc:Choice>
    <mc:Fallback>
      <p:transition spd="slow">
        <p:circle/>
        <p:sndAc>
          <p:stSnd>
            <p:snd r:embed="rId2"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5847731"/>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4" name="chimes.wav"/>
          </p:stSnd>
        </p:sndAc>
      </p:transition>
    </mc:Choice>
    <mc:Fallback>
      <p:transition spd="slow">
        <p:circle/>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Effect>
                      <a14:colorTemperature colorTemp="4700"/>
                    </a14:imgEffect>
                  </a14:imgLayer>
                </a14:imgProps>
              </a:ext>
              <a:ext uri="{28A0092B-C50C-407E-A947-70E740481C1C}">
                <a14:useLocalDpi xmlns:a14="http://schemas.microsoft.com/office/drawing/2010/main" xmlns="" val="0"/>
              </a:ext>
            </a:extLst>
          </a:blip>
          <a:srcRect/>
          <a:stretch>
            <a:fillRect/>
          </a:stretch>
        </p:blipFill>
        <p:spPr bwMode="auto">
          <a:xfrm>
            <a:off x="-33537" y="0"/>
            <a:ext cx="9177537" cy="6850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1403648" y="620688"/>
            <a:ext cx="6732240" cy="830997"/>
          </a:xfrm>
          <a:prstGeom prst="rect">
            <a:avLst/>
          </a:prstGeom>
        </p:spPr>
        <p:txBody>
          <a:bodyPr wrap="square">
            <a:spAutoFit/>
          </a:bodyPr>
          <a:lstStyle/>
          <a:p>
            <a:pPr algn="ctr"/>
            <a:r>
              <a:rPr lang="ru-RU" sz="2400" b="1" dirty="0" smtClean="0">
                <a:solidFill>
                  <a:srgbClr val="FF0000"/>
                </a:solidFill>
                <a:effectLst>
                  <a:outerShdw blurRad="38100" dist="38100" dir="2700000" algn="tl">
                    <a:srgbClr val="000000">
                      <a:alpha val="43137"/>
                    </a:srgbClr>
                  </a:outerShdw>
                </a:effectLst>
              </a:rPr>
              <a:t>5 июня - Всемирный </a:t>
            </a:r>
            <a:r>
              <a:rPr lang="ru-RU" sz="2400" b="1" dirty="0">
                <a:solidFill>
                  <a:srgbClr val="FF0000"/>
                </a:solidFill>
                <a:effectLst>
                  <a:outerShdw blurRad="38100" dist="38100" dir="2700000" algn="tl">
                    <a:srgbClr val="000000">
                      <a:alpha val="43137"/>
                    </a:srgbClr>
                  </a:outerShdw>
                </a:effectLst>
              </a:rPr>
              <a:t>день окружающей среды (День эколога)</a:t>
            </a:r>
          </a:p>
        </p:txBody>
      </p:sp>
      <p:sp>
        <p:nvSpPr>
          <p:cNvPr id="3" name="Прямоугольник 2"/>
          <p:cNvSpPr/>
          <p:nvPr/>
        </p:nvSpPr>
        <p:spPr>
          <a:xfrm>
            <a:off x="827584" y="1844824"/>
            <a:ext cx="7416824" cy="2585323"/>
          </a:xfrm>
          <a:prstGeom prst="rect">
            <a:avLst/>
          </a:prstGeom>
        </p:spPr>
        <p:txBody>
          <a:bodyPr wrap="square">
            <a:spAutoFit/>
          </a:bodyPr>
          <a:lstStyle/>
          <a:p>
            <a:pPr algn="just"/>
            <a:r>
              <a:rPr lang="ru-RU" b="1" dirty="0" smtClean="0"/>
              <a:t>   Конференция </a:t>
            </a:r>
            <a:r>
              <a:rPr lang="ru-RU" b="1" dirty="0"/>
              <a:t>ООН по проблемам окружающей среды, прошедшая в Стокгольме в 1972 году и положившая начало празднику, приняла декларацию, которая провозглашала охрану природы первостепенной задачей человечества и содержала 26 принципов охранной деятельности, а также рационального использования природных ресурсов.</a:t>
            </a:r>
          </a:p>
          <a:p>
            <a:pPr algn="just"/>
            <a:r>
              <a:rPr lang="ru-RU" b="1" dirty="0"/>
              <a:t> </a:t>
            </a:r>
            <a:r>
              <a:rPr lang="ru-RU" b="1" dirty="0" smtClean="0"/>
              <a:t>  В </a:t>
            </a:r>
            <a:r>
              <a:rPr lang="ru-RU" b="1" dirty="0"/>
              <a:t>2019 году тема Дня — загрязнение воздуха. Из-за этого ежегодно умирают 7 млн человек, 600 тыс. из </a:t>
            </a:r>
            <a:r>
              <a:rPr lang="ru-RU" b="1" dirty="0" smtClean="0"/>
              <a:t>них — дети. Загрязнение </a:t>
            </a:r>
            <a:r>
              <a:rPr lang="ru-RU" b="1" dirty="0"/>
              <a:t>воздуха «</a:t>
            </a:r>
            <a:r>
              <a:rPr lang="ru-RU" b="1" dirty="0" smtClean="0"/>
              <a:t>невидимый убийца», </a:t>
            </a:r>
            <a:r>
              <a:rPr lang="ru-RU" b="1" dirty="0"/>
              <a:t>который каждый час уносит жизни 800 человек.</a:t>
            </a:r>
          </a:p>
        </p:txBody>
      </p:sp>
      <p:sp>
        <p:nvSpPr>
          <p:cNvPr id="4" name="Прямоугольник 3"/>
          <p:cNvSpPr/>
          <p:nvPr/>
        </p:nvSpPr>
        <p:spPr>
          <a:xfrm>
            <a:off x="827584" y="4437430"/>
            <a:ext cx="7308304" cy="1200329"/>
          </a:xfrm>
          <a:prstGeom prst="rect">
            <a:avLst/>
          </a:prstGeom>
        </p:spPr>
        <p:txBody>
          <a:bodyPr wrap="square">
            <a:spAutoFit/>
          </a:bodyPr>
          <a:lstStyle/>
          <a:p>
            <a:pPr algn="just"/>
            <a:r>
              <a:rPr lang="ru-RU" b="1" dirty="0" smtClean="0"/>
              <a:t>   Сегодня </a:t>
            </a:r>
            <a:r>
              <a:rPr lang="ru-RU" b="1" dirty="0"/>
              <a:t>очевидно, что человечество зависит во многом от наших возможностей решать проблемы загрязнения природы, разрушения культурных ландшафтов, обеднения биологического разнообразия, техногенные катастрофы.</a:t>
            </a:r>
          </a:p>
        </p:txBody>
      </p:sp>
    </p:spTree>
    <p:extLst>
      <p:ext uri="{BB962C8B-B14F-4D97-AF65-F5344CB8AC3E}">
        <p14:creationId xmlns:p14="http://schemas.microsoft.com/office/powerpoint/2010/main" xmlns="" val="87874848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528" y="980728"/>
            <a:ext cx="8539810" cy="473692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610520"/>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539552" y="1028343"/>
            <a:ext cx="8064896" cy="2862322"/>
          </a:xfrm>
          <a:prstGeom prst="rect">
            <a:avLst/>
          </a:prstGeom>
        </p:spPr>
        <p:txBody>
          <a:bodyPr wrap="square">
            <a:spAutoFit/>
          </a:bodyPr>
          <a:lstStyle/>
          <a:p>
            <a:pPr algn="just"/>
            <a:r>
              <a:rPr lang="ru-RU" dirty="0" smtClean="0"/>
              <a:t>   </a:t>
            </a:r>
            <a:r>
              <a:rPr lang="ru-RU" b="1" dirty="0" smtClean="0"/>
              <a:t>Ежегодно </a:t>
            </a:r>
            <a:r>
              <a:rPr lang="ru-RU" b="1" dirty="0">
                <a:solidFill>
                  <a:srgbClr val="FF0000"/>
                </a:solidFill>
                <a:effectLst>
                  <a:outerShdw blurRad="38100" dist="38100" dir="2700000" algn="tl">
                    <a:srgbClr val="000000">
                      <a:alpha val="43137"/>
                    </a:srgbClr>
                  </a:outerShdw>
                </a:effectLst>
              </a:rPr>
              <a:t>6 июня </a:t>
            </a:r>
            <a:r>
              <a:rPr lang="ru-RU" b="1" dirty="0"/>
              <a:t>в России отмечается Пушкинский день. Литературное творчество великого русского поэта Александра Сергеевича Пушкина сопровождает нас на протяжении всей жизни. Его произведения объединяют людей всех возрастов, вероисповеданий, национальностей, переводятся на десятки языков мира.</a:t>
            </a:r>
          </a:p>
          <a:p>
            <a:pPr algn="just"/>
            <a:r>
              <a:rPr lang="ru-RU" b="1" dirty="0" smtClean="0"/>
              <a:t>   Александра </a:t>
            </a:r>
            <a:r>
              <a:rPr lang="ru-RU" b="1" dirty="0"/>
              <a:t>Пушкина часто называют основоположником современного русского литературного языка. Сколь ни трудны бы были его произведения для перевода, поэт имеет своих почитателей почти во всех уголках нашей планеты. С его сказками мы начинаем знакомиться, еще не научившись читать.</a:t>
            </a:r>
          </a:p>
        </p:txBody>
      </p:sp>
      <p:sp>
        <p:nvSpPr>
          <p:cNvPr id="3" name="Прямоугольник 2"/>
          <p:cNvSpPr/>
          <p:nvPr/>
        </p:nvSpPr>
        <p:spPr>
          <a:xfrm>
            <a:off x="539552" y="3796804"/>
            <a:ext cx="5184576" cy="1754326"/>
          </a:xfrm>
          <a:prstGeom prst="rect">
            <a:avLst/>
          </a:prstGeom>
        </p:spPr>
        <p:txBody>
          <a:bodyPr wrap="square">
            <a:spAutoFit/>
          </a:bodyPr>
          <a:lstStyle/>
          <a:p>
            <a:pPr algn="just"/>
            <a:r>
              <a:rPr lang="ru-RU" dirty="0" smtClean="0"/>
              <a:t>   </a:t>
            </a:r>
            <a:r>
              <a:rPr lang="ru-RU" b="1" dirty="0" smtClean="0"/>
              <a:t>Пушкинский </a:t>
            </a:r>
            <a:r>
              <a:rPr lang="ru-RU" b="1" dirty="0"/>
              <a:t>праздник поэзии проходит и в настоящее время и имеет статус Всероссийского. Государственный статус день рождения поэта получил в 1997 году согласно Указу президента РФ «О 200-летии со дня рождения А.С. Пушкина и установлении Пушкинского дня России».</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0152" y="3796804"/>
            <a:ext cx="1905000" cy="1885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539552" y="5624373"/>
            <a:ext cx="8064896" cy="646331"/>
          </a:xfrm>
          <a:prstGeom prst="rect">
            <a:avLst/>
          </a:prstGeom>
        </p:spPr>
        <p:txBody>
          <a:bodyPr wrap="square">
            <a:spAutoFit/>
          </a:bodyPr>
          <a:lstStyle/>
          <a:p>
            <a:pPr algn="just"/>
            <a:r>
              <a:rPr lang="ru-RU" dirty="0" smtClean="0"/>
              <a:t>   </a:t>
            </a:r>
            <a:r>
              <a:rPr lang="ru-RU" b="1" dirty="0" smtClean="0"/>
              <a:t>Надо </a:t>
            </a:r>
            <a:r>
              <a:rPr lang="ru-RU" b="1" dirty="0"/>
              <a:t>также сказать, что в 2011 году президент России подписал Указ о ежегодном праздновании 6 июня Дня русского языка.</a:t>
            </a:r>
          </a:p>
        </p:txBody>
      </p:sp>
    </p:spTree>
    <p:extLst>
      <p:ext uri="{BB962C8B-B14F-4D97-AF65-F5344CB8AC3E}">
        <p14:creationId xmlns:p14="http://schemas.microsoft.com/office/powerpoint/2010/main" xmlns="" val="175979829"/>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1566</Words>
  <Application>Microsoft Office PowerPoint</Application>
  <PresentationFormat>Экран (4:3)</PresentationFormat>
  <Paragraphs>78</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Моя любимая книга</dc:title>
  <dc:creator>1</dc:creator>
  <cp:lastModifiedBy>Сергей</cp:lastModifiedBy>
  <cp:revision>126</cp:revision>
  <dcterms:created xsi:type="dcterms:W3CDTF">2019-02-21T19:48:52Z</dcterms:created>
  <dcterms:modified xsi:type="dcterms:W3CDTF">2020-06-02T17:46:31Z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3282626</vt:lpwstr>
  </property>
  <property fmtid="{D5CDD505-2E9C-101B-9397-08002B2CF9AE}" pid="3" name="NXPowerLiteSettings">
    <vt:lpwstr>C7000400038000</vt:lpwstr>
  </property>
  <property fmtid="{D5CDD505-2E9C-101B-9397-08002B2CF9AE}" pid="4" name="NXPowerLiteVersion">
    <vt:lpwstr>S9.0.1</vt:lpwstr>
  </property>
</Properties>
</file>