
<file path=[Content_Types].xml><?xml version="1.0" encoding="utf-8"?>
<Types xmlns="http://schemas.openxmlformats.org/package/2006/content-types">
  <Default ContentType="image/png" Extension="png"/>
  <Default ContentType="image/jpeg" Extension="jpeg"/>
  <Default ContentType="application/vnd.openxmlformats-package.relationships+xml" Extension="rels"/>
  <Default ContentType="application/xml" Extension="xml"/>
  <Default ContentType="audio/wav" Extension="wav"/>
  <Default ContentType="image/vnd.ms-photo" Extension="wdp"/>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theme+xml" PartName="/ppt/theme/theme2.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7" r:id="rId2"/>
    <p:sldId id="332" r:id="rId3"/>
    <p:sldId id="336" r:id="rId4"/>
    <p:sldId id="337" r:id="rId5"/>
    <p:sldId id="333" r:id="rId6"/>
    <p:sldId id="334" r:id="rId7"/>
    <p:sldId id="302" r:id="rId8"/>
    <p:sldId id="303" r:id="rId9"/>
    <p:sldId id="298" r:id="rId10"/>
    <p:sldId id="299" r:id="rId11"/>
    <p:sldId id="300" r:id="rId12"/>
    <p:sldId id="301" r:id="rId13"/>
    <p:sldId id="335" r:id="rId14"/>
    <p:sldId id="295" r:id="rId15"/>
    <p:sldId id="327" r:id="rId16"/>
    <p:sldId id="331" r:id="rId17"/>
    <p:sldId id="296" r:id="rId18"/>
    <p:sldId id="304" r:id="rId19"/>
    <p:sldId id="307" r:id="rId20"/>
    <p:sldId id="308" r:id="rId21"/>
    <p:sldId id="309" r:id="rId22"/>
    <p:sldId id="310" r:id="rId23"/>
    <p:sldId id="329" r:id="rId24"/>
    <p:sldId id="330" r:id="rId25"/>
    <p:sldId id="311" r:id="rId26"/>
    <p:sldId id="312" r:id="rId27"/>
    <p:sldId id="313" r:id="rId28"/>
    <p:sldId id="314" r:id="rId29"/>
    <p:sldId id="315" r:id="rId30"/>
    <p:sldId id="316" r:id="rId31"/>
    <p:sldId id="317" r:id="rId32"/>
    <p:sldId id="318" r:id="rId33"/>
    <p:sldId id="319" r:id="rId34"/>
    <p:sldId id="320" r:id="rId35"/>
    <p:sldId id="321" r:id="rId36"/>
    <p:sldId id="322" r:id="rId37"/>
    <p:sldId id="323" r:id="rId38"/>
    <p:sldId id="325" r:id="rId39"/>
    <p:sldId id="292" r:id="rId4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17" autoAdjust="0"/>
    <p:restoredTop sz="94684" autoAdjust="0"/>
  </p:normalViewPr>
  <p:slideViewPr>
    <p:cSldViewPr>
      <p:cViewPr varScale="1">
        <p:scale>
          <a:sx n="75" d="100"/>
          <a:sy n="75" d="100"/>
        </p:scale>
        <p:origin x="-36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B41B74-E36C-496E-B9B4-8DE1ED48D3E1}" type="datetimeFigureOut">
              <a:rPr lang="ru-RU" smtClean="0"/>
              <a:t>01.07.2020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850487-5E8E-4731-8BC1-F834A1CDC3F0}" type="slidenum">
              <a:rPr lang="ru-RU" smtClean="0"/>
              <a:t>‹#›</a:t>
            </a:fld>
            <a:endParaRPr lang="ru-RU"/>
          </a:p>
        </p:txBody>
      </p:sp>
    </p:spTree>
    <p:extLst>
      <p:ext uri="{BB962C8B-B14F-4D97-AF65-F5344CB8AC3E}">
        <p14:creationId xmlns:p14="http://schemas.microsoft.com/office/powerpoint/2010/main" val="10789557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01.07.2020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800">
        <p:circle/>
        <p:sndAc>
          <p:stSnd>
            <p:snd r:embed="rId1" name="chimes.wav"/>
          </p:stSnd>
        </p:sndAc>
      </p:transition>
    </mc:Choice>
    <mc:Fallback xmlns="">
      <p:transition spd="slow">
        <p:circle/>
        <p:sndAc>
          <p:stSnd>
            <p:snd r:embed="rId3" name="chimes.wav"/>
          </p:stSnd>
        </p:sndAc>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01.07.2020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800">
        <p:circle/>
        <p:sndAc>
          <p:stSnd>
            <p:snd r:embed="rId1" name="chimes.wav"/>
          </p:stSnd>
        </p:sndAc>
      </p:transition>
    </mc:Choice>
    <mc:Fallback xmlns="">
      <p:transition spd="slow">
        <p:circle/>
        <p:sndAc>
          <p:stSnd>
            <p:snd r:embed="rId3" name="chimes.wav"/>
          </p:stSnd>
        </p:sndAc>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01.07.2020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800">
        <p:circle/>
        <p:sndAc>
          <p:stSnd>
            <p:snd r:embed="rId1" name="chimes.wav"/>
          </p:stSnd>
        </p:sndAc>
      </p:transition>
    </mc:Choice>
    <mc:Fallback xmlns="">
      <p:transition spd="slow">
        <p:circle/>
        <p:sndAc>
          <p:stSnd>
            <p:snd r:embed="rId3" name="chimes.wav"/>
          </p:stSnd>
        </p:sndAc>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01.07.2020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800">
        <p:circle/>
        <p:sndAc>
          <p:stSnd>
            <p:snd r:embed="rId1" name="chimes.wav"/>
          </p:stSnd>
        </p:sndAc>
      </p:transition>
    </mc:Choice>
    <mc:Fallback xmlns="">
      <p:transition spd="slow">
        <p:circle/>
        <p:sndAc>
          <p:stSnd>
            <p:snd r:embed="rId3" name="chimes.wav"/>
          </p:stSnd>
        </p:sndAc>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01.07.2020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800">
        <p:circle/>
        <p:sndAc>
          <p:stSnd>
            <p:snd r:embed="rId1" name="chimes.wav"/>
          </p:stSnd>
        </p:sndAc>
      </p:transition>
    </mc:Choice>
    <mc:Fallback xmlns="">
      <p:transition spd="slow">
        <p:circle/>
        <p:sndAc>
          <p:stSnd>
            <p:snd r:embed="rId3" name="chimes.wav"/>
          </p:stSnd>
        </p:sndAc>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01.07.2020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800">
        <p:circle/>
        <p:sndAc>
          <p:stSnd>
            <p:snd r:embed="rId1" name="chimes.wav"/>
          </p:stSnd>
        </p:sndAc>
      </p:transition>
    </mc:Choice>
    <mc:Fallback xmlns="">
      <p:transition spd="slow">
        <p:circle/>
        <p:sndAc>
          <p:stSnd>
            <p:snd r:embed="rId3" name="chimes.wav"/>
          </p:stSnd>
        </p:sndAc>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01.07.2020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800">
        <p:circle/>
        <p:sndAc>
          <p:stSnd>
            <p:snd r:embed="rId1" name="chimes.wav"/>
          </p:stSnd>
        </p:sndAc>
      </p:transition>
    </mc:Choice>
    <mc:Fallback xmlns="">
      <p:transition spd="slow">
        <p:circle/>
        <p:sndAc>
          <p:stSnd>
            <p:snd r:embed="rId3" name="chimes.wav"/>
          </p:stSnd>
        </p:sndAc>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01.07.2020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800">
        <p:circle/>
        <p:sndAc>
          <p:stSnd>
            <p:snd r:embed="rId1" name="chimes.wav"/>
          </p:stSnd>
        </p:sndAc>
      </p:transition>
    </mc:Choice>
    <mc:Fallback xmlns="">
      <p:transition spd="slow">
        <p:circle/>
        <p:sndAc>
          <p:stSnd>
            <p:snd r:embed="rId3" name="chimes.wav"/>
          </p:stSnd>
        </p:sndAc>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01.07.2020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800">
        <p:circle/>
        <p:sndAc>
          <p:stSnd>
            <p:snd r:embed="rId1" name="chimes.wav"/>
          </p:stSnd>
        </p:sndAc>
      </p:transition>
    </mc:Choice>
    <mc:Fallback xmlns="">
      <p:transition spd="slow">
        <p:circle/>
        <p:sndAc>
          <p:stSnd>
            <p:snd r:embed="rId3" name="chimes.wav"/>
          </p:stSnd>
        </p:sndAc>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01.07.2020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800">
        <p:circle/>
        <p:sndAc>
          <p:stSnd>
            <p:snd r:embed="rId1" name="chimes.wav"/>
          </p:stSnd>
        </p:sndAc>
      </p:transition>
    </mc:Choice>
    <mc:Fallback xmlns="">
      <p:transition spd="slow">
        <p:circle/>
        <p:sndAc>
          <p:stSnd>
            <p:snd r:embed="rId3" name="chimes.wav"/>
          </p:stSnd>
        </p:sndAc>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01.07.2020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800">
        <p:circle/>
        <p:sndAc>
          <p:stSnd>
            <p:snd r:embed="rId1" name="chimes.wav"/>
          </p:stSnd>
        </p:sndAc>
      </p:transition>
    </mc:Choice>
    <mc:Fallback xmlns="">
      <p:transition spd="slow">
        <p:circle/>
        <p:sndAc>
          <p:stSnd>
            <p:snd r:embed="rId3" name="chimes.wav"/>
          </p:stSnd>
        </p:sndAc>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audio" Target="../media/audio1.wav"/></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01.07.2020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800">
        <p:circle/>
        <p:sndAc>
          <p:stSnd>
            <p:snd r:embed="rId13" name="chimes.wav"/>
          </p:stSnd>
        </p:sndAc>
      </p:transition>
    </mc:Choice>
    <mc:Fallback xmlns="">
      <p:transition spd="slow">
        <p:circle/>
        <p:sndAc>
          <p:stSnd>
            <p:snd r:embed="rId14" name="chimes.wav"/>
          </p:stSnd>
        </p:sndAc>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arget="../media/image1.jpeg" Type="http://schemas.openxmlformats.org/officeDocument/2006/relationships/image"/><Relationship Id="rId2" Target="../media/audio1.wav" Type="http://schemas.openxmlformats.org/officeDocument/2006/relationships/audio"/><Relationship Id="rId1" Target="../slideLayouts/slideLayout1.xml" Type="http://schemas.openxmlformats.org/officeDocument/2006/relationships/slideLayout"/><Relationship Id="rId5" Target="../media/image3.jpeg" Type="http://schemas.openxmlformats.org/officeDocument/2006/relationships/image"/><Relationship Id="rId4" Target="../media/image2.jpeg" Type="http://schemas.openxmlformats.org/officeDocument/2006/relationships/image"/></Relationships>
</file>

<file path=ppt/slides/_rels/slide10.xml.rels><?xml version="1.0" encoding="UTF-8" standalone="yes" ?><Relationships xmlns="http://schemas.openxmlformats.org/package/2006/relationships"><Relationship Id="rId3" Target="../media/image22.jpeg" Type="http://schemas.openxmlformats.org/officeDocument/2006/relationships/image"/><Relationship Id="rId2" Target="../media/audio1.wav" Type="http://schemas.openxmlformats.org/officeDocument/2006/relationships/audio"/><Relationship Id="rId1" Target="../slideLayouts/slideLayout7.xml" Type="http://schemas.openxmlformats.org/officeDocument/2006/relationships/slideLayout"/><Relationship Id="rId4" Target="../media/audio1.wav" Type="http://schemas.openxmlformats.org/officeDocument/2006/relationships/audio"/></Relationships>
</file>

<file path=ppt/slides/_rels/slide11.xml.rels><?xml version="1.0" encoding="UTF-8" standalone="yes" ?><Relationships xmlns="http://schemas.openxmlformats.org/package/2006/relationships"><Relationship Id="rId3" Target="../media/image23.jpeg" Type="http://schemas.openxmlformats.org/officeDocument/2006/relationships/image"/><Relationship Id="rId2" Target="../media/audio1.wav" Type="http://schemas.openxmlformats.org/officeDocument/2006/relationships/audio"/><Relationship Id="rId1" Target="../slideLayouts/slideLayout7.xml" Type="http://schemas.openxmlformats.org/officeDocument/2006/relationships/slideLayout"/><Relationship Id="rId5" Target="../media/audio1.wav" Type="http://schemas.openxmlformats.org/officeDocument/2006/relationships/audio"/><Relationship Id="rId4" Target="../media/image24.jpeg" Type="http://schemas.openxmlformats.org/officeDocument/2006/relationships/image"/></Relationships>
</file>

<file path=ppt/slides/_rels/slide12.xml.rels><?xml version="1.0" encoding="UTF-8" standalone="yes" ?><Relationships xmlns="http://schemas.openxmlformats.org/package/2006/relationships"><Relationship Id="rId3" Target="../media/image25.jpeg" Type="http://schemas.openxmlformats.org/officeDocument/2006/relationships/image"/><Relationship Id="rId2" Target="../media/audio1.wav" Type="http://schemas.openxmlformats.org/officeDocument/2006/relationships/audio"/><Relationship Id="rId1" Target="../slideLayouts/slideLayout7.xml" Type="http://schemas.openxmlformats.org/officeDocument/2006/relationships/slideLayout"/><Relationship Id="rId5" Target="../media/audio1.wav" Type="http://schemas.openxmlformats.org/officeDocument/2006/relationships/audio"/><Relationship Id="rId4" Target="../media/hdphoto5.wdp" Type="http://schemas.microsoft.com/office/2007/relationships/hdphoto"/></Relationships>
</file>

<file path=ppt/slides/_rels/slide13.xml.rels><?xml version="1.0" encoding="UTF-8" standalone="yes" ?><Relationships xmlns="http://schemas.openxmlformats.org/package/2006/relationships"><Relationship Id="rId3" Target="../media/image26.jpeg" Type="http://schemas.openxmlformats.org/officeDocument/2006/relationships/image"/><Relationship Id="rId7" Target="../media/audio1.wav" Type="http://schemas.openxmlformats.org/officeDocument/2006/relationships/audio"/><Relationship Id="rId2" Target="../media/audio1.wav" Type="http://schemas.openxmlformats.org/officeDocument/2006/relationships/audio"/><Relationship Id="rId1" Target="../slideLayouts/slideLayout7.xml" Type="http://schemas.openxmlformats.org/officeDocument/2006/relationships/slideLayout"/><Relationship Id="rId6" Target="../media/image29.jpeg" Type="http://schemas.openxmlformats.org/officeDocument/2006/relationships/image"/><Relationship Id="rId5" Target="../media/image28.jpeg" Type="http://schemas.openxmlformats.org/officeDocument/2006/relationships/image"/><Relationship Id="rId4" Target="../media/image27.jpeg" Type="http://schemas.openxmlformats.org/officeDocument/2006/relationships/image"/></Relationships>
</file>

<file path=ppt/slides/_rels/slide14.xml.rels><?xml version="1.0" encoding="UTF-8" standalone="yes" ?><Relationships xmlns="http://schemas.openxmlformats.org/package/2006/relationships"><Relationship Id="rId3" Target="../media/image30.jpeg" Type="http://schemas.openxmlformats.org/officeDocument/2006/relationships/image"/><Relationship Id="rId2" Target="../media/audio1.wav" Type="http://schemas.openxmlformats.org/officeDocument/2006/relationships/audio"/><Relationship Id="rId1" Target="../slideLayouts/slideLayout7.xml" Type="http://schemas.openxmlformats.org/officeDocument/2006/relationships/slideLayout"/><Relationship Id="rId4" Target="../media/audio1.wav" Type="http://schemas.openxmlformats.org/officeDocument/2006/relationships/audio"/></Relationships>
</file>

<file path=ppt/slides/_rels/slide15.xml.rels><?xml version="1.0" encoding="UTF-8" standalone="yes" ?><Relationships xmlns="http://schemas.openxmlformats.org/package/2006/relationships"><Relationship Id="rId8" Target="../media/audio1.wav" Type="http://schemas.openxmlformats.org/officeDocument/2006/relationships/audio"/><Relationship Id="rId3" Target="../media/image31.jpeg" Type="http://schemas.openxmlformats.org/officeDocument/2006/relationships/image"/><Relationship Id="rId7" Target="https://ru.wikipedia.org/wiki/%D0%A0%D1%83%D1%81%D1%81%D0%BA%D0%B8%D0%B9_%D1%8F%D0%B7%D1%8B%D0%BA" TargetMode="External" Type="http://schemas.openxmlformats.org/officeDocument/2006/relationships/hyperlink"/><Relationship Id="rId2" Target="../media/audio1.wav" Type="http://schemas.openxmlformats.org/officeDocument/2006/relationships/audio"/><Relationship Id="rId1" Target="../slideLayouts/slideLayout7.xml" Type="http://schemas.openxmlformats.org/officeDocument/2006/relationships/slideLayout"/><Relationship Id="rId6" Target="https://ru.wikipedia.org/wiki/1970" TargetMode="External" Type="http://schemas.openxmlformats.org/officeDocument/2006/relationships/hyperlink"/><Relationship Id="rId5" Target="https://ru.wikipedia.org/wiki/1905" TargetMode="External" Type="http://schemas.openxmlformats.org/officeDocument/2006/relationships/hyperlink"/><Relationship Id="rId4" Target="../media/image32.jpeg" Type="http://schemas.openxmlformats.org/officeDocument/2006/relationships/image"/></Relationships>
</file>

<file path=ppt/slides/_rels/slide16.xml.rels><?xml version="1.0" encoding="UTF-8" standalone="yes" ?><Relationships xmlns="http://schemas.openxmlformats.org/package/2006/relationships"><Relationship Id="rId3" Target="../media/image33.jpeg" Type="http://schemas.openxmlformats.org/officeDocument/2006/relationships/image"/><Relationship Id="rId2" Target="../media/audio1.wav" Type="http://schemas.openxmlformats.org/officeDocument/2006/relationships/audio"/><Relationship Id="rId1" Target="../slideLayouts/slideLayout7.xml" Type="http://schemas.openxmlformats.org/officeDocument/2006/relationships/slideLayout"/><Relationship Id="rId5" Target="../media/audio1.wav" Type="http://schemas.openxmlformats.org/officeDocument/2006/relationships/audio"/><Relationship Id="rId4" Target="../media/hdphoto6.wdp" Type="http://schemas.microsoft.com/office/2007/relationships/hdphoto"/></Relationships>
</file>

<file path=ppt/slides/_rels/slide17.xml.rels><?xml version="1.0" encoding="UTF-8" standalone="yes" ?><Relationships xmlns="http://schemas.openxmlformats.org/package/2006/relationships"><Relationship Id="rId3" Target="../media/image34.jpeg" Type="http://schemas.openxmlformats.org/officeDocument/2006/relationships/image"/><Relationship Id="rId2" Target="../media/audio1.wav" Type="http://schemas.openxmlformats.org/officeDocument/2006/relationships/audio"/><Relationship Id="rId1" Target="../slideLayouts/slideLayout7.xml" Type="http://schemas.openxmlformats.org/officeDocument/2006/relationships/slideLayout"/><Relationship Id="rId5" Target="../media/audio1.wav" Type="http://schemas.openxmlformats.org/officeDocument/2006/relationships/audio"/><Relationship Id="rId4" Target="../media/image35.jpeg" Type="http://schemas.openxmlformats.org/officeDocument/2006/relationships/image"/></Relationships>
</file>

<file path=ppt/slides/_rels/slide18.xml.rels><?xml version="1.0" encoding="UTF-8" standalone="yes" ?><Relationships xmlns="http://schemas.openxmlformats.org/package/2006/relationships"><Relationship Id="rId3" Target="../media/image36.jpeg" Type="http://schemas.openxmlformats.org/officeDocument/2006/relationships/image"/><Relationship Id="rId2" Target="../media/audio1.wav" Type="http://schemas.openxmlformats.org/officeDocument/2006/relationships/audio"/><Relationship Id="rId1" Target="../slideLayouts/slideLayout7.xml" Type="http://schemas.openxmlformats.org/officeDocument/2006/relationships/slideLayout"/><Relationship Id="rId5" Target="../media/audio1.wav" Type="http://schemas.openxmlformats.org/officeDocument/2006/relationships/audio"/><Relationship Id="rId4" Target="../media/hdphoto7.wdp" Type="http://schemas.microsoft.com/office/2007/relationships/hdphoto"/></Relationships>
</file>

<file path=ppt/slides/_rels/slide19.xml.rels><?xml version="1.0" encoding="UTF-8" standalone="yes" ?><Relationships xmlns="http://schemas.openxmlformats.org/package/2006/relationships"><Relationship Id="rId3" Target="../media/image37.jpeg" Type="http://schemas.openxmlformats.org/officeDocument/2006/relationships/image"/><Relationship Id="rId2" Target="../media/audio1.wav" Type="http://schemas.openxmlformats.org/officeDocument/2006/relationships/audio"/><Relationship Id="rId1" Target="../slideLayouts/slideLayout7.xml" Type="http://schemas.openxmlformats.org/officeDocument/2006/relationships/slideLayout"/><Relationship Id="rId5" Target="../media/audio1.wav" Type="http://schemas.openxmlformats.org/officeDocument/2006/relationships/audio"/><Relationship Id="rId4" Target="../media/image38.jpeg" Type="http://schemas.openxmlformats.org/officeDocument/2006/relationships/image"/></Relationships>
</file>

<file path=ppt/slides/_rels/slide2.xml.rels><?xml version="1.0" encoding="UTF-8" standalone="yes" ?><Relationships xmlns="http://schemas.openxmlformats.org/package/2006/relationships"><Relationship Id="rId3" Target="../media/image4.jpeg" Type="http://schemas.openxmlformats.org/officeDocument/2006/relationships/image"/><Relationship Id="rId2" Target="../media/audio1.wav" Type="http://schemas.openxmlformats.org/officeDocument/2006/relationships/audio"/><Relationship Id="rId1" Target="../slideLayouts/slideLayout7.xml" Type="http://schemas.openxmlformats.org/officeDocument/2006/relationships/slideLayout"/><Relationship Id="rId4" Target="../media/audio1.wav" Type="http://schemas.openxmlformats.org/officeDocument/2006/relationships/audio"/></Relationships>
</file>

<file path=ppt/slides/_rels/slide20.xml.rels><?xml version="1.0" encoding="UTF-8" standalone="yes" ?><Relationships xmlns="http://schemas.openxmlformats.org/package/2006/relationships"><Relationship Id="rId3" Target="../media/image39.jpeg" Type="http://schemas.openxmlformats.org/officeDocument/2006/relationships/image"/><Relationship Id="rId2" Target="../media/audio1.wav" Type="http://schemas.openxmlformats.org/officeDocument/2006/relationships/audio"/><Relationship Id="rId1" Target="../slideLayouts/slideLayout7.xml" Type="http://schemas.openxmlformats.org/officeDocument/2006/relationships/slideLayout"/><Relationship Id="rId5" Target="../media/audio1.wav" Type="http://schemas.openxmlformats.org/officeDocument/2006/relationships/audio"/><Relationship Id="rId4" Target="../media/hdphoto8.wdp" Type="http://schemas.microsoft.com/office/2007/relationships/hdphoto"/></Relationships>
</file>

<file path=ppt/slides/_rels/slide21.xml.rels><?xml version="1.0" encoding="UTF-8" standalone="yes" ?><Relationships xmlns="http://schemas.openxmlformats.org/package/2006/relationships"><Relationship Id="rId3" Target="../media/image40.jpeg" Type="http://schemas.openxmlformats.org/officeDocument/2006/relationships/image"/><Relationship Id="rId2" Target="../media/audio1.wav" Type="http://schemas.openxmlformats.org/officeDocument/2006/relationships/audio"/><Relationship Id="rId1" Target="../slideLayouts/slideLayout7.xml" Type="http://schemas.openxmlformats.org/officeDocument/2006/relationships/slideLayout"/><Relationship Id="rId5" Target="../media/audio1.wav" Type="http://schemas.openxmlformats.org/officeDocument/2006/relationships/audio"/><Relationship Id="rId4" Target="../media/image41.jpeg" Type="http://schemas.openxmlformats.org/officeDocument/2006/relationships/image"/></Relationships>
</file>

<file path=ppt/slides/_rels/slide22.xml.rels><?xml version="1.0" encoding="UTF-8" standalone="yes" ?><Relationships xmlns="http://schemas.openxmlformats.org/package/2006/relationships"><Relationship Id="rId3" Target="../media/image42.jpeg" Type="http://schemas.openxmlformats.org/officeDocument/2006/relationships/image"/><Relationship Id="rId2" Target="../media/audio1.wav" Type="http://schemas.openxmlformats.org/officeDocument/2006/relationships/audio"/><Relationship Id="rId1" Target="../slideLayouts/slideLayout7.xml" Type="http://schemas.openxmlformats.org/officeDocument/2006/relationships/slideLayout"/><Relationship Id="rId4" Target="../media/audio1.wav" Type="http://schemas.openxmlformats.org/officeDocument/2006/relationships/audio"/></Relationships>
</file>

<file path=ppt/slides/_rels/slide23.xml.rels><?xml version="1.0" encoding="UTF-8" standalone="yes" ?><Relationships xmlns="http://schemas.openxmlformats.org/package/2006/relationships"><Relationship Id="rId3" Target="../media/image31.jpeg" Type="http://schemas.openxmlformats.org/officeDocument/2006/relationships/image"/><Relationship Id="rId2" Target="../media/audio1.wav" Type="http://schemas.openxmlformats.org/officeDocument/2006/relationships/audio"/><Relationship Id="rId1" Target="../slideLayouts/slideLayout7.xml" Type="http://schemas.openxmlformats.org/officeDocument/2006/relationships/slideLayout"/><Relationship Id="rId5" Target="../media/audio1.wav" Type="http://schemas.openxmlformats.org/officeDocument/2006/relationships/audio"/><Relationship Id="rId4" Target="../media/image43.jpeg" Type="http://schemas.openxmlformats.org/officeDocument/2006/relationships/image"/></Relationships>
</file>

<file path=ppt/slides/_rels/slide24.xml.rels><?xml version="1.0" encoding="UTF-8" standalone="yes" ?><Relationships xmlns="http://schemas.openxmlformats.org/package/2006/relationships"><Relationship Id="rId3" Target="../media/image31.jpeg" Type="http://schemas.openxmlformats.org/officeDocument/2006/relationships/image"/><Relationship Id="rId2" Target="../media/audio1.wav" Type="http://schemas.openxmlformats.org/officeDocument/2006/relationships/audio"/><Relationship Id="rId1" Target="../slideLayouts/slideLayout7.xml" Type="http://schemas.openxmlformats.org/officeDocument/2006/relationships/slideLayout"/><Relationship Id="rId23" Target="../media/audio1.wav" Type="http://schemas.openxmlformats.org/officeDocument/2006/relationships/audio"/></Relationships>
</file>

<file path=ppt/slides/_rels/slide25.xml.rels><?xml version="1.0" encoding="UTF-8" standalone="yes" ?><Relationships xmlns="http://schemas.openxmlformats.org/package/2006/relationships"><Relationship Id="rId3" Target="../media/image44.jpeg" Type="http://schemas.openxmlformats.org/officeDocument/2006/relationships/image"/><Relationship Id="rId2" Target="../media/audio1.wav" Type="http://schemas.openxmlformats.org/officeDocument/2006/relationships/audio"/><Relationship Id="rId1" Target="../slideLayouts/slideLayout7.xml" Type="http://schemas.openxmlformats.org/officeDocument/2006/relationships/slideLayout"/><Relationship Id="rId5" Target="../media/audio1.wav" Type="http://schemas.openxmlformats.org/officeDocument/2006/relationships/audio"/><Relationship Id="rId4" Target="../media/image45.jpeg" Type="http://schemas.openxmlformats.org/officeDocument/2006/relationships/image"/></Relationships>
</file>

<file path=ppt/slides/_rels/slide26.xml.rels><?xml version="1.0" encoding="UTF-8" standalone="yes" ?><Relationships xmlns="http://schemas.openxmlformats.org/package/2006/relationships"><Relationship Id="rId3" Target="../media/image46.jpeg" Type="http://schemas.openxmlformats.org/officeDocument/2006/relationships/image"/><Relationship Id="rId2" Target="../media/audio1.wav" Type="http://schemas.openxmlformats.org/officeDocument/2006/relationships/audio"/><Relationship Id="rId1" Target="../slideLayouts/slideLayout7.xml" Type="http://schemas.openxmlformats.org/officeDocument/2006/relationships/slideLayout"/><Relationship Id="rId4" Target="../media/audio1.wav" Type="http://schemas.openxmlformats.org/officeDocument/2006/relationships/audio"/></Relationships>
</file>

<file path=ppt/slides/_rels/slide27.xml.rels><?xml version="1.0" encoding="UTF-8" standalone="yes" ?><Relationships xmlns="http://schemas.openxmlformats.org/package/2006/relationships"><Relationship Id="rId3" Target="../media/image47.jpeg" Type="http://schemas.openxmlformats.org/officeDocument/2006/relationships/image"/><Relationship Id="rId2" Target="../media/audio1.wav" Type="http://schemas.openxmlformats.org/officeDocument/2006/relationships/audio"/><Relationship Id="rId1" Target="../slideLayouts/slideLayout7.xml" Type="http://schemas.openxmlformats.org/officeDocument/2006/relationships/slideLayout"/><Relationship Id="rId5" Target="../media/audio1.wav" Type="http://schemas.openxmlformats.org/officeDocument/2006/relationships/audio"/><Relationship Id="rId4" Target="../media/image48.jpeg" Type="http://schemas.openxmlformats.org/officeDocument/2006/relationships/image"/></Relationships>
</file>

<file path=ppt/slides/_rels/slide28.xml.rels><?xml version="1.0" encoding="UTF-8" standalone="yes" ?><Relationships xmlns="http://schemas.openxmlformats.org/package/2006/relationships"><Relationship Id="rId3" Target="../media/image49.jpeg" Type="http://schemas.openxmlformats.org/officeDocument/2006/relationships/image"/><Relationship Id="rId2" Target="../media/audio1.wav" Type="http://schemas.openxmlformats.org/officeDocument/2006/relationships/audio"/><Relationship Id="rId1" Target="../slideLayouts/slideLayout7.xml" Type="http://schemas.openxmlformats.org/officeDocument/2006/relationships/slideLayout"/><Relationship Id="rId5" Target="../media/audio1.wav" Type="http://schemas.openxmlformats.org/officeDocument/2006/relationships/audio"/><Relationship Id="rId4" Target="../media/image50.jpeg" Type="http://schemas.openxmlformats.org/officeDocument/2006/relationships/image"/></Relationships>
</file>

<file path=ppt/slides/_rels/slide29.xml.rels><?xml version="1.0" encoding="UTF-8" standalone="yes" ?><Relationships xmlns="http://schemas.openxmlformats.org/package/2006/relationships"><Relationship Id="rId3" Target="../media/image51.jpeg" Type="http://schemas.openxmlformats.org/officeDocument/2006/relationships/image"/><Relationship Id="rId2" Target="../media/audio1.wav" Type="http://schemas.openxmlformats.org/officeDocument/2006/relationships/audio"/><Relationship Id="rId1" Target="../slideLayouts/slideLayout7.xml" Type="http://schemas.openxmlformats.org/officeDocument/2006/relationships/slideLayout"/><Relationship Id="rId5" Target="../media/audio1.wav" Type="http://schemas.openxmlformats.org/officeDocument/2006/relationships/audio"/><Relationship Id="rId4" Target="../media/image52.jpeg" Type="http://schemas.openxmlformats.org/officeDocument/2006/relationships/image"/></Relationships>
</file>

<file path=ppt/slides/_rels/slide3.xml.rels><?xml version="1.0" encoding="UTF-8" standalone="yes" ?><Relationships xmlns="http://schemas.openxmlformats.org/package/2006/relationships"><Relationship Id="rId3" Target="../media/image5.jpeg" Type="http://schemas.openxmlformats.org/officeDocument/2006/relationships/image"/><Relationship Id="rId2" Target="../media/audio1.wav" Type="http://schemas.openxmlformats.org/officeDocument/2006/relationships/audio"/><Relationship Id="rId1" Target="../slideLayouts/slideLayout7.xml" Type="http://schemas.openxmlformats.org/officeDocument/2006/relationships/slideLayout"/><Relationship Id="rId5" Target="../media/audio1.wav" Type="http://schemas.openxmlformats.org/officeDocument/2006/relationships/audio"/><Relationship Id="rId4" Target="../media/image6.jpeg" Type="http://schemas.openxmlformats.org/officeDocument/2006/relationships/image"/></Relationships>
</file>

<file path=ppt/slides/_rels/slide30.xml.rels><?xml version="1.0" encoding="UTF-8" standalone="yes" ?><Relationships xmlns="http://schemas.openxmlformats.org/package/2006/relationships"><Relationship Id="rId3" Target="../media/image53.jpeg" Type="http://schemas.openxmlformats.org/officeDocument/2006/relationships/image"/><Relationship Id="rId2" Target="../media/audio1.wav" Type="http://schemas.openxmlformats.org/officeDocument/2006/relationships/audio"/><Relationship Id="rId1" Target="../slideLayouts/slideLayout7.xml" Type="http://schemas.openxmlformats.org/officeDocument/2006/relationships/slideLayout"/><Relationship Id="rId5" Target="../media/audio1.wav" Type="http://schemas.openxmlformats.org/officeDocument/2006/relationships/audio"/><Relationship Id="rId4" Target="../media/image54.jpeg" Type="http://schemas.openxmlformats.org/officeDocument/2006/relationships/image"/></Relationships>
</file>

<file path=ppt/slides/_rels/slide31.xml.rels><?xml version="1.0" encoding="UTF-8" standalone="yes" ?><Relationships xmlns="http://schemas.openxmlformats.org/package/2006/relationships"><Relationship Id="rId3" Target="../media/image55.jpeg" Type="http://schemas.openxmlformats.org/officeDocument/2006/relationships/image"/><Relationship Id="rId2" Target="../media/audio1.wav" Type="http://schemas.openxmlformats.org/officeDocument/2006/relationships/audio"/><Relationship Id="rId1" Target="../slideLayouts/slideLayout7.xml" Type="http://schemas.openxmlformats.org/officeDocument/2006/relationships/slideLayout"/><Relationship Id="rId5" Target="../media/audio1.wav" Type="http://schemas.openxmlformats.org/officeDocument/2006/relationships/audio"/><Relationship Id="rId4" Target="../media/image56.jpeg" Type="http://schemas.openxmlformats.org/officeDocument/2006/relationships/image"/></Relationships>
</file>

<file path=ppt/slides/_rels/slide32.xml.rels><?xml version="1.0" encoding="UTF-8" standalone="yes" ?><Relationships xmlns="http://schemas.openxmlformats.org/package/2006/relationships"><Relationship Id="rId3" Target="../media/image57.jpeg" Type="http://schemas.openxmlformats.org/officeDocument/2006/relationships/image"/><Relationship Id="rId2" Target="../media/audio1.wav" Type="http://schemas.openxmlformats.org/officeDocument/2006/relationships/audio"/><Relationship Id="rId1" Target="../slideLayouts/slideLayout7.xml" Type="http://schemas.openxmlformats.org/officeDocument/2006/relationships/slideLayout"/><Relationship Id="rId5" Target="../media/audio1.wav" Type="http://schemas.openxmlformats.org/officeDocument/2006/relationships/audio"/><Relationship Id="rId4" Target="../media/hdphoto9.wdp" Type="http://schemas.microsoft.com/office/2007/relationships/hdphoto"/></Relationships>
</file>

<file path=ppt/slides/_rels/slide33.xml.rels><?xml version="1.0" encoding="UTF-8" standalone="yes" ?><Relationships xmlns="http://schemas.openxmlformats.org/package/2006/relationships"><Relationship Id="rId3" Target="../media/image58.jpeg" Type="http://schemas.openxmlformats.org/officeDocument/2006/relationships/image"/><Relationship Id="rId2" Target="../media/audio1.wav" Type="http://schemas.openxmlformats.org/officeDocument/2006/relationships/audio"/><Relationship Id="rId1" Target="../slideLayouts/slideLayout7.xml" Type="http://schemas.openxmlformats.org/officeDocument/2006/relationships/slideLayout"/><Relationship Id="rId5" Target="../media/audio1.wav" Type="http://schemas.openxmlformats.org/officeDocument/2006/relationships/audio"/><Relationship Id="rId4" Target="../media/image59.jpeg" Type="http://schemas.openxmlformats.org/officeDocument/2006/relationships/image"/></Relationships>
</file>

<file path=ppt/slides/_rels/slide34.xml.rels><?xml version="1.0" encoding="UTF-8" standalone="yes" ?><Relationships xmlns="http://schemas.openxmlformats.org/package/2006/relationships"><Relationship Id="rId3" Target="../media/image60.jpeg" Type="http://schemas.openxmlformats.org/officeDocument/2006/relationships/image"/><Relationship Id="rId2" Target="../media/audio1.wav" Type="http://schemas.openxmlformats.org/officeDocument/2006/relationships/audio"/><Relationship Id="rId1" Target="../slideLayouts/slideLayout7.xml" Type="http://schemas.openxmlformats.org/officeDocument/2006/relationships/slideLayout"/><Relationship Id="rId5" Target="../media/audio1.wav" Type="http://schemas.openxmlformats.org/officeDocument/2006/relationships/audio"/><Relationship Id="rId4" Target="../media/hdphoto10.wdp" Type="http://schemas.microsoft.com/office/2007/relationships/hdphoto"/></Relationships>
</file>

<file path=ppt/slides/_rels/slide35.xml.rels><?xml version="1.0" encoding="UTF-8" standalone="yes" ?><Relationships xmlns="http://schemas.openxmlformats.org/package/2006/relationships"><Relationship Id="rId3" Target="../media/image51.jpeg" Type="http://schemas.openxmlformats.org/officeDocument/2006/relationships/image"/><Relationship Id="rId2" Target="../media/audio1.wav" Type="http://schemas.openxmlformats.org/officeDocument/2006/relationships/audio"/><Relationship Id="rId1" Target="../slideLayouts/slideLayout7.xml" Type="http://schemas.openxmlformats.org/officeDocument/2006/relationships/slideLayout"/><Relationship Id="rId5" Target="../media/audio1.wav" Type="http://schemas.openxmlformats.org/officeDocument/2006/relationships/audio"/><Relationship Id="rId4" Target="../media/image61.jpeg" Type="http://schemas.openxmlformats.org/officeDocument/2006/relationships/image"/></Relationships>
</file>

<file path=ppt/slides/_rels/slide36.xml.rels><?xml version="1.0" encoding="UTF-8" standalone="yes" ?><Relationships xmlns="http://schemas.openxmlformats.org/package/2006/relationships"><Relationship Id="rId3" Target="../media/image62.jpeg" Type="http://schemas.openxmlformats.org/officeDocument/2006/relationships/image"/><Relationship Id="rId2" Target="../media/audio1.wav" Type="http://schemas.openxmlformats.org/officeDocument/2006/relationships/audio"/><Relationship Id="rId1" Target="../slideLayouts/slideLayout7.xml" Type="http://schemas.openxmlformats.org/officeDocument/2006/relationships/slideLayout"/><Relationship Id="rId4" Target="../media/audio1.wav" Type="http://schemas.openxmlformats.org/officeDocument/2006/relationships/audio"/></Relationships>
</file>

<file path=ppt/slides/_rels/slide37.xml.rels><?xml version="1.0" encoding="UTF-8" standalone="yes" ?><Relationships xmlns="http://schemas.openxmlformats.org/package/2006/relationships"><Relationship Id="rId3" Target="../media/image63.jpeg" Type="http://schemas.openxmlformats.org/officeDocument/2006/relationships/image"/><Relationship Id="rId2" Target="../media/audio1.wav" Type="http://schemas.openxmlformats.org/officeDocument/2006/relationships/audio"/><Relationship Id="rId1" Target="../slideLayouts/slideLayout7.xml" Type="http://schemas.openxmlformats.org/officeDocument/2006/relationships/slideLayout"/><Relationship Id="rId5" Target="../media/audio1.wav" Type="http://schemas.openxmlformats.org/officeDocument/2006/relationships/audio"/><Relationship Id="rId4" Target="../media/image64.jpeg" Type="http://schemas.openxmlformats.org/officeDocument/2006/relationships/image"/></Relationships>
</file>

<file path=ppt/slides/_rels/slide38.xml.rels><?xml version="1.0" encoding="UTF-8" standalone="yes" ?><Relationships xmlns="http://schemas.openxmlformats.org/package/2006/relationships"><Relationship Id="rId3" Target="../media/image65.jpeg" Type="http://schemas.openxmlformats.org/officeDocument/2006/relationships/image"/><Relationship Id="rId2" Target="../media/audio1.wav" Type="http://schemas.openxmlformats.org/officeDocument/2006/relationships/audio"/><Relationship Id="rId1" Target="../slideLayouts/slideLayout7.xml" Type="http://schemas.openxmlformats.org/officeDocument/2006/relationships/slideLayout"/><Relationship Id="rId4" Target="../media/audio1.wav" Type="http://schemas.openxmlformats.org/officeDocument/2006/relationships/audio"/></Relationships>
</file>

<file path=ppt/slides/_rels/slide39.xml.rels><?xml version="1.0" encoding="UTF-8" standalone="yes" ?><Relationships xmlns="http://schemas.openxmlformats.org/package/2006/relationships"><Relationship Id="rId3" Target="../media/image66.jpeg" Type="http://schemas.openxmlformats.org/officeDocument/2006/relationships/image"/><Relationship Id="rId2" Target="../media/audio1.wav" Type="http://schemas.openxmlformats.org/officeDocument/2006/relationships/audio"/><Relationship Id="rId1" Target="../slideLayouts/slideLayout7.xml" Type="http://schemas.openxmlformats.org/officeDocument/2006/relationships/slideLayout"/><Relationship Id="rId4" Target="../media/audio1.wav" Type="http://schemas.openxmlformats.org/officeDocument/2006/relationships/audio"/></Relationships>
</file>

<file path=ppt/slides/_rels/slide4.xml.rels><?xml version="1.0" encoding="UTF-8" standalone="yes" ?><Relationships xmlns="http://schemas.openxmlformats.org/package/2006/relationships"><Relationship Id="rId3" Target="../media/image7.jpeg" Type="http://schemas.openxmlformats.org/officeDocument/2006/relationships/image"/><Relationship Id="rId2" Target="../media/audio1.wav" Type="http://schemas.openxmlformats.org/officeDocument/2006/relationships/audio"/><Relationship Id="rId1" Target="../slideLayouts/slideLayout7.xml" Type="http://schemas.openxmlformats.org/officeDocument/2006/relationships/slideLayout"/><Relationship Id="rId4" Target="../media/audio1.wav" Type="http://schemas.openxmlformats.org/officeDocument/2006/relationships/audio"/></Relationships>
</file>

<file path=ppt/slides/_rels/slide5.xml.rels><?xml version="1.0" encoding="UTF-8" standalone="yes" ?><Relationships xmlns="http://schemas.openxmlformats.org/package/2006/relationships"><Relationship Id="rId3" Target="../media/image8.jpeg" Type="http://schemas.openxmlformats.org/officeDocument/2006/relationships/image"/><Relationship Id="rId2" Target="../media/audio1.wav" Type="http://schemas.openxmlformats.org/officeDocument/2006/relationships/audio"/><Relationship Id="rId1" Target="../slideLayouts/slideLayout7.xml" Type="http://schemas.openxmlformats.org/officeDocument/2006/relationships/slideLayout"/><Relationship Id="rId6" Target="../media/audio1.wav" Type="http://schemas.openxmlformats.org/officeDocument/2006/relationships/audio"/><Relationship Id="rId5" Target="../media/image10.jpeg" Type="http://schemas.openxmlformats.org/officeDocument/2006/relationships/image"/><Relationship Id="rId4" Target="../media/image9.jpeg" Type="http://schemas.openxmlformats.org/officeDocument/2006/relationships/image"/></Relationships>
</file>

<file path=ppt/slides/_rels/slide6.xml.rels><?xml version="1.0" encoding="UTF-8" standalone="yes" ?><Relationships xmlns="http://schemas.openxmlformats.org/package/2006/relationships"><Relationship Id="rId8" Target="../media/image14.jpeg" Type="http://schemas.openxmlformats.org/officeDocument/2006/relationships/image"/><Relationship Id="rId3" Target="../media/image11.jpeg" Type="http://schemas.openxmlformats.org/officeDocument/2006/relationships/image"/><Relationship Id="rId7" Target="../media/hdphoto2.wdp" Type="http://schemas.microsoft.com/office/2007/relationships/hdphoto"/><Relationship Id="rId2" Target="../media/audio1.wav" Type="http://schemas.openxmlformats.org/officeDocument/2006/relationships/audio"/><Relationship Id="rId1" Target="../slideLayouts/slideLayout7.xml" Type="http://schemas.openxmlformats.org/officeDocument/2006/relationships/slideLayout"/><Relationship Id="rId6" Target="../media/image13.jpeg" Type="http://schemas.openxmlformats.org/officeDocument/2006/relationships/image"/><Relationship Id="rId5" Target="../media/hdphoto1.wdp" Type="http://schemas.microsoft.com/office/2007/relationships/hdphoto"/><Relationship Id="rId4" Target="../media/image12.jpeg" Type="http://schemas.openxmlformats.org/officeDocument/2006/relationships/image"/><Relationship Id="rId9" Target="../media/audio1.wav" Type="http://schemas.openxmlformats.org/officeDocument/2006/relationships/audio"/></Relationships>
</file>

<file path=ppt/slides/_rels/slide7.xml.rels><?xml version="1.0" encoding="UTF-8" standalone="yes" ?><Relationships xmlns="http://schemas.openxmlformats.org/package/2006/relationships"><Relationship Id="rId3" Target="../media/image15.jpeg" Type="http://schemas.openxmlformats.org/officeDocument/2006/relationships/image"/><Relationship Id="rId2" Target="../media/audio1.wav" Type="http://schemas.openxmlformats.org/officeDocument/2006/relationships/audio"/><Relationship Id="rId1" Target="../slideLayouts/slideLayout7.xml" Type="http://schemas.openxmlformats.org/officeDocument/2006/relationships/slideLayout"/><Relationship Id="rId5" Target="../media/audio1.wav" Type="http://schemas.openxmlformats.org/officeDocument/2006/relationships/audio"/><Relationship Id="rId4" Target="../media/image16.jpeg" Type="http://schemas.openxmlformats.org/officeDocument/2006/relationships/image"/></Relationships>
</file>

<file path=ppt/slides/_rels/slide8.xml.rels><?xml version="1.0" encoding="UTF-8" standalone="yes" ?><Relationships xmlns="http://schemas.openxmlformats.org/package/2006/relationships"><Relationship Id="rId3" Target="../media/image17.jpeg" Type="http://schemas.openxmlformats.org/officeDocument/2006/relationships/image"/><Relationship Id="rId2" Target="../media/audio1.wav" Type="http://schemas.openxmlformats.org/officeDocument/2006/relationships/audio"/><Relationship Id="rId1" Target="../slideLayouts/slideLayout7.xml" Type="http://schemas.openxmlformats.org/officeDocument/2006/relationships/slideLayout"/><Relationship Id="rId6" Target="../media/audio1.wav" Type="http://schemas.openxmlformats.org/officeDocument/2006/relationships/audio"/><Relationship Id="rId5" Target="../media/image18.jpeg" Type="http://schemas.openxmlformats.org/officeDocument/2006/relationships/image"/><Relationship Id="rId4" Target="../media/hdphoto3.wdp" Type="http://schemas.microsoft.com/office/2007/relationships/hdphoto"/></Relationships>
</file>

<file path=ppt/slides/_rels/slide9.xml.rels><?xml version="1.0" encoding="UTF-8" standalone="yes" ?><Relationships xmlns="http://schemas.openxmlformats.org/package/2006/relationships"><Relationship Id="rId3" Target="../media/image19.jpeg" Type="http://schemas.openxmlformats.org/officeDocument/2006/relationships/image"/><Relationship Id="rId7" Target="../media/audio1.wav" Type="http://schemas.openxmlformats.org/officeDocument/2006/relationships/audio"/><Relationship Id="rId2" Target="../media/audio1.wav" Type="http://schemas.openxmlformats.org/officeDocument/2006/relationships/audio"/><Relationship Id="rId1" Target="../slideLayouts/slideLayout7.xml" Type="http://schemas.openxmlformats.org/officeDocument/2006/relationships/slideLayout"/><Relationship Id="rId6" Target="../media/image21.jpeg" Type="http://schemas.openxmlformats.org/officeDocument/2006/relationships/image"/><Relationship Id="rId5" Target="../media/image20.jpeg" Type="http://schemas.openxmlformats.org/officeDocument/2006/relationships/image"/><Relationship Id="rId4" Target="../media/hdphoto4.wdp" Type="http://schemas.microsoft.com/office/2007/relationships/hdphoto"/></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одзаголовок 2"/>
          <p:cNvSpPr>
            <a:spLocks noGrp="1"/>
          </p:cNvSpPr>
          <p:nvPr>
            <p:ph type="subTitle" idx="1"/>
          </p:nvPr>
        </p:nvSpPr>
        <p:spPr>
          <a:xfrm>
            <a:off x="611560" y="5661248"/>
            <a:ext cx="7920880" cy="960512"/>
          </a:xfrm>
        </p:spPr>
        <p:txBody>
          <a:bodyPr>
            <a:normAutofit fontScale="70000" lnSpcReduction="20000"/>
          </a:bodyPr>
          <a:lstStyle/>
          <a:p>
            <a:endParaRPr lang="ru-RU" b="1" dirty="0">
              <a:solidFill>
                <a:srgbClr val="FF0000"/>
              </a:solidFill>
              <a:effectLst>
                <a:outerShdw blurRad="38100" dist="38100" dir="2700000" algn="tl">
                  <a:srgbClr val="000000">
                    <a:alpha val="43137"/>
                  </a:srgbClr>
                </a:outerShdw>
              </a:effectLst>
            </a:endParaRPr>
          </a:p>
          <a:p>
            <a:r>
              <a:rPr lang="ru-RU" sz="5200" b="1" dirty="0" smtClean="0">
                <a:solidFill>
                  <a:srgbClr val="C00000"/>
                </a:solidFill>
                <a:effectLst>
                  <a:outerShdw blurRad="38100" dist="38100" dir="2700000" algn="tl">
                    <a:srgbClr val="000000">
                      <a:alpha val="43137"/>
                    </a:srgbClr>
                  </a:outerShdw>
                </a:effectLst>
              </a:rPr>
              <a:t>МБУК «Хиславичская МЦБС</a:t>
            </a:r>
            <a:r>
              <a:rPr lang="ru-RU" sz="5200" b="1" dirty="0" smtClean="0">
                <a:solidFill>
                  <a:srgbClr val="C00000"/>
                </a:solidFill>
              </a:rPr>
              <a:t>»</a:t>
            </a:r>
            <a:endParaRPr lang="ru-RU" sz="5200" b="1" dirty="0">
              <a:solidFill>
                <a:srgbClr val="C00000"/>
              </a:solidFill>
            </a:endParaRPr>
          </a:p>
        </p:txBody>
      </p:sp>
      <p:pic>
        <p:nvPicPr>
          <p:cNvPr id="15363"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1981" t="8518" r="14803" b="3187"/>
          <a:stretch/>
        </p:blipFill>
        <p:spPr bwMode="auto">
          <a:xfrm>
            <a:off x="4483100" y="368300"/>
            <a:ext cx="3441700" cy="5534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339854" y="3331902"/>
            <a:ext cx="1728192" cy="1446550"/>
          </a:xfrm>
          <a:prstGeom prst="rect">
            <a:avLst/>
          </a:prstGeom>
          <a:noFill/>
        </p:spPr>
        <p:txBody>
          <a:bodyPr wrap="square" rtlCol="0">
            <a:spAutoFit/>
          </a:bodyPr>
          <a:lstStyle/>
          <a:p>
            <a:pPr algn="ctr"/>
            <a:r>
              <a:rPr lang="ru-RU" sz="4400" b="1" dirty="0" smtClean="0">
                <a:solidFill>
                  <a:srgbClr val="C00000"/>
                </a:solidFill>
                <a:effectLst>
                  <a:outerShdw blurRad="38100" dist="38100" dir="2700000" algn="tl">
                    <a:srgbClr val="000000">
                      <a:alpha val="43137"/>
                    </a:srgbClr>
                  </a:outerShdw>
                </a:effectLst>
              </a:rPr>
              <a:t>ИЮЛЬ 2020</a:t>
            </a:r>
            <a:endParaRPr lang="ru-RU" sz="4400" b="1" dirty="0">
              <a:solidFill>
                <a:srgbClr val="C00000"/>
              </a:solidFill>
              <a:effectLst>
                <a:outerShdw blurRad="38100" dist="38100" dir="2700000" algn="tl">
                  <a:srgbClr val="000000">
                    <a:alpha val="43137"/>
                  </a:srgbClr>
                </a:outerShdw>
              </a:effectLst>
            </a:endParaRPr>
          </a:p>
        </p:txBody>
      </p:sp>
      <p:sp>
        <p:nvSpPr>
          <p:cNvPr id="2" name="TextBox 1"/>
          <p:cNvSpPr txBox="1"/>
          <p:nvPr/>
        </p:nvSpPr>
        <p:spPr>
          <a:xfrm>
            <a:off x="4716016" y="1628800"/>
            <a:ext cx="2741678" cy="1200329"/>
          </a:xfrm>
          <a:prstGeom prst="rect">
            <a:avLst/>
          </a:prstGeom>
          <a:noFill/>
        </p:spPr>
        <p:txBody>
          <a:bodyPr wrap="square" rtlCol="0">
            <a:spAutoFit/>
          </a:bodyPr>
          <a:lstStyle/>
          <a:p>
            <a:pPr algn="ctr"/>
            <a:r>
              <a:rPr lang="ru-RU" sz="2400" b="1" dirty="0" smtClean="0">
                <a:solidFill>
                  <a:schemeClr val="accent1">
                    <a:lumMod val="75000"/>
                  </a:schemeClr>
                </a:solidFill>
                <a:effectLst>
                  <a:outerShdw blurRad="38100" dist="38100" dir="2700000" algn="tl">
                    <a:srgbClr val="000000">
                      <a:alpha val="43137"/>
                    </a:srgbClr>
                  </a:outerShdw>
                </a:effectLst>
              </a:rPr>
              <a:t>КАЛЕНДАРЬ</a:t>
            </a:r>
          </a:p>
          <a:p>
            <a:pPr algn="ctr"/>
            <a:r>
              <a:rPr lang="ru-RU" sz="2400" b="1" dirty="0" smtClean="0">
                <a:solidFill>
                  <a:schemeClr val="accent1">
                    <a:lumMod val="75000"/>
                  </a:schemeClr>
                </a:solidFill>
                <a:effectLst>
                  <a:outerShdw blurRad="38100" dist="38100" dir="2700000" algn="tl">
                    <a:srgbClr val="000000">
                      <a:alpha val="43137"/>
                    </a:srgbClr>
                  </a:outerShdw>
                </a:effectLst>
              </a:rPr>
              <a:t>ЗНАМЕНАТЕЛЬНЫХ </a:t>
            </a:r>
          </a:p>
          <a:p>
            <a:pPr algn="ctr"/>
            <a:r>
              <a:rPr lang="ru-RU" sz="2400" b="1" dirty="0" smtClean="0">
                <a:solidFill>
                  <a:schemeClr val="accent1">
                    <a:lumMod val="75000"/>
                  </a:schemeClr>
                </a:solidFill>
                <a:effectLst>
                  <a:outerShdw blurRad="38100" dist="38100" dir="2700000" algn="tl">
                    <a:srgbClr val="000000">
                      <a:alpha val="43137"/>
                    </a:srgbClr>
                  </a:outerShdw>
                </a:effectLst>
              </a:rPr>
              <a:t>И ПАМЯТНЫХ ДАТ</a:t>
            </a:r>
            <a:endParaRPr lang="ru-RU" sz="2400" b="1" dirty="0">
              <a:solidFill>
                <a:schemeClr val="accent1">
                  <a:lumMod val="75000"/>
                </a:schemeClr>
              </a:solidFill>
              <a:effectLst>
                <a:outerShdw blurRad="38100" dist="38100" dir="2700000" algn="tl">
                  <a:srgbClr val="000000">
                    <a:alpha val="43137"/>
                  </a:srgbClr>
                </a:outerShdw>
              </a:effectLst>
            </a:endParaRPr>
          </a:p>
        </p:txBody>
      </p:sp>
      <p:pic>
        <p:nvPicPr>
          <p:cNvPr id="102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56651"/>
          <a:stretch/>
        </p:blipFill>
        <p:spPr bwMode="auto">
          <a:xfrm>
            <a:off x="1187624" y="368300"/>
            <a:ext cx="3506194" cy="5534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73348321"/>
      </p:ext>
    </p:extLst>
  </p:cSld>
  <p:clrMapOvr>
    <a:masterClrMapping/>
  </p:clrMapOvr>
  <p:transition spd="slow">
    <p:circl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Прямоугольник 1"/>
          <p:cNvSpPr/>
          <p:nvPr/>
        </p:nvSpPr>
        <p:spPr>
          <a:xfrm>
            <a:off x="477888" y="620688"/>
            <a:ext cx="7992888" cy="5940088"/>
          </a:xfrm>
          <a:prstGeom prst="rect">
            <a:avLst/>
          </a:prstGeom>
        </p:spPr>
        <p:txBody>
          <a:bodyPr wrap="square">
            <a:spAutoFit/>
          </a:bodyPr>
          <a:lstStyle/>
          <a:p>
            <a:pPr algn="just" fontAlgn="base"/>
            <a:r>
              <a:rPr lang="ru-RU" b="1" dirty="0" smtClean="0"/>
              <a:t>   </a:t>
            </a:r>
            <a:r>
              <a:rPr lang="ru-RU" sz="2000" b="1" dirty="0" smtClean="0"/>
              <a:t>Праздник </a:t>
            </a:r>
            <a:r>
              <a:rPr lang="ru-RU" sz="2000" b="1" dirty="0"/>
              <a:t>Ивана Купалы является одним из главных в календаре славян, он совпадает с Рождеством Иоанна Крестителя и в свое время с размахом отмечался от самых Карпатских гор до севера Руси. Ночью с 6 на 7 июля славянские племена отмечали этот загадочный, мистический и, одновременно с этим, веселый и разгульный праздник зеленого покоса, зрелости лета и Солнца.</a:t>
            </a:r>
          </a:p>
          <a:p>
            <a:pPr algn="just" fontAlgn="base"/>
            <a:r>
              <a:rPr lang="ru-RU" sz="2000" b="1" dirty="0" smtClean="0"/>
              <a:t>    Обливание </a:t>
            </a:r>
            <a:r>
              <a:rPr lang="ru-RU" sz="2000" b="1" dirty="0"/>
              <a:t>водой в Иванов день было всенародным обычаем, но в то же время крестьяне считали купание опасным, потому как именинник — водяной, не терпящий людей, лезущих в его царство, мог утопить всякого неосторожного.</a:t>
            </a:r>
          </a:p>
          <a:p>
            <a:pPr algn="just" fontAlgn="base"/>
            <a:r>
              <a:rPr lang="ru-RU" sz="2000" b="1" dirty="0" smtClean="0"/>
              <a:t>    Главной </a:t>
            </a:r>
            <a:r>
              <a:rPr lang="ru-RU" sz="2000" b="1" dirty="0"/>
              <a:t>особенностью купальской ночи были традиционные очищающие костры, вокруг них водили хороводы, прыгали через них. В некоторых областях для защиты от мора через огонь прогоняли домашнюю скотину. В купальских кострах </a:t>
            </a:r>
            <a:r>
              <a:rPr lang="ru-RU" sz="2000" b="1" dirty="0" err="1"/>
              <a:t>матерьми</a:t>
            </a:r>
            <a:r>
              <a:rPr lang="ru-RU" sz="2000" b="1" dirty="0"/>
              <a:t> сжигалось снятое с хворых детей белье, чтобы вместе с ним сгорели и болезни. Молодые, напрыгавшись через костры, играли в горелки.</a:t>
            </a:r>
          </a:p>
          <a:p>
            <a:pPr algn="just" fontAlgn="base"/>
            <a:r>
              <a:rPr lang="ru-RU" sz="2000" b="1" dirty="0" smtClean="0"/>
              <a:t>    По </a:t>
            </a:r>
            <a:r>
              <a:rPr lang="ru-RU" sz="2000" b="1" dirty="0"/>
              <a:t>народным поверьям в самую короткую в году купальскую ночь нельзя спать, чтобы во сне не подвергнуться нападению нечистой силы</a:t>
            </a:r>
          </a:p>
        </p:txBody>
      </p:sp>
    </p:spTree>
    <p:extLst>
      <p:ext uri="{BB962C8B-B14F-4D97-AF65-F5344CB8AC3E}">
        <p14:creationId xmlns:p14="http://schemas.microsoft.com/office/powerpoint/2010/main" val="2087066835"/>
      </p:ext>
    </p:extLst>
  </p:cSld>
  <p:clrMapOvr>
    <a:masterClrMapping/>
  </p:clrMapOvr>
  <mc:AlternateContent xmlns:mc="http://schemas.openxmlformats.org/markup-compatibility/2006" xmlns:p14="http://schemas.microsoft.com/office/powerpoint/2010/main">
    <mc:Choice Requires="p14">
      <p:transition spd="slow" p14:dur="800">
        <p:circle/>
        <p:sndAc>
          <p:stSnd>
            <p:snd r:embed="rId2" name="chimes.wav"/>
          </p:stSnd>
        </p:sndAc>
      </p:transition>
    </mc:Choice>
    <mc:Fallback xmlns="">
      <p:transition spd="slow">
        <p:circle/>
        <p:sndAc>
          <p:stSnd>
            <p:snd r:embed="rId4" name="chimes.wav"/>
          </p:stSnd>
        </p:sndAc>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624" y="755115"/>
            <a:ext cx="6907008" cy="541018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49737517"/>
      </p:ext>
    </p:extLst>
  </p:cSld>
  <p:clrMapOvr>
    <a:masterClrMapping/>
  </p:clrMapOvr>
  <mc:AlternateContent xmlns:mc="http://schemas.openxmlformats.org/markup-compatibility/2006" xmlns:p14="http://schemas.microsoft.com/office/powerpoint/2010/main">
    <mc:Choice Requires="p14">
      <p:transition spd="slow" p14:dur="800">
        <p:circle/>
        <p:sndAc>
          <p:stSnd>
            <p:snd r:embed="rId2" name="chimes.wav"/>
          </p:stSnd>
        </p:sndAc>
      </p:transition>
    </mc:Choice>
    <mc:Fallback xmlns="">
      <p:transition spd="slow">
        <p:circle/>
        <p:sndAc>
          <p:stSnd>
            <p:snd r:embed="rId5" name="chimes.wav"/>
          </p:stSnd>
        </p:sndAc>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814760" y="751344"/>
            <a:ext cx="7488832" cy="5355312"/>
          </a:xfrm>
          <a:prstGeom prst="rect">
            <a:avLst/>
          </a:prstGeom>
        </p:spPr>
        <p:txBody>
          <a:bodyPr wrap="square">
            <a:spAutoFit/>
          </a:bodyPr>
          <a:lstStyle/>
          <a:p>
            <a:pPr algn="ctr" fontAlgn="base"/>
            <a:r>
              <a:rPr lang="ru-RU" sz="2000" b="1" dirty="0" smtClean="0">
                <a:solidFill>
                  <a:srgbClr val="0070C0"/>
                </a:solidFill>
              </a:rPr>
              <a:t>   8 июля ДЕНЬ СЕМЬИ, ЛЮБВИ И ВЕРНОСТИ.</a:t>
            </a:r>
          </a:p>
          <a:p>
            <a:pPr algn="just" fontAlgn="base"/>
            <a:r>
              <a:rPr lang="ru-RU" b="1" dirty="0"/>
              <a:t> </a:t>
            </a:r>
            <a:r>
              <a:rPr lang="ru-RU" b="1" dirty="0" smtClean="0"/>
              <a:t>  Впервые </a:t>
            </a:r>
            <a:r>
              <a:rPr lang="ru-RU" b="1" dirty="0"/>
              <a:t>празднование дня семьи, любви и верности российский народ отметил 8 июля 2008 года, объявленного правительством годом семьи. Праздник был учрежден депутатами Госдумы и поддержан всеми религиозными организациями </a:t>
            </a:r>
            <a:r>
              <a:rPr lang="ru-RU" b="1" dirty="0" smtClean="0"/>
              <a:t>России.</a:t>
            </a:r>
            <a:endParaRPr lang="ru-RU" b="1" dirty="0"/>
          </a:p>
          <a:p>
            <a:pPr algn="just" fontAlgn="base"/>
            <a:r>
              <a:rPr lang="ru-RU" b="1" dirty="0" smtClean="0"/>
              <a:t>   В </a:t>
            </a:r>
            <a:r>
              <a:rPr lang="ru-RU" b="1" dirty="0"/>
              <a:t>православном календаре на 8 июля выпадает день чествования святых Петра и </a:t>
            </a:r>
            <a:r>
              <a:rPr lang="ru-RU" b="1" dirty="0" err="1"/>
              <a:t>Февронии</a:t>
            </a:r>
            <a:r>
              <a:rPr lang="ru-RU" b="1" dirty="0"/>
              <a:t> Муромских, жизнь которых является воплощением всего, что связано с идеальным образцом христианского супружества.</a:t>
            </a:r>
          </a:p>
          <a:p>
            <a:pPr algn="just" fontAlgn="base"/>
            <a:r>
              <a:rPr lang="ru-RU" b="1" dirty="0" smtClean="0"/>
              <a:t>   Князь </a:t>
            </a:r>
            <a:r>
              <a:rPr lang="ru-RU" b="1" dirty="0"/>
              <a:t>Петр, вступивший на Муромский престол в 1203 году, приходился вторым сыном князю Юрию Владимировичу. Однажды Петру, заболевшему проказой</a:t>
            </a:r>
            <a:r>
              <a:rPr lang="ru-RU" b="1" dirty="0" smtClean="0"/>
              <a:t>, привиделось </a:t>
            </a:r>
            <a:r>
              <a:rPr lang="ru-RU" b="1" dirty="0"/>
              <a:t>во сне, </a:t>
            </a:r>
            <a:r>
              <a:rPr lang="ru-RU" b="1" dirty="0" smtClean="0"/>
              <a:t>что, </a:t>
            </a:r>
            <a:r>
              <a:rPr lang="ru-RU" b="1" dirty="0"/>
              <a:t>избавить его от хвори сможет </a:t>
            </a:r>
            <a:r>
              <a:rPr lang="ru-RU" b="1" dirty="0" err="1"/>
              <a:t>Феврония</a:t>
            </a:r>
            <a:r>
              <a:rPr lang="ru-RU" b="1" dirty="0"/>
              <a:t> - дочь бортника, крестьянка из деревни Ласковой, что в Рязанской земле</a:t>
            </a:r>
            <a:r>
              <a:rPr lang="ru-RU" b="1" dirty="0" smtClean="0"/>
              <a:t>. Пётр послал в ту деревню своих людей. Когда </a:t>
            </a:r>
            <a:r>
              <a:rPr lang="ru-RU" b="1" dirty="0" err="1" smtClean="0"/>
              <a:t>кнёзь</a:t>
            </a:r>
            <a:r>
              <a:rPr lang="ru-RU" b="1" dirty="0" smtClean="0"/>
              <a:t> увидел </a:t>
            </a:r>
            <a:r>
              <a:rPr lang="ru-RU" b="1" dirty="0" err="1" smtClean="0"/>
              <a:t>Февронью</a:t>
            </a:r>
            <a:r>
              <a:rPr lang="ru-RU" b="1" dirty="0" smtClean="0"/>
              <a:t>, то так полюбил её за мудрость и доброту, что дал обед жениться на неё после исцеления.</a:t>
            </a:r>
          </a:p>
          <a:p>
            <a:pPr algn="just" fontAlgn="base"/>
            <a:r>
              <a:rPr lang="ru-RU" b="1" dirty="0"/>
              <a:t> </a:t>
            </a:r>
            <a:r>
              <a:rPr lang="ru-RU" b="1" dirty="0" smtClean="0"/>
              <a:t>  </a:t>
            </a:r>
            <a:r>
              <a:rPr lang="ru-RU" b="1" dirty="0" err="1" smtClean="0"/>
              <a:t>Фёвронья</a:t>
            </a:r>
            <a:r>
              <a:rPr lang="ru-RU" b="1" dirty="0" smtClean="0"/>
              <a:t> исцелила князя и вышла за него замуж. Супруги пронесли любовь друг к другу через все испытания.</a:t>
            </a:r>
          </a:p>
          <a:p>
            <a:pPr algn="just" fontAlgn="base"/>
            <a:r>
              <a:rPr lang="ru-RU" b="1" dirty="0"/>
              <a:t> </a:t>
            </a:r>
            <a:r>
              <a:rPr lang="ru-RU" b="1" dirty="0" smtClean="0"/>
              <a:t>  </a:t>
            </a:r>
            <a:endParaRPr lang="ru-RU" b="1" dirty="0"/>
          </a:p>
        </p:txBody>
      </p:sp>
    </p:spTree>
    <p:extLst>
      <p:ext uri="{BB962C8B-B14F-4D97-AF65-F5344CB8AC3E}">
        <p14:creationId xmlns:p14="http://schemas.microsoft.com/office/powerpoint/2010/main" val="3000870853"/>
      </p:ext>
    </p:extLst>
  </p:cSld>
  <p:clrMapOvr>
    <a:masterClrMapping/>
  </p:clrMapOvr>
  <mc:AlternateContent xmlns:mc="http://schemas.openxmlformats.org/markup-compatibility/2006" xmlns:p14="http://schemas.microsoft.com/office/powerpoint/2010/main">
    <mc:Choice Requires="p14">
      <p:transition spd="slow" p14:dur="800">
        <p:circle/>
        <p:sndAc>
          <p:stSnd>
            <p:snd r:embed="rId2" name="chimes.wav"/>
          </p:stSnd>
        </p:sndAc>
      </p:transition>
    </mc:Choice>
    <mc:Fallback xmlns="">
      <p:transition spd="slow">
        <p:circle/>
        <p:sndAc>
          <p:stSnd>
            <p:snd r:embed="rId5" name="chimes.wav"/>
          </p:stSnd>
        </p:sndAc>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404663"/>
            <a:ext cx="4420519" cy="61263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7925" y="3386972"/>
            <a:ext cx="4134915" cy="315771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89179" y="339126"/>
            <a:ext cx="3932409" cy="280184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39807149"/>
      </p:ext>
    </p:extLst>
  </p:cSld>
  <p:clrMapOvr>
    <a:masterClrMapping/>
  </p:clrMapOvr>
  <mc:AlternateContent xmlns:mc="http://schemas.openxmlformats.org/markup-compatibility/2006" xmlns:p14="http://schemas.microsoft.com/office/powerpoint/2010/main">
    <mc:Choice Requires="p14">
      <p:transition spd="slow" p14:dur="800">
        <p:circle/>
        <p:sndAc>
          <p:stSnd>
            <p:snd r:embed="rId2" name="chimes.wav"/>
          </p:stSnd>
        </p:sndAc>
      </p:transition>
    </mc:Choice>
    <mc:Fallback xmlns="">
      <p:transition spd="slow">
        <p:circle/>
        <p:sndAc>
          <p:stSnd>
            <p:snd r:embed="rId7" name="chimes.wav"/>
          </p:stSnd>
        </p:sndAc>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95772" y="620688"/>
            <a:ext cx="8496944" cy="5078313"/>
          </a:xfrm>
          <a:prstGeom prst="rect">
            <a:avLst/>
          </a:prstGeom>
        </p:spPr>
        <p:txBody>
          <a:bodyPr wrap="square">
            <a:spAutoFit/>
          </a:bodyPr>
          <a:lstStyle/>
          <a:p>
            <a:pPr algn="ctr" fontAlgn="base"/>
            <a:r>
              <a:rPr lang="ru-RU" sz="2000" dirty="0" smtClean="0">
                <a:solidFill>
                  <a:srgbClr val="C00000"/>
                </a:solidFill>
              </a:rPr>
              <a:t>   </a:t>
            </a:r>
            <a:r>
              <a:rPr lang="ru-RU" sz="2000" b="1" dirty="0" smtClean="0">
                <a:solidFill>
                  <a:srgbClr val="C00000"/>
                </a:solidFill>
              </a:rPr>
              <a:t>Полтавская битва 8 июля 1709 года</a:t>
            </a:r>
          </a:p>
          <a:p>
            <a:pPr algn="just" fontAlgn="base"/>
            <a:r>
              <a:rPr lang="ru-RU" b="1" dirty="0" smtClean="0"/>
              <a:t>   Победа </a:t>
            </a:r>
            <a:r>
              <a:rPr lang="ru-RU" b="1" dirty="0"/>
              <a:t>русских войск над шведами при Полтаве явилась решающим эпизодом Великой Северной войны, длившийся с 1700 по 1721 год. Главное сражение за возвращение исконно русских земель и выход к Балтийскому морю, в котором сошлись армии Петра I и Карла XI, состоялось 27 июня (8 июля) 1709 года.</a:t>
            </a:r>
          </a:p>
          <a:p>
            <a:pPr algn="just" fontAlgn="base"/>
            <a:r>
              <a:rPr lang="ru-RU" b="1" dirty="0" smtClean="0"/>
              <a:t>   После </a:t>
            </a:r>
            <a:r>
              <a:rPr lang="ru-RU" b="1" dirty="0"/>
              <a:t>отвоевания русским императором у шведского короля Ливонии и основания города-крепости Санкт-Петербург, Карл решил атаковать центр России и захватить </a:t>
            </a:r>
            <a:r>
              <a:rPr lang="ru-RU" b="1" dirty="0" smtClean="0"/>
              <a:t>Москву через </a:t>
            </a:r>
            <a:r>
              <a:rPr lang="ru-RU" b="1" dirty="0"/>
              <a:t>Украину. К тому моменту, когда шведы подошли к Полтаве, их король был ранен, а армия, </a:t>
            </a:r>
            <a:r>
              <a:rPr lang="ru-RU" b="1" dirty="0" smtClean="0"/>
              <a:t>потеряла </a:t>
            </a:r>
            <a:r>
              <a:rPr lang="ru-RU" b="1" dirty="0"/>
              <a:t>треть своего состава. </a:t>
            </a:r>
          </a:p>
          <a:p>
            <a:pPr algn="just" fontAlgn="base"/>
            <a:r>
              <a:rPr lang="ru-RU" b="1" dirty="0" smtClean="0"/>
              <a:t>   Полтавский </a:t>
            </a:r>
            <a:r>
              <a:rPr lang="ru-RU" b="1" dirty="0"/>
              <a:t>гарнизон, состоящий из 4 000 солдат и 2 500 ополченцев, успешно отбил несколько штурмов в ожидании подхода главных сил русской армии во главе с Петром. </a:t>
            </a:r>
          </a:p>
          <a:p>
            <a:pPr algn="just" fontAlgn="base"/>
            <a:r>
              <a:rPr lang="ru-RU" b="1" dirty="0"/>
              <a:t>В результате Полтавской битвы шведы понесли невосполнимые потери. Более </a:t>
            </a:r>
            <a:endParaRPr lang="ru-RU" b="1" dirty="0"/>
          </a:p>
          <a:p>
            <a:pPr algn="just" fontAlgn="base"/>
            <a:r>
              <a:rPr lang="ru-RU" b="1" dirty="0" smtClean="0"/>
              <a:t>9 </a:t>
            </a:r>
            <a:r>
              <a:rPr lang="ru-RU" b="1" dirty="0"/>
              <a:t>000 человек были убиты и еще 19 000, в том числе весь генералитет, были взяты в плен. Армия Карла XII прекратила свой существование, а он сам и украинский изменник Мазепа скрылись на территории Османской империи.</a:t>
            </a:r>
          </a:p>
          <a:p>
            <a:pPr algn="just" fontAlgn="base"/>
            <a:r>
              <a:rPr lang="ru-RU" b="1" dirty="0" smtClean="0"/>
              <a:t>   Решительная </a:t>
            </a:r>
            <a:r>
              <a:rPr lang="ru-RU" b="1" dirty="0"/>
              <a:t>победа русского народа переломила ход Северной войны в пользу России и стала концом господства Швеции как главной военной силы в Европе.</a:t>
            </a:r>
          </a:p>
        </p:txBody>
      </p:sp>
    </p:spTree>
    <p:extLst>
      <p:ext uri="{BB962C8B-B14F-4D97-AF65-F5344CB8AC3E}">
        <p14:creationId xmlns:p14="http://schemas.microsoft.com/office/powerpoint/2010/main" val="2353384096"/>
      </p:ext>
    </p:extLst>
  </p:cSld>
  <p:clrMapOvr>
    <a:masterClrMapping/>
  </p:clrMapOvr>
  <mc:AlternateContent xmlns:mc="http://schemas.openxmlformats.org/markup-compatibility/2006" xmlns:p14="http://schemas.microsoft.com/office/powerpoint/2010/main">
    <mc:Choice Requires="p14">
      <p:transition spd="slow" p14:dur="800">
        <p:circle/>
        <p:sndAc>
          <p:stSnd>
            <p:snd r:embed="rId2" name="chimes.wav"/>
          </p:stSnd>
        </p:sndAc>
      </p:transition>
    </mc:Choice>
    <mc:Fallback xmlns="">
      <p:transition spd="slow">
        <p:circle/>
        <p:sndAc>
          <p:stSnd>
            <p:snd r:embed="rId4" name="chimes.wav"/>
          </p:stSnd>
        </p:sndAc>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86" y="188640"/>
            <a:ext cx="8412427" cy="630932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Прямоугольник 1"/>
          <p:cNvSpPr/>
          <p:nvPr/>
        </p:nvSpPr>
        <p:spPr>
          <a:xfrm>
            <a:off x="4067944" y="1916832"/>
            <a:ext cx="4572000" cy="1631216"/>
          </a:xfrm>
          <a:prstGeom prst="rect">
            <a:avLst/>
          </a:prstGeom>
        </p:spPr>
        <p:txBody>
          <a:bodyPr>
            <a:spAutoFit/>
          </a:bodyPr>
          <a:lstStyle/>
          <a:p>
            <a:pPr algn="ctr"/>
            <a:r>
              <a:rPr lang="ru-RU" sz="3200" b="1" dirty="0" smtClean="0">
                <a:solidFill>
                  <a:srgbClr val="0070C0"/>
                </a:solidFill>
              </a:rPr>
              <a:t>(</a:t>
            </a:r>
            <a:r>
              <a:rPr lang="ru-RU" sz="3200" b="1" dirty="0">
                <a:solidFill>
                  <a:srgbClr val="0070C0"/>
                </a:solidFill>
                <a:hlinkClick r:id="rId5" tooltip="1905"/>
              </a:rPr>
              <a:t>1905</a:t>
            </a:r>
            <a:r>
              <a:rPr lang="ru-RU" sz="3200" b="1" dirty="0">
                <a:solidFill>
                  <a:srgbClr val="0070C0"/>
                </a:solidFill>
              </a:rPr>
              <a:t>—</a:t>
            </a:r>
            <a:r>
              <a:rPr lang="ru-RU" sz="3200" b="1" dirty="0">
                <a:solidFill>
                  <a:srgbClr val="0070C0"/>
                </a:solidFill>
                <a:hlinkClick r:id="rId6" tooltip="1970"/>
              </a:rPr>
              <a:t>1970</a:t>
            </a:r>
            <a:r>
              <a:rPr lang="ru-RU" sz="3200" b="1" dirty="0">
                <a:solidFill>
                  <a:srgbClr val="0070C0"/>
                </a:solidFill>
              </a:rPr>
              <a:t>) — </a:t>
            </a:r>
            <a:r>
              <a:rPr lang="ru-RU" sz="3200" b="1" dirty="0">
                <a:solidFill>
                  <a:srgbClr val="0070C0"/>
                </a:solidFill>
                <a:hlinkClick r:id="rId7" tooltip="Русский язык"/>
              </a:rPr>
              <a:t>русский</a:t>
            </a:r>
            <a:r>
              <a:rPr lang="ru-RU" sz="3200" b="1" dirty="0">
                <a:solidFill>
                  <a:srgbClr val="0070C0"/>
                </a:solidFill>
              </a:rPr>
              <a:t> советский писатель, сценарист</a:t>
            </a:r>
            <a:r>
              <a:rPr lang="ru-RU" sz="3200" dirty="0">
                <a:solidFill>
                  <a:srgbClr val="0070C0"/>
                </a:solidFill>
              </a:rPr>
              <a:t>.</a:t>
            </a:r>
            <a:r>
              <a:rPr lang="ru-RU" sz="3600" dirty="0"/>
              <a:t> </a:t>
            </a:r>
          </a:p>
        </p:txBody>
      </p:sp>
    </p:spTree>
    <p:extLst>
      <p:ext uri="{BB962C8B-B14F-4D97-AF65-F5344CB8AC3E}">
        <p14:creationId xmlns:p14="http://schemas.microsoft.com/office/powerpoint/2010/main" val="537494103"/>
      </p:ext>
    </p:extLst>
  </p:cSld>
  <p:clrMapOvr>
    <a:masterClrMapping/>
  </p:clrMapOvr>
  <mc:AlternateContent xmlns:mc="http://schemas.openxmlformats.org/markup-compatibility/2006" xmlns:p14="http://schemas.microsoft.com/office/powerpoint/2010/main">
    <mc:Choice Requires="p14">
      <p:transition spd="slow" p14:dur="800">
        <p:circle/>
        <p:sndAc>
          <p:stSnd>
            <p:snd r:embed="rId2" name="chimes.wav"/>
          </p:stSnd>
        </p:sndAc>
      </p:transition>
    </mc:Choice>
    <mc:Fallback xmlns="">
      <p:transition spd="slow">
        <p:circle/>
        <p:sndAc>
          <p:stSnd>
            <p:snd r:embed="rId8" name="chimes.wav"/>
          </p:stSnd>
        </p:sndAc>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b="6017"/>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Прямоугольник 1"/>
          <p:cNvSpPr/>
          <p:nvPr/>
        </p:nvSpPr>
        <p:spPr>
          <a:xfrm>
            <a:off x="755576" y="1628800"/>
            <a:ext cx="7632848" cy="4524315"/>
          </a:xfrm>
          <a:prstGeom prst="rect">
            <a:avLst/>
          </a:prstGeom>
        </p:spPr>
        <p:txBody>
          <a:bodyPr wrap="square">
            <a:spAutoFit/>
          </a:bodyPr>
          <a:lstStyle/>
          <a:p>
            <a:pPr algn="just"/>
            <a:r>
              <a:rPr lang="ru-RU" dirty="0" smtClean="0"/>
              <a:t>     </a:t>
            </a:r>
            <a:r>
              <a:rPr lang="ru-RU" b="1" dirty="0" smtClean="0"/>
              <a:t>В </a:t>
            </a:r>
            <a:r>
              <a:rPr lang="ru-RU" b="1" dirty="0"/>
              <a:t>1927 познакомился с </a:t>
            </a:r>
            <a:r>
              <a:rPr lang="ru-RU" b="1" dirty="0" err="1"/>
              <a:t>В.Маяковским</a:t>
            </a:r>
            <a:r>
              <a:rPr lang="ru-RU" b="1" dirty="0"/>
              <a:t>, громоподобным талантом которого давно восхищался, начинает сотрудничать в журнале Маяковского "Новый </a:t>
            </a:r>
            <a:r>
              <a:rPr lang="ru-RU" b="1" dirty="0" err="1"/>
              <a:t>Леф</a:t>
            </a:r>
            <a:r>
              <a:rPr lang="ru-RU" b="1" dirty="0"/>
              <a:t>". Здесь были напечатаны отрывки из первой книги "Кондуит". Получил предложение сотрудничать в журнале "Пионер", где в это время работали </a:t>
            </a:r>
            <a:r>
              <a:rPr lang="ru-RU" b="1" dirty="0" err="1"/>
              <a:t>М.Пришвин</a:t>
            </a:r>
            <a:r>
              <a:rPr lang="ru-RU" b="1" dirty="0"/>
              <a:t>, </a:t>
            </a:r>
            <a:r>
              <a:rPr lang="ru-RU" b="1" dirty="0" err="1"/>
              <a:t>А.Гайдар</a:t>
            </a:r>
            <a:r>
              <a:rPr lang="ru-RU" b="1" dirty="0"/>
              <a:t> и др. Познакомился с </a:t>
            </a:r>
            <a:r>
              <a:rPr lang="ru-RU" b="1" dirty="0" err="1"/>
              <a:t>С.Маршаком</a:t>
            </a:r>
            <a:r>
              <a:rPr lang="ru-RU" b="1" dirty="0"/>
              <a:t>, встреча с которым определила творческий путь Кассиля как детского писателя. Из журналистики не уходил: более девяти лет работал в газете "Известия", ездил по стране и за рубеж, встречаясь с интересными людьми, публикуя материалы в газетах для взрослых и детей. </a:t>
            </a:r>
            <a:endParaRPr lang="ru-RU" b="1" dirty="0" smtClean="0"/>
          </a:p>
          <a:p>
            <a:pPr algn="just"/>
            <a:r>
              <a:rPr lang="ru-RU" b="1" dirty="0"/>
              <a:t> </a:t>
            </a:r>
            <a:r>
              <a:rPr lang="ru-RU" b="1" dirty="0" smtClean="0"/>
              <a:t>  Вторая </a:t>
            </a:r>
            <a:r>
              <a:rPr lang="ru-RU" b="1" dirty="0"/>
              <a:t>большая книга "</a:t>
            </a:r>
            <a:r>
              <a:rPr lang="ru-RU" b="1" dirty="0" err="1"/>
              <a:t>Швамбрания</a:t>
            </a:r>
            <a:r>
              <a:rPr lang="ru-RU" b="1" dirty="0"/>
              <a:t>" вышла в 1933;</a:t>
            </a:r>
            <a:br>
              <a:rPr lang="ru-RU" b="1" dirty="0"/>
            </a:br>
            <a:r>
              <a:rPr lang="ru-RU" b="1" dirty="0"/>
              <a:t>Тематика повестей и романов, написанных впоследствии Кассилем, разнообразна: "Вратарь республики" (1937); "</a:t>
            </a:r>
            <a:r>
              <a:rPr lang="ru-RU" b="1" dirty="0" err="1"/>
              <a:t>Черемыш</a:t>
            </a:r>
            <a:r>
              <a:rPr lang="ru-RU" b="1" dirty="0"/>
              <a:t> - брат героя" (1938); "Маяковский - сам" (1940); "Дорогие мои мальчишки" (1944); "Ход белой королевы" (1956); "Улица младшего сына" (совместно с </a:t>
            </a:r>
            <a:r>
              <a:rPr lang="ru-RU" b="1" dirty="0" err="1"/>
              <a:t>М.Полянским</a:t>
            </a:r>
            <a:r>
              <a:rPr lang="ru-RU" b="1" dirty="0"/>
              <a:t>, 1949); "Чаша гладиатора" (1961) и другие.</a:t>
            </a:r>
          </a:p>
        </p:txBody>
      </p:sp>
      <p:sp>
        <p:nvSpPr>
          <p:cNvPr id="3" name="Прямоугольник 2"/>
          <p:cNvSpPr/>
          <p:nvPr/>
        </p:nvSpPr>
        <p:spPr>
          <a:xfrm>
            <a:off x="755576" y="332656"/>
            <a:ext cx="7056784" cy="1015663"/>
          </a:xfrm>
          <a:prstGeom prst="rect">
            <a:avLst/>
          </a:prstGeom>
        </p:spPr>
        <p:txBody>
          <a:bodyPr wrap="square">
            <a:spAutoFit/>
          </a:bodyPr>
          <a:lstStyle/>
          <a:p>
            <a:pPr algn="ctr"/>
            <a:r>
              <a:rPr lang="ru-RU" sz="2400" b="1" dirty="0">
                <a:solidFill>
                  <a:srgbClr val="C00000"/>
                </a:solidFill>
              </a:rPr>
              <a:t>Кассиль Лев Абрамович (1905 - 1970), прозаик</a:t>
            </a:r>
            <a:r>
              <a:rPr lang="ru-RU" b="1" dirty="0">
                <a:solidFill>
                  <a:srgbClr val="C00000"/>
                </a:solidFill>
              </a:rPr>
              <a:t>.</a:t>
            </a:r>
            <a:br>
              <a:rPr lang="ru-RU" b="1" dirty="0">
                <a:solidFill>
                  <a:srgbClr val="C00000"/>
                </a:solidFill>
              </a:rPr>
            </a:br>
            <a:r>
              <a:rPr lang="ru-RU" b="1" dirty="0"/>
              <a:t>Родился 27 июня (10 июля </a:t>
            </a:r>
            <a:r>
              <a:rPr lang="ru-RU" b="1" dirty="0" err="1"/>
              <a:t>н.с</a:t>
            </a:r>
            <a:r>
              <a:rPr lang="ru-RU" b="1" dirty="0"/>
              <a:t>.) в слободе Покровской </a:t>
            </a:r>
            <a:r>
              <a:rPr lang="ru-RU" b="1" dirty="0" smtClean="0"/>
              <a:t> </a:t>
            </a:r>
          </a:p>
          <a:p>
            <a:pPr algn="ctr"/>
            <a:r>
              <a:rPr lang="ru-RU" b="1" dirty="0" smtClean="0"/>
              <a:t>(</a:t>
            </a:r>
            <a:r>
              <a:rPr lang="ru-RU" b="1" dirty="0"/>
              <a:t>г. Энгельс на Волге) в семье врача.</a:t>
            </a:r>
          </a:p>
        </p:txBody>
      </p:sp>
    </p:spTree>
    <p:extLst>
      <p:ext uri="{BB962C8B-B14F-4D97-AF65-F5344CB8AC3E}">
        <p14:creationId xmlns:p14="http://schemas.microsoft.com/office/powerpoint/2010/main" val="1247573511"/>
      </p:ext>
    </p:extLst>
  </p:cSld>
  <p:clrMapOvr>
    <a:masterClrMapping/>
  </p:clrMapOvr>
  <mc:AlternateContent xmlns:mc="http://schemas.openxmlformats.org/markup-compatibility/2006" xmlns:p14="http://schemas.microsoft.com/office/powerpoint/2010/main">
    <mc:Choice Requires="p14">
      <p:transition spd="slow" p14:dur="800">
        <p:circle/>
        <p:sndAc>
          <p:stSnd>
            <p:snd r:embed="rId2" name="chimes.wav"/>
          </p:stSnd>
        </p:sndAc>
      </p:transition>
    </mc:Choice>
    <mc:Fallback xmlns="">
      <p:transition spd="slow">
        <p:circle/>
        <p:sndAc>
          <p:stSnd>
            <p:snd r:embed="rId5" name="chimes.wav"/>
          </p:stSnd>
        </p:sndAc>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212"/>
            <a:ext cx="9036496"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5483" y="544631"/>
            <a:ext cx="6625529" cy="572780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19264791"/>
      </p:ext>
    </p:extLst>
  </p:cSld>
  <p:clrMapOvr>
    <a:masterClrMapping/>
  </p:clrMapOvr>
  <mc:AlternateContent xmlns:mc="http://schemas.openxmlformats.org/markup-compatibility/2006" xmlns:p14="http://schemas.microsoft.com/office/powerpoint/2010/main">
    <mc:Choice Requires="p14">
      <p:transition spd="slow" p14:dur="800">
        <p:circle/>
        <p:sndAc>
          <p:stSnd>
            <p:snd r:embed="rId2" name="chimes.wav"/>
          </p:stSnd>
        </p:sndAc>
      </p:transition>
    </mc:Choice>
    <mc:Fallback xmlns="">
      <p:transition spd="slow">
        <p:circle/>
        <p:sndAc>
          <p:stSnd>
            <p:snd r:embed="rId5" name="chimes.wav"/>
          </p:stSnd>
        </p:sndAc>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8" name="Picture 6"/>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b="5902"/>
          <a:stretch/>
        </p:blipFill>
        <p:spPr bwMode="auto">
          <a:xfrm>
            <a:off x="0" y="-27384"/>
            <a:ext cx="9144000" cy="6885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Прямоугольник 1"/>
          <p:cNvSpPr/>
          <p:nvPr/>
        </p:nvSpPr>
        <p:spPr>
          <a:xfrm>
            <a:off x="395536" y="1196752"/>
            <a:ext cx="8136904" cy="4832092"/>
          </a:xfrm>
          <a:prstGeom prst="rect">
            <a:avLst/>
          </a:prstGeom>
        </p:spPr>
        <p:txBody>
          <a:bodyPr wrap="square">
            <a:spAutoFit/>
          </a:bodyPr>
          <a:lstStyle/>
          <a:p>
            <a:pPr algn="ctr" fontAlgn="base"/>
            <a:r>
              <a:rPr lang="ru-RU" dirty="0"/>
              <a:t> </a:t>
            </a:r>
            <a:r>
              <a:rPr lang="ru-RU" dirty="0" smtClean="0"/>
              <a:t> </a:t>
            </a:r>
            <a:r>
              <a:rPr lang="ru-RU" sz="2000" b="1" dirty="0" smtClean="0">
                <a:solidFill>
                  <a:srgbClr val="C00000"/>
                </a:solidFill>
              </a:rPr>
              <a:t>11 июля – ВСЕМИРНЫЙ ДЕНЬ ШОКОЛАДА.  </a:t>
            </a:r>
          </a:p>
          <a:p>
            <a:pPr algn="just" fontAlgn="base"/>
            <a:r>
              <a:rPr lang="ru-RU" b="1" dirty="0" smtClean="0"/>
              <a:t>   Долгое </a:t>
            </a:r>
            <a:r>
              <a:rPr lang="ru-RU" b="1" dirty="0"/>
              <a:t>время шоколад употреблялся в пищу только в жидком виде. Лишь с конца 19 века, после изобретения гидравлического пресса, с помощью которого из какао-бобов стали добывать масло и смешивать его с сахаром и какао-порошком, появился шоколад в виде плиток, по сей день, пользующийся огромной популярностью у людей всех возрастов. Позже при изготовлении в шоколад стали добавлять молоко и различные продукты питания – орехи, изюм, всевозможные начинки.</a:t>
            </a:r>
          </a:p>
          <a:p>
            <a:pPr algn="just" fontAlgn="base"/>
            <a:r>
              <a:rPr lang="ru-RU" b="1" dirty="0" smtClean="0"/>
              <a:t>   Шоколад </a:t>
            </a:r>
            <a:r>
              <a:rPr lang="ru-RU" b="1" dirty="0"/>
              <a:t>отличается высокой пищевой ценностью, являясь высококалорийным изделием с длительным сроком хранения, особым ароматом и изысканным вкусом. Современная наука установила наличие в шоколаде элементов, способствующих психологическому расслаблению и восстановлению. В темных сортах даже есть вещества, стимулирующие выброс в организме </a:t>
            </a:r>
            <a:r>
              <a:rPr lang="ru-RU" b="1" dirty="0" err="1"/>
              <a:t>эндорфинов</a:t>
            </a:r>
            <a:r>
              <a:rPr lang="ru-RU" b="1" dirty="0"/>
              <a:t>, так называемых гормонов счастья, воздействующих на центр удовольствия и поднимающих настроение.</a:t>
            </a:r>
          </a:p>
          <a:p>
            <a:pPr algn="just" fontAlgn="base"/>
            <a:r>
              <a:rPr lang="ru-RU" b="1" dirty="0" smtClean="0"/>
              <a:t>   День </a:t>
            </a:r>
            <a:r>
              <a:rPr lang="ru-RU" b="1" dirty="0"/>
              <a:t>шоколада придумали французы в 1995 году, и с тех пор этот праздник является самым любимым в году у всех сладкоежек.</a:t>
            </a:r>
          </a:p>
        </p:txBody>
      </p:sp>
    </p:spTree>
    <p:extLst>
      <p:ext uri="{BB962C8B-B14F-4D97-AF65-F5344CB8AC3E}">
        <p14:creationId xmlns:p14="http://schemas.microsoft.com/office/powerpoint/2010/main" val="458365097"/>
      </p:ext>
    </p:extLst>
  </p:cSld>
  <p:clrMapOvr>
    <a:masterClrMapping/>
  </p:clrMapOvr>
  <mc:AlternateContent xmlns:mc="http://schemas.openxmlformats.org/markup-compatibility/2006" xmlns:p14="http://schemas.microsoft.com/office/powerpoint/2010/main">
    <mc:Choice Requires="p14">
      <p:transition spd="slow" p14:dur="800">
        <p:circle/>
        <p:sndAc>
          <p:stSnd>
            <p:snd r:embed="rId2" name="chimes.wav"/>
          </p:stSnd>
        </p:sndAc>
      </p:transition>
    </mc:Choice>
    <mc:Fallback xmlns="">
      <p:transition spd="slow">
        <p:circle/>
        <p:sndAc>
          <p:stSnd>
            <p:snd r:embed="rId5" name="chimes.wav"/>
          </p:stSnd>
        </p:sndAc>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9667" y="1412776"/>
            <a:ext cx="7007608" cy="410445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90227903"/>
      </p:ext>
    </p:extLst>
  </p:cSld>
  <p:clrMapOvr>
    <a:masterClrMapping/>
  </p:clrMapOvr>
  <mc:AlternateContent xmlns:mc="http://schemas.openxmlformats.org/markup-compatibility/2006" xmlns:p14="http://schemas.microsoft.com/office/powerpoint/2010/main">
    <mc:Choice Requires="p14">
      <p:transition spd="slow" p14:dur="800">
        <p:circle/>
        <p:sndAc>
          <p:stSnd>
            <p:snd r:embed="rId2" name="chimes.wav"/>
          </p:stSnd>
        </p:sndAc>
      </p:transition>
    </mc:Choice>
    <mc:Fallback xmlns="">
      <p:transition spd="slow">
        <p:circle/>
        <p:sndAc>
          <p:stSnd>
            <p:snd r:embed="rId5" name="chimes.wav"/>
          </p:stSnd>
        </p:sndAc>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23237361"/>
      </p:ext>
    </p:extLst>
  </p:cSld>
  <p:clrMapOvr>
    <a:masterClrMapping/>
  </p:clrMapOvr>
  <mc:AlternateContent xmlns:mc="http://schemas.openxmlformats.org/markup-compatibility/2006" xmlns:p14="http://schemas.microsoft.com/office/powerpoint/2010/main">
    <mc:Choice Requires="p14">
      <p:transition spd="slow" p14:dur="800">
        <p:circle/>
        <p:sndAc>
          <p:stSnd>
            <p:snd r:embed="rId2" name="chimes.wav"/>
          </p:stSnd>
        </p:sndAc>
      </p:transition>
    </mc:Choice>
    <mc:Fallback xmlns="">
      <p:transition spd="slow">
        <p:circle/>
        <p:sndAc>
          <p:stSnd>
            <p:snd r:embed="rId4" name="chimes.wav"/>
          </p:stSnd>
        </p:sndAc>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1115616" y="1052736"/>
            <a:ext cx="6912768" cy="4893647"/>
          </a:xfrm>
          <a:prstGeom prst="rect">
            <a:avLst/>
          </a:prstGeom>
        </p:spPr>
        <p:txBody>
          <a:bodyPr wrap="square">
            <a:spAutoFit/>
          </a:bodyPr>
          <a:lstStyle/>
          <a:p>
            <a:pPr algn="ctr"/>
            <a:r>
              <a:rPr lang="ru-RU" sz="2400" b="1" dirty="0" smtClean="0">
                <a:solidFill>
                  <a:srgbClr val="0070C0"/>
                </a:solidFill>
              </a:rPr>
              <a:t>12 ИЮЛЯ - День </a:t>
            </a:r>
            <a:r>
              <a:rPr lang="ru-RU" sz="2400" b="1" dirty="0">
                <a:solidFill>
                  <a:srgbClr val="0070C0"/>
                </a:solidFill>
              </a:rPr>
              <a:t>фотографа </a:t>
            </a:r>
            <a:endParaRPr lang="ru-RU" sz="2400" b="1" dirty="0" smtClean="0">
              <a:solidFill>
                <a:srgbClr val="0070C0"/>
              </a:solidFill>
            </a:endParaRPr>
          </a:p>
          <a:p>
            <a:pPr algn="just"/>
            <a:r>
              <a:rPr lang="ru-RU" b="1" dirty="0" smtClean="0"/>
              <a:t>или </a:t>
            </a:r>
            <a:r>
              <a:rPr lang="ru-RU" b="1" dirty="0"/>
              <a:t>день Святой Вероники, покровительницы фотографии, празднуется 12 июля. Согласно легенде, когда Иисус по дороге на Голгофу пал под тяжестью своего креста, Вероника дала ему платок, чтобы вытереть лицо. По возвращению домой Вероника обнаружила лик Спасителя, сохранившийся на ткани. С тех пор этот платок, известный как Нерукотворный образ, хранится в Риме. </a:t>
            </a:r>
            <a:endParaRPr lang="ru-RU" b="1" dirty="0" smtClean="0"/>
          </a:p>
          <a:p>
            <a:pPr algn="just"/>
            <a:r>
              <a:rPr lang="ru-RU" b="1" dirty="0"/>
              <a:t> </a:t>
            </a:r>
            <a:r>
              <a:rPr lang="ru-RU" b="1" dirty="0" smtClean="0"/>
              <a:t>  В </a:t>
            </a:r>
            <a:r>
              <a:rPr lang="ru-RU" b="1" dirty="0"/>
              <a:t>связи с этой историей многие профессионалы и любители фотодела отмечают свой профессиональный праздник в день этой Святой. Однако Всемирный день фотографии отмечается каждый год 19 августа и связан он с приобретением французским правительством в 1839 году патента на метод получения отпечатка, называемого дагерротипом. </a:t>
            </a:r>
            <a:endParaRPr lang="ru-RU" b="1" dirty="0" smtClean="0"/>
          </a:p>
          <a:p>
            <a:pPr algn="just"/>
            <a:r>
              <a:rPr lang="ru-RU" b="1" dirty="0"/>
              <a:t> </a:t>
            </a:r>
            <a:r>
              <a:rPr lang="ru-RU" b="1" dirty="0" smtClean="0"/>
              <a:t>  Сегодня </a:t>
            </a:r>
            <a:r>
              <a:rPr lang="ru-RU" b="1" dirty="0"/>
              <a:t>фотоаппарат доступен практически каждому, а искусство фотографии превратилось в профессию, которой обучают в различных ВУЗах мира.</a:t>
            </a:r>
          </a:p>
        </p:txBody>
      </p:sp>
    </p:spTree>
    <p:extLst>
      <p:ext uri="{BB962C8B-B14F-4D97-AF65-F5344CB8AC3E}">
        <p14:creationId xmlns:p14="http://schemas.microsoft.com/office/powerpoint/2010/main" val="129555631"/>
      </p:ext>
    </p:extLst>
  </p:cSld>
  <p:clrMapOvr>
    <a:masterClrMapping/>
  </p:clrMapOvr>
  <mc:AlternateContent xmlns:mc="http://schemas.openxmlformats.org/markup-compatibility/2006" xmlns:p14="http://schemas.microsoft.com/office/powerpoint/2010/main">
    <mc:Choice Requires="p14">
      <p:transition spd="slow" p14:dur="800">
        <p:circle/>
        <p:sndAc>
          <p:stSnd>
            <p:snd r:embed="rId2" name="chimes.wav"/>
          </p:stSnd>
        </p:sndAc>
      </p:transition>
    </mc:Choice>
    <mc:Fallback xmlns="">
      <p:transition spd="slow">
        <p:circle/>
        <p:sndAc>
          <p:stSnd>
            <p:snd r:embed="rId5" name="chimes.wav"/>
          </p:stSnd>
        </p:sndAc>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004" y="332656"/>
            <a:ext cx="8222750" cy="612068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Прямоугольник 1"/>
          <p:cNvSpPr/>
          <p:nvPr/>
        </p:nvSpPr>
        <p:spPr>
          <a:xfrm>
            <a:off x="1952887" y="476672"/>
            <a:ext cx="2691121"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12 июля</a:t>
            </a:r>
            <a:endParaRPr lang="ru-RU"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474961563"/>
      </p:ext>
    </p:extLst>
  </p:cSld>
  <p:clrMapOvr>
    <a:masterClrMapping/>
  </p:clrMapOvr>
  <mc:AlternateContent xmlns:mc="http://schemas.openxmlformats.org/markup-compatibility/2006" xmlns:p14="http://schemas.microsoft.com/office/powerpoint/2010/main">
    <mc:Choice Requires="p14">
      <p:transition spd="slow" p14:dur="800">
        <p:circle/>
        <p:sndAc>
          <p:stSnd>
            <p:snd r:embed="rId2" name="chimes.wav"/>
          </p:stSnd>
        </p:sndAc>
      </p:transition>
    </mc:Choice>
    <mc:Fallback xmlns="">
      <p:transition spd="slow">
        <p:circle/>
        <p:sndAc>
          <p:stSnd>
            <p:snd r:embed="rId5" name="chimes.wav"/>
          </p:stSnd>
        </p:sndAc>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1013892" y="566678"/>
            <a:ext cx="7632848" cy="5724644"/>
          </a:xfrm>
          <a:prstGeom prst="rect">
            <a:avLst/>
          </a:prstGeom>
        </p:spPr>
        <p:txBody>
          <a:bodyPr wrap="square">
            <a:spAutoFit/>
          </a:bodyPr>
          <a:lstStyle/>
          <a:p>
            <a:pPr algn="ctr" fontAlgn="base"/>
            <a:r>
              <a:rPr lang="ru-RU" sz="2400" b="1" dirty="0" smtClean="0">
                <a:solidFill>
                  <a:srgbClr val="FF0000"/>
                </a:solidFill>
                <a:effectLst>
                  <a:outerShdw blurRad="38100" dist="38100" dir="2700000" algn="tl">
                    <a:srgbClr val="000000">
                      <a:alpha val="43137"/>
                    </a:srgbClr>
                  </a:outerShdw>
                </a:effectLst>
              </a:rPr>
              <a:t>12 ИЮЛЯ  -  ДЕНЬ РОССИЙСКОЙ ПЕЧАТИ.</a:t>
            </a:r>
          </a:p>
          <a:p>
            <a:pPr algn="just" fontAlgn="base"/>
            <a:r>
              <a:rPr lang="ru-RU" dirty="0" smtClean="0"/>
              <a:t>    </a:t>
            </a:r>
            <a:r>
              <a:rPr lang="ru-RU" b="1" dirty="0" smtClean="0"/>
              <a:t>В </a:t>
            </a:r>
            <a:r>
              <a:rPr lang="ru-RU" b="1" dirty="0"/>
              <a:t>1266 году в Древней Руси появились первые правила проезда для гонцов. А по свидетельствам берестяных писем, кои найдены при раскопках в Великом Новгороде, в 11-15 веках там, как стало известно, уже была развита пересылка частной корреспонденции.</a:t>
            </a:r>
          </a:p>
          <a:p>
            <a:pPr algn="just" fontAlgn="base"/>
            <a:r>
              <a:rPr lang="ru-RU" b="1" dirty="0" smtClean="0"/>
              <a:t>    В </a:t>
            </a:r>
            <a:r>
              <a:rPr lang="ru-RU" b="1" dirty="0"/>
              <a:t>1693 году для организации регулярного почтового сообщения между Архангельском и Москвой Великий государь Петр Первый издает указ об организации почтового маршрута Москва-Переславль Залесский-Ростов Великий-Ярославль-Вологда-Архангельск. </a:t>
            </a:r>
            <a:endParaRPr lang="ru-RU" b="1" dirty="0" smtClean="0"/>
          </a:p>
          <a:p>
            <a:pPr algn="just" fontAlgn="base"/>
            <a:r>
              <a:rPr lang="ru-RU" b="1" dirty="0"/>
              <a:t> </a:t>
            </a:r>
            <a:r>
              <a:rPr lang="ru-RU" b="1" dirty="0" smtClean="0"/>
              <a:t>  В </a:t>
            </a:r>
            <a:r>
              <a:rPr lang="ru-RU" b="1" dirty="0"/>
              <a:t>Указе регламентировались ответственность за сохранность почты и условия ее перевозки, правила подбора ямщиков и форма их одежды, оснащение постоялых дворов, а также обязательства по строительству и содержанию дорог. И только 300 лет спустя был установлен праздник под названием День российской почты, который ежегодно отмечается во второе воскресенье июля</a:t>
            </a:r>
            <a:r>
              <a:rPr lang="ru-RU" b="1" dirty="0" smtClean="0"/>
              <a:t>.</a:t>
            </a:r>
            <a:r>
              <a:rPr lang="ru-RU" b="1" dirty="0"/>
              <a:t> </a:t>
            </a:r>
            <a:r>
              <a:rPr lang="ru-RU" b="1" dirty="0" smtClean="0"/>
              <a:t> </a:t>
            </a:r>
            <a:endParaRPr lang="ru-RU" b="1" dirty="0"/>
          </a:p>
          <a:p>
            <a:pPr algn="just" fontAlgn="base"/>
            <a:r>
              <a:rPr lang="ru-RU" b="1" dirty="0" smtClean="0"/>
              <a:t>   На </a:t>
            </a:r>
            <a:r>
              <a:rPr lang="ru-RU" b="1" dirty="0"/>
              <a:t>сегодняшний день в России функционируют более 40 000 отделений почтовой связи. Около 17 тысяч машин, свыше 450 вагонов и 364 авиарейса используются для перевозки посланий. Трудно сейчас представить государство без почты</a:t>
            </a:r>
            <a:r>
              <a:rPr lang="ru-RU" b="1" dirty="0" smtClean="0"/>
              <a:t>.</a:t>
            </a:r>
            <a:r>
              <a:rPr lang="ru-RU" b="1" dirty="0"/>
              <a:t> Сегодня наряду с традиционной федеральной существуют электронная, гибридная и ускоренная почты. </a:t>
            </a:r>
          </a:p>
        </p:txBody>
      </p:sp>
    </p:spTree>
    <p:extLst>
      <p:ext uri="{BB962C8B-B14F-4D97-AF65-F5344CB8AC3E}">
        <p14:creationId xmlns:p14="http://schemas.microsoft.com/office/powerpoint/2010/main" val="249837672"/>
      </p:ext>
    </p:extLst>
  </p:cSld>
  <p:clrMapOvr>
    <a:masterClrMapping/>
  </p:clrMapOvr>
  <mc:AlternateContent xmlns:mc="http://schemas.openxmlformats.org/markup-compatibility/2006" xmlns:p14="http://schemas.microsoft.com/office/powerpoint/2010/main">
    <mc:Choice Requires="p14">
      <p:transition spd="slow" p14:dur="800">
        <p:circle/>
        <p:sndAc>
          <p:stSnd>
            <p:snd r:embed="rId2" name="chimes.wav"/>
          </p:stSnd>
        </p:sndAc>
      </p:transition>
    </mc:Choice>
    <mc:Fallback xmlns="">
      <p:transition spd="slow">
        <p:circle/>
        <p:sndAc>
          <p:stSnd>
            <p:snd r:embed="rId4" name="chimes.wav"/>
          </p:stSnd>
        </p:sndAc>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584" y="764704"/>
            <a:ext cx="3482752" cy="518349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
        <p:nvSpPr>
          <p:cNvPr id="3" name="Прямоугольник 2"/>
          <p:cNvSpPr/>
          <p:nvPr/>
        </p:nvSpPr>
        <p:spPr>
          <a:xfrm>
            <a:off x="4668431" y="1003598"/>
            <a:ext cx="3624808" cy="1384995"/>
          </a:xfrm>
          <a:prstGeom prst="rect">
            <a:avLst/>
          </a:prstGeom>
          <a:noFill/>
        </p:spPr>
        <p:txBody>
          <a:bodyPr wrap="square" lIns="91440" tIns="45720" rIns="91440" bIns="45720">
            <a:spAutoFit/>
          </a:bodyPr>
          <a:lstStyle/>
          <a:p>
            <a:pPr algn="ctr"/>
            <a:r>
              <a:rPr lang="ru-RU" sz="2800" b="1" cap="none" spc="0" dirty="0" smtClean="0">
                <a:ln w="6600">
                  <a:solidFill>
                    <a:schemeClr val="accent2"/>
                  </a:solidFill>
                  <a:prstDash val="solid"/>
                </a:ln>
                <a:solidFill>
                  <a:srgbClr val="FFFFFF"/>
                </a:solidFill>
                <a:effectLst>
                  <a:outerShdw dist="38100" dir="2700000" algn="tl" rotWithShape="0">
                    <a:schemeClr val="accent2"/>
                  </a:outerShdw>
                </a:effectLst>
              </a:rPr>
              <a:t>13 ИЮЛЯ – </a:t>
            </a:r>
          </a:p>
          <a:p>
            <a:pPr algn="ctr"/>
            <a:r>
              <a:rPr lang="ru-RU" sz="2800" b="1" cap="none" spc="0" dirty="0" smtClean="0">
                <a:ln w="6600">
                  <a:solidFill>
                    <a:schemeClr val="accent2"/>
                  </a:solidFill>
                  <a:prstDash val="solid"/>
                </a:ln>
                <a:solidFill>
                  <a:srgbClr val="FFFFFF"/>
                </a:solidFill>
                <a:effectLst>
                  <a:outerShdw dist="38100" dir="2700000" algn="tl" rotWithShape="0">
                    <a:schemeClr val="accent2"/>
                  </a:outerShdw>
                </a:effectLst>
              </a:rPr>
              <a:t>100</a:t>
            </a:r>
            <a:r>
              <a:rPr lang="ru-RU" sz="2800" b="1" cap="none" spc="0" dirty="0">
                <a:ln w="6600">
                  <a:solidFill>
                    <a:schemeClr val="accent2"/>
                  </a:solidFill>
                  <a:prstDash val="solid"/>
                </a:ln>
                <a:solidFill>
                  <a:srgbClr val="FFFFFF"/>
                </a:solidFill>
                <a:effectLst>
                  <a:outerShdw dist="38100" dir="2700000" algn="tl" rotWithShape="0">
                    <a:schemeClr val="accent2"/>
                  </a:outerShdw>
                </a:effectLst>
              </a:rPr>
              <a:t> лет со дня рождения</a:t>
            </a:r>
          </a:p>
        </p:txBody>
      </p:sp>
      <p:sp>
        <p:nvSpPr>
          <p:cNvPr id="4" name="Прямоугольник 3"/>
          <p:cNvSpPr/>
          <p:nvPr/>
        </p:nvSpPr>
        <p:spPr>
          <a:xfrm>
            <a:off x="4910109" y="2571622"/>
            <a:ext cx="3383130" cy="1569660"/>
          </a:xfrm>
          <a:prstGeom prst="rect">
            <a:avLst/>
          </a:prstGeom>
          <a:noFill/>
        </p:spPr>
        <p:txBody>
          <a:bodyPr wrap="square" lIns="91440" tIns="45720" rIns="91440" bIns="45720">
            <a:spAutoFit/>
          </a:bodyPr>
          <a:lstStyle/>
          <a:p>
            <a:pPr algn="ctr"/>
            <a:r>
              <a:rPr lang="ru-RU" sz="3200" b="1" cap="none" spc="0" dirty="0">
                <a:ln w="22225">
                  <a:solidFill>
                    <a:schemeClr val="accent2"/>
                  </a:solidFill>
                  <a:prstDash val="solid"/>
                </a:ln>
                <a:solidFill>
                  <a:schemeClr val="accent2">
                    <a:lumMod val="40000"/>
                    <a:lumOff val="60000"/>
                  </a:schemeClr>
                </a:solidFill>
                <a:effectLst/>
              </a:rPr>
              <a:t>Аркадия Григорьевича </a:t>
            </a:r>
            <a:r>
              <a:rPr lang="ru-RU" sz="3200" b="1" cap="none" spc="0" dirty="0" smtClean="0">
                <a:ln w="22225">
                  <a:solidFill>
                    <a:schemeClr val="accent2"/>
                  </a:solidFill>
                  <a:prstDash val="solid"/>
                </a:ln>
                <a:solidFill>
                  <a:schemeClr val="accent2">
                    <a:lumMod val="40000"/>
                    <a:lumOff val="60000"/>
                  </a:schemeClr>
                </a:solidFill>
                <a:effectLst/>
              </a:rPr>
              <a:t>Адамова,</a:t>
            </a:r>
            <a:endParaRPr lang="ru-RU" sz="3200" b="1" cap="none" spc="0" dirty="0">
              <a:ln w="22225">
                <a:solidFill>
                  <a:schemeClr val="accent2"/>
                </a:solidFill>
                <a:prstDash val="solid"/>
              </a:ln>
              <a:solidFill>
                <a:schemeClr val="accent2">
                  <a:lumMod val="40000"/>
                  <a:lumOff val="60000"/>
                </a:schemeClr>
              </a:solidFill>
              <a:effectLst/>
            </a:endParaRPr>
          </a:p>
        </p:txBody>
      </p:sp>
      <p:sp>
        <p:nvSpPr>
          <p:cNvPr id="5" name="Прямоугольник 4"/>
          <p:cNvSpPr/>
          <p:nvPr/>
        </p:nvSpPr>
        <p:spPr>
          <a:xfrm>
            <a:off x="5059136" y="4437112"/>
            <a:ext cx="3085075" cy="954107"/>
          </a:xfrm>
          <a:prstGeom prst="rect">
            <a:avLst/>
          </a:prstGeom>
          <a:noFill/>
        </p:spPr>
        <p:txBody>
          <a:bodyPr wrap="none" lIns="91440" tIns="45720" rIns="91440" bIns="45720">
            <a:spAutoFit/>
          </a:bodyPr>
          <a:lstStyle/>
          <a:p>
            <a:pPr algn="ctr"/>
            <a:r>
              <a:rPr lang="ru-RU" sz="28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русского писателя </a:t>
            </a:r>
            <a:endParaRPr lang="ru-RU" sz="28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a:p>
            <a:pPr algn="ctr"/>
            <a:r>
              <a:rPr lang="ru-RU" sz="28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t>
            </a:r>
            <a:r>
              <a:rPr lang="ru-RU" sz="28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1920–1991)</a:t>
            </a:r>
          </a:p>
        </p:txBody>
      </p:sp>
    </p:spTree>
    <p:extLst>
      <p:ext uri="{BB962C8B-B14F-4D97-AF65-F5344CB8AC3E}">
        <p14:creationId xmlns:p14="http://schemas.microsoft.com/office/powerpoint/2010/main" val="1854541918"/>
      </p:ext>
    </p:extLst>
  </p:cSld>
  <p:clrMapOvr>
    <a:masterClrMapping/>
  </p:clrMapOvr>
  <mc:AlternateContent xmlns:mc="http://schemas.openxmlformats.org/markup-compatibility/2006" xmlns:p14="http://schemas.microsoft.com/office/powerpoint/2010/main">
    <mc:Choice Requires="p14">
      <p:transition spd="slow" p14:dur="800">
        <p:circle/>
        <p:sndAc>
          <p:stSnd>
            <p:snd r:embed="rId2" name="chimes.wav"/>
          </p:stSnd>
        </p:sndAc>
      </p:transition>
    </mc:Choice>
    <mc:Fallback xmlns="">
      <p:transition spd="slow">
        <p:circle/>
        <p:sndAc>
          <p:stSnd>
            <p:snd r:embed="rId5" name="chimes.wav"/>
          </p:stSnd>
        </p:sndAc>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88" y="6648"/>
            <a:ext cx="916768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467544" y="260648"/>
            <a:ext cx="8280920" cy="2123658"/>
          </a:xfrm>
          <a:prstGeom prst="rect">
            <a:avLst/>
          </a:prstGeom>
        </p:spPr>
        <p:txBody>
          <a:bodyPr wrap="square">
            <a:spAutoFit/>
          </a:bodyPr>
          <a:lstStyle/>
          <a:p>
            <a:pPr algn="just"/>
            <a:r>
              <a:rPr lang="ru-RU" sz="2000" b="1" dirty="0" err="1">
                <a:solidFill>
                  <a:srgbClr val="FF0000"/>
                </a:solidFill>
              </a:rPr>
              <a:t>Арка́дий</a:t>
            </a:r>
            <a:r>
              <a:rPr lang="ru-RU" sz="2000" b="1" dirty="0">
                <a:solidFill>
                  <a:srgbClr val="FF0000"/>
                </a:solidFill>
              </a:rPr>
              <a:t> </a:t>
            </a:r>
            <a:r>
              <a:rPr lang="ru-RU" sz="2000" b="1" dirty="0" err="1">
                <a:solidFill>
                  <a:srgbClr val="FF0000"/>
                </a:solidFill>
              </a:rPr>
              <a:t>Григо́рьевич</a:t>
            </a:r>
            <a:r>
              <a:rPr lang="ru-RU" sz="2000" b="1" dirty="0">
                <a:solidFill>
                  <a:srgbClr val="FF0000"/>
                </a:solidFill>
              </a:rPr>
              <a:t> </a:t>
            </a:r>
            <a:r>
              <a:rPr lang="ru-RU" sz="2000" b="1" dirty="0" err="1">
                <a:solidFill>
                  <a:srgbClr val="FF0000"/>
                </a:solidFill>
              </a:rPr>
              <a:t>Ада́мов</a:t>
            </a:r>
            <a:r>
              <a:rPr lang="ru-RU" sz="1600" b="1" dirty="0"/>
              <a:t> (при рождении </a:t>
            </a:r>
            <a:r>
              <a:rPr lang="ru-RU" sz="1600" b="1" dirty="0" err="1"/>
              <a:t>Гибс</a:t>
            </a:r>
            <a:r>
              <a:rPr lang="ru-RU" sz="1600" b="1" dirty="0"/>
              <a:t>; </a:t>
            </a:r>
            <a:endParaRPr lang="ru-RU" sz="1600" b="1" dirty="0" smtClean="0"/>
          </a:p>
          <a:p>
            <a:pPr algn="just"/>
            <a:endParaRPr lang="ru-RU" sz="1600" b="1" dirty="0"/>
          </a:p>
          <a:p>
            <a:pPr algn="just"/>
            <a:r>
              <a:rPr lang="ru-RU" sz="1600" b="1" dirty="0" smtClean="0"/>
              <a:t>13 </a:t>
            </a:r>
            <a:r>
              <a:rPr lang="ru-RU" sz="1600" b="1" dirty="0"/>
              <a:t>июля 1920 — </a:t>
            </a:r>
            <a:r>
              <a:rPr lang="ru-RU" sz="1600" b="1" dirty="0" smtClean="0"/>
              <a:t>26 </a:t>
            </a:r>
            <a:r>
              <a:rPr lang="ru-RU" sz="1600" b="1" dirty="0"/>
              <a:t>июня 1991) — русский советский писатель детективного жанра. </a:t>
            </a:r>
            <a:endParaRPr lang="ru-RU" sz="1600" b="1" dirty="0" smtClean="0"/>
          </a:p>
          <a:p>
            <a:pPr algn="just"/>
            <a:r>
              <a:rPr lang="ru-RU" sz="1600" b="1" dirty="0" smtClean="0"/>
              <a:t>Сын </a:t>
            </a:r>
            <a:r>
              <a:rPr lang="ru-RU" sz="1600" b="1" dirty="0"/>
              <a:t>писателя-фантаста Г. Адамова.</a:t>
            </a:r>
          </a:p>
          <a:p>
            <a:pPr algn="just"/>
            <a:r>
              <a:rPr lang="ru-RU" sz="1600" b="1" dirty="0" smtClean="0"/>
              <a:t>    Его </a:t>
            </a:r>
            <a:r>
              <a:rPr lang="ru-RU" sz="1600" b="1" dirty="0"/>
              <a:t>повесть «Дело „пёстрых“», вышедшая в 1956 году, стала первым широко известным советским детективом, благодаря чему в стране в 1950-х годах произошло возрождение детективного жанра. Основным персонажем книг Адамова сначала являлся сотрудник МУРа Сергей Коршунов, а в поздних произведениях — ученик Коршунова Виталий Лосев.</a:t>
            </a:r>
          </a:p>
        </p:txBody>
      </p:sp>
      <p:sp>
        <p:nvSpPr>
          <p:cNvPr id="3" name="Прямоугольник 2"/>
          <p:cNvSpPr/>
          <p:nvPr/>
        </p:nvSpPr>
        <p:spPr>
          <a:xfrm>
            <a:off x="477888" y="2350894"/>
            <a:ext cx="7848872" cy="4278094"/>
          </a:xfrm>
          <a:prstGeom prst="rect">
            <a:avLst/>
          </a:prstGeom>
        </p:spPr>
        <p:txBody>
          <a:bodyPr wrap="square">
            <a:spAutoFit/>
          </a:bodyPr>
          <a:lstStyle/>
          <a:p>
            <a:r>
              <a:rPr lang="ru-RU" sz="1600" b="1" i="1" u="sng" dirty="0" smtClean="0"/>
              <a:t>Произведения:</a:t>
            </a:r>
            <a:r>
              <a:rPr lang="ru-RU" sz="1600" b="1" dirty="0" smtClean="0"/>
              <a:t> Дело </a:t>
            </a:r>
            <a:r>
              <a:rPr lang="ru-RU" sz="1600" b="1" dirty="0"/>
              <a:t>«пёстрых» (повесть, 1956). Экранизирована в 1958 году.</a:t>
            </a:r>
          </a:p>
          <a:p>
            <a:r>
              <a:rPr lang="ru-RU" sz="1600" b="1" dirty="0"/>
              <a:t>Чёрная моль (повесть, 1958).</a:t>
            </a:r>
          </a:p>
          <a:p>
            <a:r>
              <a:rPr lang="ru-RU" sz="1600" b="1" dirty="0"/>
              <a:t>Последний бизнес (повесть, 1961)</a:t>
            </a:r>
          </a:p>
          <a:p>
            <a:r>
              <a:rPr lang="ru-RU" sz="1600" b="1" dirty="0"/>
              <a:t>Личный досмотр (повесть, 1963)</a:t>
            </a:r>
          </a:p>
          <a:p>
            <a:r>
              <a:rPr lang="ru-RU" sz="1600" b="1" dirty="0"/>
              <a:t>«След лисицы» (повесть) (1965)</a:t>
            </a:r>
          </a:p>
          <a:p>
            <a:r>
              <a:rPr lang="ru-RU" sz="1600" b="1" dirty="0"/>
              <a:t>Стая (повесть, 1966)</a:t>
            </a:r>
          </a:p>
          <a:p>
            <a:r>
              <a:rPr lang="ru-RU" sz="1600" b="1" dirty="0"/>
              <a:t>Со многими неизвестными (повесть, 1968)</a:t>
            </a:r>
          </a:p>
          <a:p>
            <a:r>
              <a:rPr lang="ru-RU" sz="1600" b="1" dirty="0"/>
              <a:t>Круги по воде (повесть, 1970)</a:t>
            </a:r>
          </a:p>
          <a:p>
            <a:r>
              <a:rPr lang="ru-RU" sz="1600" b="1" dirty="0"/>
              <a:t>Угол белой стены (повесть, 1970)</a:t>
            </a:r>
          </a:p>
          <a:p>
            <a:r>
              <a:rPr lang="ru-RU" sz="1600" b="1" dirty="0"/>
              <a:t>Злым ветром (роман, 1975). Экранизирован в 1982 году.</a:t>
            </a:r>
          </a:p>
          <a:p>
            <a:r>
              <a:rPr lang="ru-RU" sz="1600" b="1" dirty="0"/>
              <a:t>Петля (роман, 1975). Экранизирован в 1983</a:t>
            </a:r>
          </a:p>
          <a:p>
            <a:r>
              <a:rPr lang="ru-RU" sz="1600" b="1" dirty="0"/>
              <a:t>Час ночи (повесть, 1976)</a:t>
            </a:r>
          </a:p>
          <a:p>
            <a:r>
              <a:rPr lang="ru-RU" sz="1600" b="1" dirty="0"/>
              <a:t>Мой любимый жанр — детектив (1980)</a:t>
            </a:r>
          </a:p>
          <a:p>
            <a:r>
              <a:rPr lang="ru-RU" sz="1600" b="1" dirty="0"/>
              <a:t>Вечерний круг (повесть, 1981)</a:t>
            </a:r>
          </a:p>
          <a:p>
            <a:r>
              <a:rPr lang="ru-RU" sz="1600" b="1" dirty="0"/>
              <a:t>На свободное место (роман, 1982)</a:t>
            </a:r>
          </a:p>
          <a:p>
            <a:r>
              <a:rPr lang="ru-RU" sz="1600" b="1" dirty="0"/>
              <a:t>Идёт розыск (роман, 1985)</a:t>
            </a:r>
          </a:p>
          <a:p>
            <a:r>
              <a:rPr lang="ru-RU" sz="1600" b="1" dirty="0"/>
              <a:t>Болотная трава (повесть, 1986</a:t>
            </a:r>
            <a:r>
              <a:rPr lang="ru-RU" sz="1600" b="1" dirty="0" smtClean="0"/>
              <a:t>)</a:t>
            </a:r>
            <a:endParaRPr lang="ru-RU" sz="1600" b="1" dirty="0"/>
          </a:p>
        </p:txBody>
      </p:sp>
    </p:spTree>
    <p:extLst>
      <p:ext uri="{BB962C8B-B14F-4D97-AF65-F5344CB8AC3E}">
        <p14:creationId xmlns:p14="http://schemas.microsoft.com/office/powerpoint/2010/main" val="1302313621"/>
      </p:ext>
    </p:extLst>
  </p:cSld>
  <p:clrMapOvr>
    <a:masterClrMapping/>
  </p:clrMapOvr>
  <mc:AlternateContent xmlns:mc="http://schemas.openxmlformats.org/markup-compatibility/2006" xmlns:p14="http://schemas.microsoft.com/office/powerpoint/2010/main">
    <mc:Choice Requires="p14">
      <p:transition spd="slow" p14:dur="800">
        <p:circle/>
        <p:sndAc>
          <p:stSnd>
            <p:snd r:embed="rId2" name="chimes.wav"/>
          </p:stSnd>
        </p:sndAc>
      </p:transition>
    </mc:Choice>
    <mc:Fallback xmlns="">
      <p:transition spd="slow">
        <p:circle/>
        <p:sndAc>
          <p:stSnd>
            <p:snd r:embed="rId23" name="chimes.wav"/>
          </p:stSnd>
        </p:sndAc>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92" y="620688"/>
            <a:ext cx="7128793" cy="534659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75405588"/>
      </p:ext>
    </p:extLst>
  </p:cSld>
  <p:clrMapOvr>
    <a:masterClrMapping/>
  </p:clrMapOvr>
  <mc:AlternateContent xmlns:mc="http://schemas.openxmlformats.org/markup-compatibility/2006" xmlns:p14="http://schemas.microsoft.com/office/powerpoint/2010/main">
    <mc:Choice Requires="p14">
      <p:transition spd="slow" p14:dur="800">
        <p:circle/>
        <p:sndAc>
          <p:stSnd>
            <p:snd r:embed="rId2" name="chimes.wav"/>
          </p:stSnd>
        </p:sndAc>
      </p:transition>
    </mc:Choice>
    <mc:Fallback xmlns="">
      <p:transition spd="slow">
        <p:circle/>
        <p:sndAc>
          <p:stSnd>
            <p:snd r:embed="rId5" name="chimes.wav"/>
          </p:stSnd>
        </p:sndAc>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Прямоугольник 1"/>
          <p:cNvSpPr/>
          <p:nvPr/>
        </p:nvSpPr>
        <p:spPr>
          <a:xfrm>
            <a:off x="1583668" y="603289"/>
            <a:ext cx="5976664" cy="2893100"/>
          </a:xfrm>
          <a:prstGeom prst="rect">
            <a:avLst/>
          </a:prstGeom>
        </p:spPr>
        <p:txBody>
          <a:bodyPr wrap="square">
            <a:spAutoFit/>
          </a:bodyPr>
          <a:lstStyle/>
          <a:p>
            <a:pPr algn="just"/>
            <a:r>
              <a:rPr lang="ru-RU" dirty="0" smtClean="0"/>
              <a:t>   </a:t>
            </a:r>
            <a:r>
              <a:rPr lang="ru-RU" sz="2000" b="1" dirty="0" smtClean="0">
                <a:solidFill>
                  <a:srgbClr val="FF0000"/>
                </a:solidFill>
              </a:rPr>
              <a:t>20 ИЮЛЯ – МЕЖДУНАРОДНЫЙ ДЕНЬ ШАХМАТ.</a:t>
            </a:r>
          </a:p>
          <a:p>
            <a:pPr algn="just"/>
            <a:r>
              <a:rPr lang="ru-RU" b="1" dirty="0" smtClean="0"/>
              <a:t> Шахматы </a:t>
            </a:r>
            <a:r>
              <a:rPr lang="ru-RU" b="1" dirty="0"/>
              <a:t>- одна из самых древних на Земле игр, придуманная в Индии в V веке нашей эры. Шах мат – это словосочетание звучит в переводе с персидского языка, как “властитель умер”. </a:t>
            </a:r>
            <a:endParaRPr lang="ru-RU" b="1" dirty="0" smtClean="0"/>
          </a:p>
          <a:p>
            <a:pPr algn="just"/>
            <a:r>
              <a:rPr lang="ru-RU" b="1" dirty="0"/>
              <a:t> </a:t>
            </a:r>
            <a:r>
              <a:rPr lang="ru-RU" b="1" dirty="0" smtClean="0"/>
              <a:t>   Постепенно </a:t>
            </a:r>
            <a:r>
              <a:rPr lang="ru-RU" b="1" dirty="0"/>
              <a:t>распространяясь по всему миру, на Руси игра появилась примерно в IX столетии. Привычный для нас вид шахматы приобрели ближе к XV веку, а правила игры были стандартизованы в XIX веке, когда стали проводиться международные турниры.</a:t>
            </a:r>
          </a:p>
        </p:txBody>
      </p:sp>
    </p:spTree>
    <p:extLst>
      <p:ext uri="{BB962C8B-B14F-4D97-AF65-F5344CB8AC3E}">
        <p14:creationId xmlns:p14="http://schemas.microsoft.com/office/powerpoint/2010/main" val="3373817669"/>
      </p:ext>
    </p:extLst>
  </p:cSld>
  <p:clrMapOvr>
    <a:masterClrMapping/>
  </p:clrMapOvr>
  <mc:AlternateContent xmlns:mc="http://schemas.openxmlformats.org/markup-compatibility/2006" xmlns:p14="http://schemas.microsoft.com/office/powerpoint/2010/main">
    <mc:Choice Requires="p14">
      <p:transition spd="slow" p14:dur="800">
        <p:circle/>
        <p:sndAc>
          <p:stSnd>
            <p:snd r:embed="rId2" name="chimes.wav"/>
          </p:stSnd>
        </p:sndAc>
      </p:transition>
    </mc:Choice>
    <mc:Fallback xmlns="">
      <p:transition spd="slow">
        <p:circle/>
        <p:sndAc>
          <p:stSnd>
            <p:snd r:embed="rId4" name="chimes.wav"/>
          </p:stSnd>
        </p:sndAc>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6" y="-2354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3594" y="692696"/>
            <a:ext cx="6960774" cy="511256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9111182"/>
      </p:ext>
    </p:extLst>
  </p:cSld>
  <p:clrMapOvr>
    <a:masterClrMapping/>
  </p:clrMapOvr>
  <mc:AlternateContent xmlns:mc="http://schemas.openxmlformats.org/markup-compatibility/2006" xmlns:p14="http://schemas.microsoft.com/office/powerpoint/2010/main">
    <mc:Choice Requires="p14">
      <p:transition spd="slow" p14:dur="800">
        <p:circle/>
        <p:sndAc>
          <p:stSnd>
            <p:snd r:embed="rId2" name="chimes.wav"/>
          </p:stSnd>
        </p:sndAc>
      </p:transition>
    </mc:Choice>
    <mc:Fallback xmlns="">
      <p:transition spd="slow">
        <p:circle/>
        <p:sndAc>
          <p:stSnd>
            <p:snd r:embed="rId5" name="chimes.wav"/>
          </p:stSnd>
        </p:sndAc>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Прямоугольник 1"/>
          <p:cNvSpPr/>
          <p:nvPr/>
        </p:nvSpPr>
        <p:spPr>
          <a:xfrm>
            <a:off x="683568" y="692696"/>
            <a:ext cx="7488832" cy="4524315"/>
          </a:xfrm>
          <a:prstGeom prst="rect">
            <a:avLst/>
          </a:prstGeom>
        </p:spPr>
        <p:txBody>
          <a:bodyPr wrap="square">
            <a:spAutoFit/>
          </a:bodyPr>
          <a:lstStyle/>
          <a:p>
            <a:pPr algn="ctr" fontAlgn="base"/>
            <a:r>
              <a:rPr lang="ru-RU" sz="2000" b="1" dirty="0" smtClean="0">
                <a:solidFill>
                  <a:srgbClr val="FF0000"/>
                </a:solidFill>
              </a:rPr>
              <a:t>   </a:t>
            </a:r>
            <a:r>
              <a:rPr lang="ru-RU" sz="2000" b="1" dirty="0" smtClean="0">
                <a:solidFill>
                  <a:srgbClr val="FF0000"/>
                </a:solidFill>
              </a:rPr>
              <a:t>             20 </a:t>
            </a:r>
            <a:r>
              <a:rPr lang="ru-RU" sz="2000" b="1" dirty="0" smtClean="0">
                <a:solidFill>
                  <a:srgbClr val="FF0000"/>
                </a:solidFill>
              </a:rPr>
              <a:t>ИЮЛЯ – МЕЖДУНАРОДНЫЙ ДЕНЬ ТОРТА</a:t>
            </a:r>
          </a:p>
          <a:p>
            <a:pPr algn="just" fontAlgn="base"/>
            <a:r>
              <a:rPr lang="ru-RU" b="1" dirty="0"/>
              <a:t> </a:t>
            </a:r>
            <a:r>
              <a:rPr lang="ru-RU" b="1" dirty="0" smtClean="0"/>
              <a:t>  Кто </a:t>
            </a:r>
            <a:r>
              <a:rPr lang="ru-RU" b="1" dirty="0"/>
              <a:t>не любит сладкого? Странный вопрос. Конечно, сладкое любят все, и взрослые и дети. И так эта любовь огромна, что в мире даже отмечается международный день торта! И этот день 20 июля. Праздник торта символизирует любовь и дружбу между различными людьми. Это и неудивительно, ибо, когда люди получают удовольствие, они не думают ни о каких различиях между собой.</a:t>
            </a:r>
          </a:p>
          <a:p>
            <a:pPr algn="just" fontAlgn="base"/>
            <a:r>
              <a:rPr lang="ru-RU" b="1" dirty="0" smtClean="0"/>
              <a:t>   Девиз </a:t>
            </a:r>
            <a:r>
              <a:rPr lang="ru-RU" b="1" dirty="0"/>
              <a:t>этого праздника – «Я приду к тебе с тортом!» Это вполне логично, ибо мы все ходим друг к другу в гости с тортиками к чаю или кофе. Совместное чаепитие и неспешная беседа, как ничто лучше укрепляют взаимопонимание и налаживают контакты между людьми. Секрет кроется в том, что когда человек кушает то, что ему нравится, вырабатывается гормон удовольствия, что автоматически означает хорошее настроение и благостное расположение к другим людям. Таким образом, хотя бы на этот период в мире образуется гармония и мир.</a:t>
            </a:r>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9832" y="4797152"/>
            <a:ext cx="3784600" cy="191959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0967215"/>
      </p:ext>
    </p:extLst>
  </p:cSld>
  <p:clrMapOvr>
    <a:masterClrMapping/>
  </p:clrMapOvr>
  <mc:AlternateContent xmlns:mc="http://schemas.openxmlformats.org/markup-compatibility/2006" xmlns:p14="http://schemas.microsoft.com/office/powerpoint/2010/main">
    <mc:Choice Requires="p14">
      <p:transition spd="slow" p14:dur="800">
        <p:circle/>
        <p:sndAc>
          <p:stSnd>
            <p:snd r:embed="rId2" name="chimes.wav"/>
          </p:stSnd>
        </p:sndAc>
      </p:transition>
    </mc:Choice>
    <mc:Fallback xmlns="">
      <p:transition spd="slow">
        <p:circle/>
        <p:sndAc>
          <p:stSnd>
            <p:snd r:embed="rId5" name="chimes.wav"/>
          </p:stSnd>
        </p:sndAc>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92" y="677100"/>
            <a:ext cx="7200800" cy="5400600"/>
          </a:xfrm>
          <a:prstGeom prst="rect">
            <a:avLst/>
          </a:prstGeom>
          <a:ln>
            <a:noFill/>
          </a:ln>
          <a:effectLst>
            <a:softEdge rad="112500"/>
          </a:effectLst>
          <a:extLst/>
        </p:spPr>
      </p:pic>
    </p:spTree>
    <p:extLst>
      <p:ext uri="{BB962C8B-B14F-4D97-AF65-F5344CB8AC3E}">
        <p14:creationId xmlns:p14="http://schemas.microsoft.com/office/powerpoint/2010/main" val="410857924"/>
      </p:ext>
    </p:extLst>
  </p:cSld>
  <p:clrMapOvr>
    <a:masterClrMapping/>
  </p:clrMapOvr>
  <mc:AlternateContent xmlns:mc="http://schemas.openxmlformats.org/markup-compatibility/2006" xmlns:p14="http://schemas.microsoft.com/office/powerpoint/2010/main">
    <mc:Choice Requires="p14">
      <p:transition spd="slow" p14:dur="800">
        <p:circle/>
        <p:sndAc>
          <p:stSnd>
            <p:snd r:embed="rId2" name="chimes.wav"/>
          </p:stSnd>
        </p:sndAc>
      </p:transition>
    </mc:Choice>
    <mc:Fallback xmlns="">
      <p:transition spd="slow">
        <p:circle/>
        <p:sndAc>
          <p:stSnd>
            <p:snd r:embed="rId5" name="chimes.wav"/>
          </p:stSnd>
        </p:sndAc>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8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648" y="908720"/>
            <a:ext cx="6204200" cy="484685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Прямоугольник 1"/>
          <p:cNvSpPr/>
          <p:nvPr/>
        </p:nvSpPr>
        <p:spPr>
          <a:xfrm>
            <a:off x="3034928" y="4451552"/>
            <a:ext cx="5970884" cy="1200329"/>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 июля - День ветеранов боевых действий в </a:t>
            </a:r>
            <a:r>
              <a:rPr lang="ru-RU"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России</a:t>
            </a:r>
            <a:endParaRPr lang="ru-RU"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620402574"/>
      </p:ext>
    </p:extLst>
  </p:cSld>
  <p:clrMapOvr>
    <a:masterClrMapping/>
  </p:clrMapOvr>
  <mc:AlternateContent xmlns:mc="http://schemas.openxmlformats.org/markup-compatibility/2006" xmlns:p14="http://schemas.microsoft.com/office/powerpoint/2010/main">
    <mc:Choice Requires="p14">
      <p:transition spd="slow" p14:dur="800">
        <p:circle/>
        <p:sndAc>
          <p:stSnd>
            <p:snd r:embed="rId2" name="chimes.wav"/>
          </p:stSnd>
        </p:sndAc>
      </p:transition>
    </mc:Choice>
    <mc:Fallback xmlns="">
      <p:transition spd="slow">
        <p:circle/>
        <p:sndAc>
          <p:stSnd>
            <p:snd r:embed="rId5" name="chimes.wav"/>
          </p:stSnd>
        </p:sndAc>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12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6096" y="3957142"/>
            <a:ext cx="3570122" cy="286682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Прямоугольник 1"/>
          <p:cNvSpPr/>
          <p:nvPr/>
        </p:nvSpPr>
        <p:spPr>
          <a:xfrm>
            <a:off x="1187624" y="474345"/>
            <a:ext cx="6696744" cy="4524315"/>
          </a:xfrm>
          <a:prstGeom prst="rect">
            <a:avLst/>
          </a:prstGeom>
        </p:spPr>
        <p:txBody>
          <a:bodyPr wrap="square">
            <a:spAutoFit/>
          </a:bodyPr>
          <a:lstStyle/>
          <a:p>
            <a:pPr algn="ctr" fontAlgn="base"/>
            <a:r>
              <a:rPr lang="ru-RU" sz="2000" b="1" dirty="0" smtClean="0">
                <a:solidFill>
                  <a:srgbClr val="0070C0"/>
                </a:solidFill>
              </a:rPr>
              <a:t>23 ИЮЛЯ – ВСЕМИРНЫЙ ДЕНЬ КИТОВ И ДЕЛЬФИНОВ.</a:t>
            </a:r>
          </a:p>
          <a:p>
            <a:pPr algn="just" fontAlgn="base"/>
            <a:r>
              <a:rPr lang="ru-RU" dirty="0"/>
              <a:t> </a:t>
            </a:r>
            <a:r>
              <a:rPr lang="ru-RU" dirty="0" smtClean="0"/>
              <a:t>  </a:t>
            </a:r>
            <a:r>
              <a:rPr lang="ru-RU" b="1" dirty="0" smtClean="0"/>
              <a:t>Как </a:t>
            </a:r>
            <a:r>
              <a:rPr lang="ru-RU" b="1" dirty="0"/>
              <a:t>известно, дельфины и киты являются мирными обитателями водоемов и атакуют человека только в случае угрозы их жизни. Многие находят этих животных милыми и красивыми, добрыми и привлекательными. Всемирный день китов и дельфинов был создан для призыва помощи в защите водных животных данного класса. Ведь не только киты и дельфины требуют помощи и оберегания людей от людей, но также и другие виды млекопитающих.</a:t>
            </a:r>
          </a:p>
          <a:p>
            <a:pPr algn="just" fontAlgn="base"/>
            <a:r>
              <a:rPr lang="ru-RU" b="1" dirty="0" smtClean="0"/>
              <a:t>   Когда </a:t>
            </a:r>
            <a:r>
              <a:rPr lang="ru-RU" b="1" dirty="0"/>
              <a:t>Международная китобойная комиссия ввела запрет на истребление и продажу мяса китов, тогда и появился данный праздник. Но, к сожалению, китобойный промысел не единственная причина значительного снижения численности диких животных этого вида. Также существуют цирки, дельфинарии и океанариумы ради забавы людей и выручения больших денег.</a:t>
            </a:r>
          </a:p>
        </p:txBody>
      </p:sp>
    </p:spTree>
    <p:extLst>
      <p:ext uri="{BB962C8B-B14F-4D97-AF65-F5344CB8AC3E}">
        <p14:creationId xmlns:p14="http://schemas.microsoft.com/office/powerpoint/2010/main" val="2594587852"/>
      </p:ext>
    </p:extLst>
  </p:cSld>
  <p:clrMapOvr>
    <a:masterClrMapping/>
  </p:clrMapOvr>
  <mc:AlternateContent xmlns:mc="http://schemas.openxmlformats.org/markup-compatibility/2006" xmlns:p14="http://schemas.microsoft.com/office/powerpoint/2010/main">
    <mc:Choice Requires="p14">
      <p:transition spd="slow" p14:dur="800">
        <p:circle/>
        <p:sndAc>
          <p:stSnd>
            <p:snd r:embed="rId2" name="chimes.wav"/>
          </p:stSnd>
        </p:sndAc>
      </p:transition>
    </mc:Choice>
    <mc:Fallback xmlns="">
      <p:transition spd="slow">
        <p:circle/>
        <p:sndAc>
          <p:stSnd>
            <p:snd r:embed="rId5" name="chimes.wav"/>
          </p:stSnd>
        </p:sndAc>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8126" y="908720"/>
            <a:ext cx="7167746" cy="475252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5647938"/>
      </p:ext>
    </p:extLst>
  </p:cSld>
  <p:clrMapOvr>
    <a:masterClrMapping/>
  </p:clrMapOvr>
  <mc:AlternateContent xmlns:mc="http://schemas.openxmlformats.org/markup-compatibility/2006" xmlns:p14="http://schemas.microsoft.com/office/powerpoint/2010/main">
    <mc:Choice Requires="p14">
      <p:transition spd="slow" p14:dur="800">
        <p:circle/>
        <p:sndAc>
          <p:stSnd>
            <p:snd r:embed="rId2" name="chimes.wav"/>
          </p:stSnd>
        </p:sndAc>
      </p:transition>
    </mc:Choice>
    <mc:Fallback xmlns="">
      <p:transition spd="slow">
        <p:circle/>
        <p:sndAc>
          <p:stSnd>
            <p:snd r:embed="rId5" name="chimes.wav"/>
          </p:stSnd>
        </p:sndAc>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939900" y="548680"/>
            <a:ext cx="7272808" cy="5170646"/>
          </a:xfrm>
          <a:prstGeom prst="rect">
            <a:avLst/>
          </a:prstGeom>
        </p:spPr>
        <p:txBody>
          <a:bodyPr wrap="square">
            <a:spAutoFit/>
          </a:bodyPr>
          <a:lstStyle/>
          <a:p>
            <a:pPr algn="ctr" fontAlgn="base"/>
            <a:r>
              <a:rPr lang="ru-RU" sz="2400" b="1" dirty="0" smtClean="0">
                <a:solidFill>
                  <a:srgbClr val="00B050"/>
                </a:solidFill>
              </a:rPr>
              <a:t>24 ИЮЛЯ – ДЕНЬ ФЛОРИСТА. </a:t>
            </a:r>
          </a:p>
          <a:p>
            <a:pPr algn="just" fontAlgn="base"/>
            <a:r>
              <a:rPr lang="ru-RU" sz="1600" b="1" dirty="0"/>
              <a:t> </a:t>
            </a:r>
            <a:r>
              <a:rPr lang="ru-RU" sz="1600" b="1" dirty="0" smtClean="0"/>
              <a:t>  </a:t>
            </a:r>
            <a:r>
              <a:rPr lang="ru-RU" b="1" dirty="0" smtClean="0"/>
              <a:t>Во </a:t>
            </a:r>
            <a:r>
              <a:rPr lang="ru-RU" b="1" dirty="0"/>
              <a:t>все времена люди стремились к эстетической красоте, тянулись ко всему прекрасному и старались познать тайны природы. Флористы – это представители именно той профессии, которые способны раскрасить наши серые будни, подарив красоту цветов и их неповторимое благоухание. Волшебники-флористы способны «творить» настроение окружающих с помощью матушки-природы.</a:t>
            </a:r>
          </a:p>
          <a:p>
            <a:pPr algn="just" fontAlgn="base"/>
            <a:r>
              <a:rPr lang="ru-RU" b="1" dirty="0" smtClean="0"/>
              <a:t>    Своё </a:t>
            </a:r>
            <a:r>
              <a:rPr lang="ru-RU" b="1" dirty="0"/>
              <a:t>начало профессия берёт ещё в Древнем Египте. Дворцы и храмы египтяне украшали неповторимыми композициями из живых цветов и трав. Греки также были большими эстетами. Именно там появились первые специалисты, которые занимались плетением венков и составлением цветочных композиций. </a:t>
            </a:r>
            <a:endParaRPr lang="ru-RU" b="1" dirty="0" smtClean="0"/>
          </a:p>
          <a:p>
            <a:pPr algn="just" fontAlgn="base"/>
            <a:r>
              <a:rPr lang="ru-RU" b="1" dirty="0"/>
              <a:t> </a:t>
            </a:r>
            <a:r>
              <a:rPr lang="ru-RU" b="1" dirty="0" smtClean="0"/>
              <a:t>  Традиция </a:t>
            </a:r>
            <a:r>
              <a:rPr lang="ru-RU" b="1" dirty="0"/>
              <a:t>«дарить букеты» впервые появляется во Франции, а познание языка цветов считалось хорошим </a:t>
            </a:r>
            <a:r>
              <a:rPr lang="ru-RU" b="1" dirty="0" smtClean="0"/>
              <a:t>тоном.</a:t>
            </a:r>
          </a:p>
          <a:p>
            <a:pPr algn="just" fontAlgn="base"/>
            <a:r>
              <a:rPr lang="ru-RU" b="1" dirty="0" smtClean="0"/>
              <a:t>   Сегодня </a:t>
            </a:r>
            <a:r>
              <a:rPr lang="ru-RU" b="1" dirty="0"/>
              <a:t>очень трудно представить какой-то праздник или торжество без применения композиций из цветов. </a:t>
            </a:r>
            <a:r>
              <a:rPr lang="ru-RU" b="1" dirty="0" smtClean="0"/>
              <a:t>Однако </a:t>
            </a:r>
            <a:r>
              <a:rPr lang="ru-RU" b="1" dirty="0"/>
              <a:t>красиво и со вкусом рассказать о своих чувствах, подчеркнуть уважение и доверие может только грамотная цветочная композиция</a:t>
            </a:r>
          </a:p>
        </p:txBody>
      </p:sp>
    </p:spTree>
    <p:extLst>
      <p:ext uri="{BB962C8B-B14F-4D97-AF65-F5344CB8AC3E}">
        <p14:creationId xmlns:p14="http://schemas.microsoft.com/office/powerpoint/2010/main" val="4073018608"/>
      </p:ext>
    </p:extLst>
  </p:cSld>
  <p:clrMapOvr>
    <a:masterClrMapping/>
  </p:clrMapOvr>
  <mc:AlternateContent xmlns:mc="http://schemas.openxmlformats.org/markup-compatibility/2006" xmlns:p14="http://schemas.microsoft.com/office/powerpoint/2010/main">
    <mc:Choice Requires="p14">
      <p:transition spd="slow" p14:dur="800">
        <p:circle/>
        <p:sndAc>
          <p:stSnd>
            <p:snd r:embed="rId2" name="chimes.wav"/>
          </p:stSnd>
        </p:sndAc>
      </p:transition>
    </mc:Choice>
    <mc:Fallback xmlns="">
      <p:transition spd="slow">
        <p:circle/>
        <p:sndAc>
          <p:stSnd>
            <p:snd r:embed="rId5" name="chimes.wav"/>
          </p:stSnd>
        </p:sndAc>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4"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8144" y="980728"/>
            <a:ext cx="7302247" cy="47373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Прямоугольник 1"/>
          <p:cNvSpPr/>
          <p:nvPr/>
        </p:nvSpPr>
        <p:spPr>
          <a:xfrm>
            <a:off x="2901095" y="4581128"/>
            <a:ext cx="3096344" cy="923330"/>
          </a:xfrm>
          <a:prstGeom prst="rect">
            <a:avLst/>
          </a:prstGeom>
        </p:spPr>
        <p:txBody>
          <a:bodyPr wrap="square">
            <a:spAutoFit/>
          </a:bodyPr>
          <a:lstStyle/>
          <a:p>
            <a:r>
              <a:rPr lang="ru-RU"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25 июля</a:t>
            </a:r>
            <a:r>
              <a:rPr lang="ru-RU"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a:t>
            </a:r>
            <a:endParaRPr lang="ru-RU"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extLst>
      <p:ext uri="{BB962C8B-B14F-4D97-AF65-F5344CB8AC3E}">
        <p14:creationId xmlns:p14="http://schemas.microsoft.com/office/powerpoint/2010/main" val="2320477143"/>
      </p:ext>
    </p:extLst>
  </p:cSld>
  <p:clrMapOvr>
    <a:masterClrMapping/>
  </p:clrMapOvr>
  <mc:AlternateContent xmlns:mc="http://schemas.openxmlformats.org/markup-compatibility/2006" xmlns:p14="http://schemas.microsoft.com/office/powerpoint/2010/main">
    <mc:Choice Requires="p14">
      <p:transition spd="slow" p14:dur="800">
        <p:circle/>
        <p:sndAc>
          <p:stSnd>
            <p:snd r:embed="rId2" name="chimes.wav"/>
          </p:stSnd>
        </p:sndAc>
      </p:transition>
    </mc:Choice>
    <mc:Fallback xmlns="">
      <p:transition spd="slow">
        <p:circle/>
        <p:sndAc>
          <p:stSnd>
            <p:snd r:embed="rId5" name="chimes.wav"/>
          </p:stSnd>
        </p:sndAc>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3" name="Picture 3"/>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929804" y="908719"/>
            <a:ext cx="7128792" cy="2400657"/>
          </a:xfrm>
          <a:prstGeom prst="rect">
            <a:avLst/>
          </a:prstGeom>
        </p:spPr>
        <p:txBody>
          <a:bodyPr wrap="square">
            <a:spAutoFit/>
          </a:bodyPr>
          <a:lstStyle/>
          <a:p>
            <a:pPr algn="ctr"/>
            <a:r>
              <a:rPr lang="ru-RU" sz="2400" b="1" dirty="0" smtClean="0">
                <a:solidFill>
                  <a:srgbClr val="FFFF00"/>
                </a:solidFill>
              </a:rPr>
              <a:t>ДЕНЬ ТОРГОВЛИ </a:t>
            </a:r>
            <a:r>
              <a:rPr lang="ru-RU" sz="2400" b="1" dirty="0" smtClean="0">
                <a:solidFill>
                  <a:srgbClr val="FFFF00"/>
                </a:solidFill>
              </a:rPr>
              <a:t> - </a:t>
            </a:r>
            <a:r>
              <a:rPr lang="ru-RU" sz="2400" b="1" dirty="0">
                <a:solidFill>
                  <a:srgbClr val="FFFF00"/>
                </a:solidFill>
              </a:rPr>
              <a:t>25 июля</a:t>
            </a:r>
            <a:r>
              <a:rPr lang="ru-RU" dirty="0"/>
              <a:t>.</a:t>
            </a:r>
            <a:endParaRPr lang="ru-RU" dirty="0" smtClean="0">
              <a:solidFill>
                <a:srgbClr val="C00000"/>
              </a:solidFill>
            </a:endParaRPr>
          </a:p>
          <a:p>
            <a:pPr algn="just"/>
            <a:r>
              <a:rPr lang="ru-RU" dirty="0" smtClean="0"/>
              <a:t>    </a:t>
            </a:r>
            <a:r>
              <a:rPr lang="ru-RU" b="1" dirty="0" smtClean="0"/>
              <a:t>Еще </a:t>
            </a:r>
            <a:r>
              <a:rPr lang="ru-RU" b="1" dirty="0"/>
              <a:t>со времен создания Древней Руси торговля играет огромную роль в экономической и политической жизни нашей страны. Развитие рыночных отношений привело к тому, что профессия продавца стала одной из наиболее востребованных и распространенных. И если в средние века торговлей занимались мужчины-купцы, сегодня эта отрасль стала считаться традиционно женской.</a:t>
            </a:r>
          </a:p>
        </p:txBody>
      </p:sp>
      <p:sp>
        <p:nvSpPr>
          <p:cNvPr id="3" name="Прямоугольник 2"/>
          <p:cNvSpPr/>
          <p:nvPr/>
        </p:nvSpPr>
        <p:spPr>
          <a:xfrm>
            <a:off x="899592" y="3212976"/>
            <a:ext cx="7416824" cy="1754326"/>
          </a:xfrm>
          <a:prstGeom prst="rect">
            <a:avLst/>
          </a:prstGeom>
        </p:spPr>
        <p:txBody>
          <a:bodyPr wrap="square">
            <a:spAutoFit/>
          </a:bodyPr>
          <a:lstStyle/>
          <a:p>
            <a:pPr algn="just"/>
            <a:r>
              <a:rPr lang="ru-RU" dirty="0" smtClean="0"/>
              <a:t>   </a:t>
            </a:r>
            <a:r>
              <a:rPr lang="ru-RU" b="1" dirty="0" smtClean="0"/>
              <a:t>Современный </a:t>
            </a:r>
            <a:r>
              <a:rPr lang="ru-RU" b="1" dirty="0"/>
              <a:t>продавец должен хорошо знать психологию покупателя, а также обладать высоким уровнем культуры и быть профи в своем деле. То есть для того, чтобы всегда быть в достатке и не иметь нужды в покупателях, работнику торговли нужно постараться создать благоприятные условия для выбора и приобретения товара и уметь качественно обслужить потребителей.</a:t>
            </a:r>
          </a:p>
        </p:txBody>
      </p:sp>
    </p:spTree>
    <p:extLst>
      <p:ext uri="{BB962C8B-B14F-4D97-AF65-F5344CB8AC3E}">
        <p14:creationId xmlns:p14="http://schemas.microsoft.com/office/powerpoint/2010/main" val="2045580234"/>
      </p:ext>
    </p:extLst>
  </p:cSld>
  <p:clrMapOvr>
    <a:masterClrMapping/>
  </p:clrMapOvr>
  <mc:AlternateContent xmlns:mc="http://schemas.openxmlformats.org/markup-compatibility/2006" xmlns:p14="http://schemas.microsoft.com/office/powerpoint/2010/main">
    <mc:Choice Requires="p14">
      <p:transition spd="slow" p14:dur="800">
        <p:circle/>
        <p:sndAc>
          <p:stSnd>
            <p:snd r:embed="rId2" name="chimes.wav"/>
          </p:stSnd>
        </p:sndAc>
      </p:transition>
    </mc:Choice>
    <mc:Fallback xmlns="">
      <p:transition spd="slow">
        <p:circle/>
        <p:sndAc>
          <p:stSnd>
            <p:snd r:embed="rId5" name="chimes.wav"/>
          </p:stSnd>
        </p:sndAc>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6" y="0"/>
            <a:ext cx="9144000" cy="6885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400" y="578520"/>
            <a:ext cx="8382000" cy="54006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02965802"/>
      </p:ext>
    </p:extLst>
  </p:cSld>
  <p:clrMapOvr>
    <a:masterClrMapping/>
  </p:clrMapOvr>
  <mc:AlternateContent xmlns:mc="http://schemas.openxmlformats.org/markup-compatibility/2006" xmlns:p14="http://schemas.microsoft.com/office/powerpoint/2010/main">
    <mc:Choice Requires="p14">
      <p:transition spd="slow" p14:dur="800">
        <p:circle/>
        <p:sndAc>
          <p:stSnd>
            <p:snd r:embed="rId2" name="chimes.wav"/>
          </p:stSnd>
        </p:sndAc>
      </p:transition>
    </mc:Choice>
    <mc:Fallback xmlns="">
      <p:transition spd="slow">
        <p:circle/>
        <p:sndAc>
          <p:stSnd>
            <p:snd r:embed="rId5" name="chimes.wav"/>
          </p:stSnd>
        </p:sndAc>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700"/>
            <a:ext cx="9144000" cy="688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755576" y="476672"/>
            <a:ext cx="7416824" cy="5724644"/>
          </a:xfrm>
          <a:prstGeom prst="rect">
            <a:avLst/>
          </a:prstGeom>
        </p:spPr>
        <p:txBody>
          <a:bodyPr wrap="square">
            <a:spAutoFit/>
          </a:bodyPr>
          <a:lstStyle/>
          <a:p>
            <a:pPr algn="ctr" fontAlgn="base"/>
            <a:r>
              <a:rPr lang="ru-RU" sz="2400" b="1" dirty="0" smtClean="0">
                <a:solidFill>
                  <a:srgbClr val="0070C0"/>
                </a:solidFill>
              </a:rPr>
              <a:t>ДЕНЬ ВОЕННО-МОРСКОГО ФЛОТА </a:t>
            </a:r>
          </a:p>
          <a:p>
            <a:pPr algn="just" fontAlgn="base"/>
            <a:r>
              <a:rPr lang="ru-RU" b="1" dirty="0"/>
              <a:t> </a:t>
            </a:r>
            <a:r>
              <a:rPr lang="ru-RU" b="1" dirty="0" smtClean="0"/>
              <a:t>   Россия </a:t>
            </a:r>
            <a:r>
              <a:rPr lang="ru-RU" b="1" dirty="0"/>
              <a:t>является великой и могущественной морской державой. Свое право на это почетное звание наша страна заслужила мужеством и самоотверженностью многих поколений наших соотечественников, одерживавших блистательные победы в морских сражениях и навсегда вошедших в славную историю Военно-Морскому флота</a:t>
            </a:r>
            <a:r>
              <a:rPr lang="ru-RU" b="1" dirty="0" smtClean="0"/>
              <a:t>.</a:t>
            </a:r>
            <a:r>
              <a:rPr lang="ru-RU" b="1" dirty="0"/>
              <a:t> </a:t>
            </a:r>
            <a:endParaRPr lang="ru-RU" b="1" dirty="0" smtClean="0"/>
          </a:p>
          <a:p>
            <a:pPr algn="just" fontAlgn="base"/>
            <a:r>
              <a:rPr lang="ru-RU" b="1" dirty="0" smtClean="0"/>
              <a:t>    Первый </a:t>
            </a:r>
            <a:r>
              <a:rPr lang="ru-RU" b="1" dirty="0"/>
              <a:t>боевой корабль, созданный при Алексее Тишайшем, был построен по проекту </a:t>
            </a:r>
            <a:r>
              <a:rPr lang="ru-RU" b="1" dirty="0" err="1"/>
              <a:t>Корнелиуса</a:t>
            </a:r>
            <a:r>
              <a:rPr lang="ru-RU" b="1" dirty="0"/>
              <a:t> </a:t>
            </a:r>
            <a:r>
              <a:rPr lang="ru-RU" b="1" dirty="0" err="1"/>
              <a:t>Ванбуковена</a:t>
            </a:r>
            <a:r>
              <a:rPr lang="ru-RU" b="1" dirty="0"/>
              <a:t> - судостроителя из Голландии. Совершенное по тем временам судно, получившее в честь государственного герба гордое имя “Орел”, имело 24,5 метра длины, 6,5 метров ширины и было вооружено 22 пушками. Экипаж корабля состоял из 22 матросов и 35 стрельцов.</a:t>
            </a:r>
          </a:p>
          <a:p>
            <a:pPr algn="just" fontAlgn="base"/>
            <a:r>
              <a:rPr lang="ru-RU" b="1" dirty="0" smtClean="0"/>
              <a:t>    В </a:t>
            </a:r>
            <a:r>
              <a:rPr lang="ru-RU" b="1" dirty="0"/>
              <a:t>конце 1696 года, благодаря стараниям молодого Петра, Боярская дума законодательно приняла решение о создании Российского флота. Этот шаг послужил началом для строительства кораблей разнообразных классов на многочисленных, разбросанных по всей российской территории верфях. К началу 1700 года Российский флот обладал уже 40 парусными и 113 гребными судами и регулярно пополнялся.</a:t>
            </a:r>
          </a:p>
          <a:p>
            <a:pPr algn="just"/>
            <a:endParaRPr lang="ru-RU" dirty="0"/>
          </a:p>
        </p:txBody>
      </p:sp>
    </p:spTree>
    <p:extLst>
      <p:ext uri="{BB962C8B-B14F-4D97-AF65-F5344CB8AC3E}">
        <p14:creationId xmlns:p14="http://schemas.microsoft.com/office/powerpoint/2010/main" val="918721781"/>
      </p:ext>
    </p:extLst>
  </p:cSld>
  <p:clrMapOvr>
    <a:masterClrMapping/>
  </p:clrMapOvr>
  <mc:AlternateContent xmlns:mc="http://schemas.openxmlformats.org/markup-compatibility/2006" xmlns:p14="http://schemas.microsoft.com/office/powerpoint/2010/main">
    <mc:Choice Requires="p14">
      <p:transition spd="slow" p14:dur="800">
        <p:circle/>
        <p:sndAc>
          <p:stSnd>
            <p:snd r:embed="rId2" name="chimes.wav"/>
          </p:stSnd>
        </p:sndAc>
      </p:transition>
    </mc:Choice>
    <mc:Fallback xmlns="">
      <p:transition spd="slow">
        <p:circle/>
        <p:sndAc>
          <p:stSnd>
            <p:snd r:embed="rId4" name="chimes.wav"/>
          </p:stSnd>
        </p:sndAc>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7124"/>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5596" y="701697"/>
            <a:ext cx="7272808" cy="545460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69501081"/>
      </p:ext>
    </p:extLst>
  </p:cSld>
  <p:clrMapOvr>
    <a:masterClrMapping/>
  </p:clrMapOvr>
  <mc:AlternateContent xmlns:mc="http://schemas.openxmlformats.org/markup-compatibility/2006" xmlns:p14="http://schemas.microsoft.com/office/powerpoint/2010/main">
    <mc:Choice Requires="p14">
      <p:transition spd="slow" p14:dur="800">
        <p:circle/>
        <p:sndAc>
          <p:stSnd>
            <p:snd r:embed="rId2" name="chimes.wav"/>
          </p:stSnd>
        </p:sndAc>
      </p:transition>
    </mc:Choice>
    <mc:Fallback xmlns="">
      <p:transition spd="slow">
        <p:circle/>
        <p:sndAc>
          <p:stSnd>
            <p:snd r:embed="rId5" name="chimes.wav"/>
          </p:stSnd>
        </p:sndAc>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395536" y="548680"/>
            <a:ext cx="8208912" cy="6186309"/>
          </a:xfrm>
          <a:prstGeom prst="rect">
            <a:avLst/>
          </a:prstGeom>
        </p:spPr>
        <p:txBody>
          <a:bodyPr wrap="square">
            <a:spAutoFit/>
          </a:bodyPr>
          <a:lstStyle/>
          <a:p>
            <a:pPr algn="ctr" fontAlgn="base"/>
            <a:r>
              <a:rPr lang="ru-RU" sz="2800" b="1" dirty="0" smtClean="0">
                <a:solidFill>
                  <a:srgbClr val="0070C0"/>
                </a:solidFill>
              </a:rPr>
              <a:t>28 ИЮЛЯ – ДЕНЬ КРЕЩЕНИЯ РУСИ.</a:t>
            </a:r>
          </a:p>
          <a:p>
            <a:pPr algn="just" fontAlgn="base"/>
            <a:r>
              <a:rPr lang="ru-RU" sz="1600" b="1" dirty="0"/>
              <a:t> </a:t>
            </a:r>
            <a:r>
              <a:rPr lang="ru-RU" sz="1600" b="1" dirty="0" smtClean="0"/>
              <a:t>    28 </a:t>
            </a:r>
            <a:r>
              <a:rPr lang="ru-RU" sz="1600" b="1" dirty="0"/>
              <a:t>июля каждого года в Русской православной церкви чтят память равноапостольного князя Владимира, а с 2010 года в России официально стала отмечаться новая памятная дата — День крещения Руси.</a:t>
            </a:r>
          </a:p>
          <a:p>
            <a:pPr algn="just" fontAlgn="base"/>
            <a:r>
              <a:rPr lang="ru-RU" sz="1600" b="1" dirty="0" smtClean="0"/>
              <a:t>   Благодаря </a:t>
            </a:r>
            <a:r>
              <a:rPr lang="ru-RU" sz="1600" b="1" dirty="0"/>
              <a:t>летописям, дошедшим до наших времен, мы знаем, что Крещение Руси было в 988 году, и связано это ключевое для русского народа событие с именем святого князя Владимира, которого церковь называла святым равноапостольным, историки - Великим,  а народ ласково - Владимир Красное Солнышко</a:t>
            </a:r>
            <a:r>
              <a:rPr lang="ru-RU" sz="1600" b="1" dirty="0" smtClean="0"/>
              <a:t>.</a:t>
            </a:r>
            <a:r>
              <a:rPr lang="ru-RU" sz="1600" b="1" dirty="0"/>
              <a:t> </a:t>
            </a:r>
            <a:endParaRPr lang="ru-RU" sz="1600" b="1" dirty="0" smtClean="0"/>
          </a:p>
          <a:p>
            <a:pPr algn="just" fontAlgn="base"/>
            <a:r>
              <a:rPr lang="ru-RU" sz="1600" b="1" dirty="0" smtClean="0"/>
              <a:t>   В </a:t>
            </a:r>
            <a:r>
              <a:rPr lang="ru-RU" sz="1600" b="1" dirty="0"/>
              <a:t>987 году князь Владимир Святославович захватил город Херсонес, в те времена принадлежавший Византийской империи. Угрожая походом на Константинополь, князь потребовал у византийских императоров-соправителей руки царевны Анны, являющейся их сестрой. Когда царевна прибыла с духовенством в Херсонес, Владимир внезапно ослеп, в надежде на исцеление Анна предложила ему креститься. И сделать это немедленно.</a:t>
            </a:r>
          </a:p>
          <a:p>
            <a:pPr algn="just" fontAlgn="base"/>
            <a:r>
              <a:rPr lang="ru-RU" sz="1600" b="1" dirty="0" smtClean="0"/>
              <a:t>   Во </a:t>
            </a:r>
            <a:r>
              <a:rPr lang="ru-RU" sz="1600" b="1" dirty="0"/>
              <a:t>время крещения Великий князь прозрел, а затем в восторге воскликнул “Теперь я узрел Бога Истинного!”. В святом Крещении Владимира в честь Великого святого нарекли Василием. Тогда же и свершилось его бракосочетание с царевной Анной.  В качестве выкупа князь возвратил Византии Херсонес, возведя в нем храм святого Иоанна Предтечи и Крестителя Господня.</a:t>
            </a:r>
          </a:p>
          <a:p>
            <a:pPr algn="just" fontAlgn="base"/>
            <a:r>
              <a:rPr lang="ru-RU" sz="1600" b="1" dirty="0" smtClean="0"/>
              <a:t>   Вернувшись </a:t>
            </a:r>
            <a:r>
              <a:rPr lang="ru-RU" sz="1600" b="1" dirty="0"/>
              <a:t>в Киев вместе с Анной, князь Владимир крестил всех своих 12 сыновей. Затем князь начал истово искоренять язычество на Руси и истреблять языческих идолов. С тех пор и до нашего времени народ земли русской чтит своей верой христианство и поклоняется спасителю нашему Иисусу Христу.</a:t>
            </a:r>
          </a:p>
          <a:p>
            <a:pPr fontAlgn="base"/>
            <a:endParaRPr lang="ru-RU" sz="1600" dirty="0"/>
          </a:p>
        </p:txBody>
      </p:sp>
    </p:spTree>
    <p:extLst>
      <p:ext uri="{BB962C8B-B14F-4D97-AF65-F5344CB8AC3E}">
        <p14:creationId xmlns:p14="http://schemas.microsoft.com/office/powerpoint/2010/main" val="1644410324"/>
      </p:ext>
    </p:extLst>
  </p:cSld>
  <p:clrMapOvr>
    <a:masterClrMapping/>
  </p:clrMapOvr>
  <mc:AlternateContent xmlns:mc="http://schemas.openxmlformats.org/markup-compatibility/2006" xmlns:p14="http://schemas.microsoft.com/office/powerpoint/2010/main">
    <mc:Choice Requires="p14">
      <p:transition spd="slow" p14:dur="800">
        <p:circle/>
        <p:sndAc>
          <p:stSnd>
            <p:snd r:embed="rId2" name="chimes.wav"/>
          </p:stSnd>
        </p:sndAc>
      </p:transition>
    </mc:Choice>
    <mc:Fallback xmlns="">
      <p:transition spd="slow">
        <p:circle/>
        <p:sndAc>
          <p:stSnd>
            <p:snd r:embed="rId4" name="chimes.wav"/>
          </p:stSnd>
        </p:sndAc>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22375991"/>
      </p:ext>
    </p:extLst>
  </p:cSld>
  <p:clrMapOvr>
    <a:masterClrMapping/>
  </p:clrMapOvr>
  <mc:AlternateContent xmlns:mc="http://schemas.openxmlformats.org/markup-compatibility/2006" xmlns:p14="http://schemas.microsoft.com/office/powerpoint/2010/main">
    <mc:Choice Requires="p14">
      <p:transition spd="slow" p14:dur="800">
        <p:circle/>
        <p:sndAc>
          <p:stSnd>
            <p:snd r:embed="rId2" name="chimes.wav"/>
          </p:stSnd>
        </p:sndAc>
      </p:transition>
    </mc:Choice>
    <mc:Fallback xmlns="">
      <p:transition spd="slow">
        <p:circle/>
        <p:sndAc>
          <p:stSnd>
            <p:snd r:embed="rId4" name="chimes.wav"/>
          </p:stSnd>
        </p:sndAc>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132"/>
            <a:ext cx="9144000" cy="68841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863588" y="980728"/>
            <a:ext cx="7416824" cy="4616648"/>
          </a:xfrm>
          <a:prstGeom prst="rect">
            <a:avLst/>
          </a:prstGeom>
        </p:spPr>
        <p:txBody>
          <a:bodyPr wrap="square">
            <a:spAutoFit/>
          </a:bodyPr>
          <a:lstStyle/>
          <a:p>
            <a:pPr algn="just"/>
            <a:r>
              <a:rPr lang="ru-RU" dirty="0" smtClean="0"/>
              <a:t> </a:t>
            </a:r>
            <a:r>
              <a:rPr lang="ru-RU"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 июля - День ветеранов боевых действий в России</a:t>
            </a:r>
          </a:p>
          <a:p>
            <a:pPr algn="just"/>
            <a:r>
              <a:rPr lang="ru-RU" dirty="0" smtClean="0"/>
              <a:t>    В </a:t>
            </a:r>
            <a:r>
              <a:rPr lang="ru-RU" dirty="0"/>
              <a:t>первый день июля в России отмечается памятная дата – День ветеранов боевых действий, которая пока не имеет официального статуса.</a:t>
            </a:r>
          </a:p>
          <a:p>
            <a:pPr algn="just"/>
            <a:r>
              <a:rPr lang="ru-RU" dirty="0" smtClean="0"/>
              <a:t>   С </a:t>
            </a:r>
            <a:r>
              <a:rPr lang="ru-RU" dirty="0"/>
              <a:t>2009-го праздник также носит название "День памяти и скорби ветеранов боевых действий" и всех участников боевых действий, проходивших позже 1945 года.</a:t>
            </a:r>
          </a:p>
          <a:p>
            <a:pPr algn="just"/>
            <a:r>
              <a:rPr lang="ru-RU" dirty="0" smtClean="0"/>
              <a:t>    А </a:t>
            </a:r>
            <a:r>
              <a:rPr lang="ru-RU" dirty="0"/>
              <a:t>это боевые действия в Афганистане и Чечне, в странах Латинской Америки, Азии и </a:t>
            </a:r>
            <a:r>
              <a:rPr lang="ru-RU" dirty="0" smtClean="0"/>
              <a:t>Африки, Сирии.</a:t>
            </a:r>
            <a:endParaRPr lang="ru-RU" dirty="0"/>
          </a:p>
          <a:p>
            <a:pPr algn="just"/>
            <a:r>
              <a:rPr lang="ru-RU" dirty="0" smtClean="0"/>
              <a:t>    Это </a:t>
            </a:r>
            <a:r>
              <a:rPr lang="ru-RU" dirty="0"/>
              <a:t>день памяти всех, кто воевал за Россию, и совсем неважно в каких войнах и вооруженных конфликтах, выполняя свой долг по защите Родины.</a:t>
            </a:r>
          </a:p>
          <a:p>
            <a:pPr algn="just"/>
            <a:r>
              <a:rPr lang="ru-RU" dirty="0" smtClean="0"/>
              <a:t>    Этот </a:t>
            </a:r>
            <a:r>
              <a:rPr lang="ru-RU" dirty="0"/>
              <a:t>день - дань уважения к ветеранам и памяти тех, кого уже нет в живых и, несмотря на отсутствие официального статуса, 1 июля День ветеранов боевых действий уже организованно отмечается в ряде российских регионов</a:t>
            </a:r>
            <a:r>
              <a:rPr lang="ru-RU" dirty="0" smtClean="0"/>
              <a:t>.</a:t>
            </a:r>
            <a:endParaRPr lang="ru-RU" dirty="0"/>
          </a:p>
        </p:txBody>
      </p:sp>
    </p:spTree>
    <p:extLst>
      <p:ext uri="{BB962C8B-B14F-4D97-AF65-F5344CB8AC3E}">
        <p14:creationId xmlns:p14="http://schemas.microsoft.com/office/powerpoint/2010/main" val="2906875902"/>
      </p:ext>
    </p:extLst>
  </p:cSld>
  <p:clrMapOvr>
    <a:masterClrMapping/>
  </p:clrMapOvr>
  <mc:AlternateContent xmlns:mc="http://schemas.openxmlformats.org/markup-compatibility/2006" xmlns:p14="http://schemas.microsoft.com/office/powerpoint/2010/main">
    <mc:Choice Requires="p14">
      <p:transition spd="slow" p14:dur="800">
        <p:circle/>
        <p:sndAc>
          <p:stSnd>
            <p:snd r:embed="rId2" name="chimes.wav"/>
          </p:stSnd>
        </p:sndAc>
      </p:transition>
    </mc:Choice>
    <mc:Fallback xmlns="">
      <p:transition spd="slow">
        <p:circle/>
        <p:sndAc>
          <p:stSnd>
            <p:snd r:embed="rId4" name="chimes.wav"/>
          </p:stSnd>
        </p:sndAc>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8266" y="620688"/>
            <a:ext cx="6984776" cy="573325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76241" y="4444752"/>
            <a:ext cx="3396159" cy="190919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3169658" y="3798421"/>
            <a:ext cx="4858726" cy="646331"/>
          </a:xfrm>
          <a:prstGeom prst="rect">
            <a:avLst/>
          </a:prstGeom>
          <a:solidFill>
            <a:schemeClr val="bg2"/>
          </a:solidFill>
          <a:ln>
            <a:solidFill>
              <a:schemeClr val="accent1"/>
            </a:solidFill>
          </a:ln>
        </p:spPr>
        <p:txBody>
          <a:bodyPr wrap="square" lIns="91440" tIns="45720" rIns="91440" bIns="45720">
            <a:spAutoFit/>
          </a:bodyPr>
          <a:lstStyle/>
          <a:p>
            <a:pPr algn="ctr"/>
            <a:r>
              <a:rPr lang="ru-RU" sz="3600" b="1" cap="none" spc="50" dirty="0" smtClean="0">
                <a:ln w="12700" cmpd="sng">
                  <a:solidFill>
                    <a:schemeClr val="accent6">
                      <a:satMod val="120000"/>
                      <a:shade val="80000"/>
                    </a:schemeClr>
                  </a:solidFill>
                  <a:prstDash val="solid"/>
                </a:ln>
                <a:solidFill>
                  <a:schemeClr val="accent6">
                    <a:lumMod val="75000"/>
                  </a:schemeClr>
                </a:solidFill>
                <a:effectLst>
                  <a:glow rad="53100">
                    <a:schemeClr val="accent6">
                      <a:satMod val="180000"/>
                      <a:alpha val="30000"/>
                    </a:schemeClr>
                  </a:glow>
                  <a:outerShdw blurRad="38100" dist="38100" dir="2700000" algn="tl">
                    <a:srgbClr val="000000">
                      <a:alpha val="43137"/>
                    </a:srgbClr>
                  </a:outerShdw>
                </a:effectLst>
              </a:rPr>
              <a:t>День (ГИБДД МВД РФ)</a:t>
            </a:r>
            <a:endParaRPr lang="ru-RU" sz="3600" b="1" cap="none" spc="50" dirty="0">
              <a:ln w="12700" cmpd="sng">
                <a:solidFill>
                  <a:schemeClr val="accent6">
                    <a:satMod val="120000"/>
                    <a:shade val="80000"/>
                  </a:schemeClr>
                </a:solidFill>
                <a:prstDash val="solid"/>
              </a:ln>
              <a:solidFill>
                <a:schemeClr val="accent6">
                  <a:lumMod val="75000"/>
                </a:schemeClr>
              </a:solidFill>
              <a:effectLst>
                <a:glow rad="53100">
                  <a:schemeClr val="accent6">
                    <a:satMod val="180000"/>
                    <a:alpha val="30000"/>
                  </a:schemeClr>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654758867"/>
      </p:ext>
    </p:extLst>
  </p:cSld>
  <p:clrMapOvr>
    <a:masterClrMapping/>
  </p:clrMapOvr>
  <mc:AlternateContent xmlns:mc="http://schemas.openxmlformats.org/markup-compatibility/2006" xmlns:p14="http://schemas.microsoft.com/office/powerpoint/2010/main">
    <mc:Choice Requires="p14">
      <p:transition spd="slow" p14:dur="800">
        <p:circle/>
        <p:sndAc>
          <p:stSnd>
            <p:snd r:embed="rId2" name="chimes.wav"/>
          </p:stSnd>
        </p:sndAc>
      </p:transition>
    </mc:Choice>
    <mc:Fallback xmlns="">
      <p:transition spd="slow">
        <p:circle/>
        <p:sndAc>
          <p:stSnd>
            <p:snd r:embed="rId6" name="chimes.wav"/>
          </p:stSnd>
        </p:sndAc>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rotWithShape="1">
          <a:blip r:embed="rId4">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rcRect l="23067" r="23067"/>
          <a:stretch/>
        </p:blipFill>
        <p:spPr bwMode="auto">
          <a:xfrm>
            <a:off x="6816204" y="2780928"/>
            <a:ext cx="2061344" cy="205879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6" cstate="print">
            <a:extLst>
              <a:ext uri="{BEBA8EAE-BF5A-486C-A8C5-ECC9F3942E4B}">
                <a14:imgProps xmlns:a14="http://schemas.microsoft.com/office/drawing/2010/main">
                  <a14:imgLayer r:embed="rId7">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6694748" y="4941168"/>
            <a:ext cx="2304256" cy="172819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rotWithShape="1">
          <a:blip r:embed="rId8">
            <a:extLst>
              <a:ext uri="{28A0092B-C50C-407E-A947-70E740481C1C}">
                <a14:useLocalDpi xmlns:a14="http://schemas.microsoft.com/office/drawing/2010/main" val="0"/>
              </a:ext>
            </a:extLst>
          </a:blip>
          <a:srcRect l="16550" r="8665"/>
          <a:stretch/>
        </p:blipFill>
        <p:spPr bwMode="auto">
          <a:xfrm>
            <a:off x="6850094" y="764704"/>
            <a:ext cx="2150153" cy="159895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Прямоугольник 1"/>
          <p:cNvSpPr/>
          <p:nvPr/>
        </p:nvSpPr>
        <p:spPr>
          <a:xfrm>
            <a:off x="316980" y="908720"/>
            <a:ext cx="7272808" cy="5293757"/>
          </a:xfrm>
          <a:prstGeom prst="rect">
            <a:avLst/>
          </a:prstGeom>
        </p:spPr>
        <p:txBody>
          <a:bodyPr wrap="square">
            <a:spAutoFit/>
          </a:bodyPr>
          <a:lstStyle/>
          <a:p>
            <a:r>
              <a:rPr lang="ru-RU" dirty="0" smtClean="0"/>
              <a:t>   </a:t>
            </a:r>
            <a:r>
              <a:rPr lang="ru-RU" sz="2000" b="1" dirty="0" smtClean="0"/>
              <a:t>Ежегодно </a:t>
            </a:r>
            <a:r>
              <a:rPr lang="ru-RU" sz="2000" b="1" dirty="0">
                <a:solidFill>
                  <a:schemeClr val="tx2">
                    <a:lumMod val="40000"/>
                    <a:lumOff val="60000"/>
                  </a:schemeClr>
                </a:solidFill>
              </a:rPr>
              <a:t>3 июля </a:t>
            </a:r>
            <a:r>
              <a:rPr lang="ru-RU" sz="2000" b="1" dirty="0"/>
              <a:t>в России отмечается профессиональный праздник сотрудников автоинспекции — День ГИБДД МВД Российской Федерации, или День ГАИ России, установленный </a:t>
            </a:r>
            <a:r>
              <a:rPr lang="ru-RU" sz="2000" b="1" dirty="0" smtClean="0"/>
              <a:t> в 2009 году.</a:t>
            </a:r>
            <a:r>
              <a:rPr lang="ru-RU" sz="2000" b="1" dirty="0"/>
              <a:t/>
            </a:r>
            <a:br>
              <a:rPr lang="ru-RU" sz="2000" b="1" dirty="0"/>
            </a:br>
            <a:r>
              <a:rPr lang="ru-RU" sz="2000" b="1" dirty="0" smtClean="0"/>
              <a:t>   Государственная </a:t>
            </a:r>
            <a:r>
              <a:rPr lang="ru-RU" sz="2000" b="1" dirty="0"/>
              <a:t>автомобильная инспекция МВД СССР была образована в 1936 году, когда постановлением Совета народных </a:t>
            </a:r>
            <a:r>
              <a:rPr lang="ru-RU" sz="2000" b="1" dirty="0" err="1"/>
              <a:t>кoмиccapoв</a:t>
            </a:r>
            <a:r>
              <a:rPr lang="ru-RU" sz="2000" b="1" dirty="0"/>
              <a:t> от </a:t>
            </a:r>
            <a:r>
              <a:rPr lang="ru-RU" sz="2000" b="1" dirty="0">
                <a:solidFill>
                  <a:schemeClr val="accent1">
                    <a:lumMod val="75000"/>
                  </a:schemeClr>
                </a:solidFill>
              </a:rPr>
              <a:t>3 июля</a:t>
            </a:r>
            <a:r>
              <a:rPr lang="ru-RU" sz="2000" b="1" dirty="0"/>
              <a:t> 1936 года было утверждено «Положение o Государственной автомобильной инспекции Главного управления рабоче-крестьянской милиции НКВД CCCP».</a:t>
            </a:r>
            <a:r>
              <a:rPr lang="ru-RU" sz="2000" b="1" dirty="0"/>
              <a:t/>
            </a:r>
            <a:br>
              <a:rPr lang="ru-RU" sz="2000" b="1" dirty="0"/>
            </a:br>
            <a:r>
              <a:rPr lang="ru-RU" sz="2000" b="1" dirty="0" smtClean="0"/>
              <a:t>   В </a:t>
            </a:r>
            <a:r>
              <a:rPr lang="ru-RU" sz="2000" b="1" dirty="0"/>
              <a:t>Правилах дорожного движения 1936 года говорилось: </a:t>
            </a:r>
            <a:r>
              <a:rPr lang="ru-RU" sz="2000" b="1" i="1" dirty="0"/>
              <a:t>«Все уличное движение обязано придерживаться следующего порядка: пешеходы уступают дорогу ручной повозке, повозка — извозчику, извозчик — автомашине, а автомашина общего назначения — всем машинам специального назначения и автобусу»</a:t>
            </a:r>
            <a:r>
              <a:rPr lang="ru-RU" sz="2000" b="1" dirty="0"/>
              <a:t>.</a:t>
            </a:r>
            <a:r>
              <a:rPr lang="ru-RU" b="1" dirty="0"/>
              <a:t/>
            </a:r>
            <a:br>
              <a:rPr lang="ru-RU" b="1" dirty="0"/>
            </a:br>
            <a:endParaRPr lang="ru-RU" b="1" dirty="0"/>
          </a:p>
        </p:txBody>
      </p:sp>
    </p:spTree>
    <p:extLst>
      <p:ext uri="{BB962C8B-B14F-4D97-AF65-F5344CB8AC3E}">
        <p14:creationId xmlns:p14="http://schemas.microsoft.com/office/powerpoint/2010/main" val="2740556028"/>
      </p:ext>
    </p:extLst>
  </p:cSld>
  <p:clrMapOvr>
    <a:masterClrMapping/>
  </p:clrMapOvr>
  <mc:AlternateContent xmlns:mc="http://schemas.openxmlformats.org/markup-compatibility/2006" xmlns:p14="http://schemas.microsoft.com/office/powerpoint/2010/main">
    <mc:Choice Requires="p14">
      <p:transition spd="slow" p14:dur="800">
        <p:circle/>
        <p:sndAc>
          <p:stSnd>
            <p:snd r:embed="rId2" name="chimes.wav"/>
          </p:stSnd>
        </p:sndAc>
      </p:transition>
    </mc:Choice>
    <mc:Fallback xmlns="">
      <p:transition spd="slow">
        <p:circle/>
        <p:sndAc>
          <p:stSnd>
            <p:snd r:embed="rId9" name="chimes.wav"/>
          </p:stSnd>
        </p:sndAc>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67" y="0"/>
            <a:ext cx="9167567" cy="68404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692696"/>
            <a:ext cx="6264696" cy="524671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42759686"/>
      </p:ext>
    </p:extLst>
  </p:cSld>
  <p:clrMapOvr>
    <a:masterClrMapping/>
  </p:clrMapOvr>
  <mc:AlternateContent xmlns:mc="http://schemas.openxmlformats.org/markup-compatibility/2006" xmlns:p14="http://schemas.microsoft.com/office/powerpoint/2010/main">
    <mc:Choice Requires="p14">
      <p:transition spd="slow" p14:dur="800">
        <p:circle/>
        <p:sndAc>
          <p:stSnd>
            <p:snd r:embed="rId2" name="chimes.wav"/>
          </p:stSnd>
        </p:sndAc>
      </p:transition>
    </mc:Choice>
    <mc:Fallback xmlns="">
      <p:transition spd="slow">
        <p:circle/>
        <p:sndAc>
          <p:stSnd>
            <p:snd r:embed="rId5" name="chimes.wav"/>
          </p:stSnd>
        </p:sndAc>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Прямоугольник 1"/>
          <p:cNvSpPr/>
          <p:nvPr/>
        </p:nvSpPr>
        <p:spPr>
          <a:xfrm>
            <a:off x="755576" y="692696"/>
            <a:ext cx="7848872" cy="2554545"/>
          </a:xfrm>
          <a:prstGeom prst="rect">
            <a:avLst/>
          </a:prstGeom>
        </p:spPr>
        <p:txBody>
          <a:bodyPr wrap="square">
            <a:spAutoFit/>
          </a:bodyPr>
          <a:lstStyle/>
          <a:p>
            <a:r>
              <a:rPr lang="ru-RU" sz="2000" b="1" dirty="0" smtClean="0"/>
              <a:t>    </a:t>
            </a:r>
            <a:r>
              <a:rPr lang="ru-RU" sz="2000" b="1" dirty="0" smtClean="0">
                <a:solidFill>
                  <a:srgbClr val="FF0000"/>
                </a:solidFill>
              </a:rPr>
              <a:t>7 </a:t>
            </a:r>
            <a:r>
              <a:rPr lang="ru-RU" sz="2000" b="1" dirty="0">
                <a:solidFill>
                  <a:srgbClr val="FF0000"/>
                </a:solidFill>
              </a:rPr>
              <a:t>июля – День победы русского флота в Чесменском сражении</a:t>
            </a:r>
          </a:p>
          <a:p>
            <a:r>
              <a:rPr lang="ru-RU" dirty="0" smtClean="0"/>
              <a:t>    </a:t>
            </a:r>
            <a:r>
              <a:rPr lang="ru-RU" sz="2000" b="1" dirty="0" smtClean="0"/>
              <a:t>26 </a:t>
            </a:r>
            <a:r>
              <a:rPr lang="ru-RU" sz="2000" b="1" dirty="0"/>
              <a:t>июня (7 июля) 1770 г. во время русско-турецкой войны 1768-1774 гг. произошло одно из самых известных сражений парусного флота. Русская эскадра под командованием адмирала Г. А. </a:t>
            </a:r>
            <a:r>
              <a:rPr lang="ru-RU" sz="2000" b="1" dirty="0" err="1"/>
              <a:t>Спиридова</a:t>
            </a:r>
            <a:r>
              <a:rPr lang="ru-RU" sz="2000" b="1" dirty="0"/>
              <a:t> и капитана-командора С. К. </a:t>
            </a:r>
            <a:r>
              <a:rPr lang="ru-RU" sz="2000" b="1" dirty="0" err="1"/>
              <a:t>Грейга</a:t>
            </a:r>
            <a:r>
              <a:rPr lang="ru-RU" sz="2000" b="1" dirty="0"/>
              <a:t> в бухте Чесма в </a:t>
            </a:r>
            <a:r>
              <a:rPr lang="ru-RU" sz="2000" b="1" dirty="0" err="1"/>
              <a:t>Хиосском</a:t>
            </a:r>
            <a:r>
              <a:rPr lang="ru-RU" sz="2000" b="1" dirty="0"/>
              <a:t> проливе Эгейского моря у западного побережья Турции разбила вдвое превосходивший её по численности турецкий флот.</a:t>
            </a:r>
            <a:br>
              <a:rPr lang="ru-RU" sz="2000" b="1" dirty="0"/>
            </a:br>
            <a:endParaRPr lang="ru-RU" sz="2000" b="1" dirty="0"/>
          </a:p>
        </p:txBody>
      </p:sp>
      <p:sp>
        <p:nvSpPr>
          <p:cNvPr id="3" name="Прямоугольник 2"/>
          <p:cNvSpPr/>
          <p:nvPr/>
        </p:nvSpPr>
        <p:spPr>
          <a:xfrm>
            <a:off x="3743210" y="3247241"/>
            <a:ext cx="5112568" cy="2862322"/>
          </a:xfrm>
          <a:prstGeom prst="rect">
            <a:avLst/>
          </a:prstGeom>
        </p:spPr>
        <p:txBody>
          <a:bodyPr wrap="square">
            <a:spAutoFit/>
          </a:bodyPr>
          <a:lstStyle/>
          <a:p>
            <a:pPr algn="just"/>
            <a:r>
              <a:rPr lang="ru-RU" dirty="0" smtClean="0"/>
              <a:t>   </a:t>
            </a:r>
            <a:r>
              <a:rPr lang="ru-RU" sz="2000" b="1" dirty="0" smtClean="0"/>
              <a:t>«</a:t>
            </a:r>
            <a:r>
              <a:rPr lang="ru-RU" sz="2000" b="1" dirty="0"/>
              <a:t>Честь Всероссийскому флоту! С 25 на 26 неприятельский военный турецкий флот... атаковали, разбили, разломали, сожгли, на небо пустили, потопили и в пепел обратили, а сами стали быть во всем Архипелаге господствующими».</a:t>
            </a:r>
          </a:p>
          <a:p>
            <a:endParaRPr lang="ru-RU" sz="2000" b="1" dirty="0"/>
          </a:p>
          <a:p>
            <a:r>
              <a:rPr lang="ru-RU" sz="2000" b="1" dirty="0"/>
              <a:t>Командующий русской эскадрой адмирал </a:t>
            </a:r>
            <a:r>
              <a:rPr lang="ru-RU" sz="2000" b="1" dirty="0" smtClean="0"/>
              <a:t> </a:t>
            </a:r>
          </a:p>
          <a:p>
            <a:r>
              <a:rPr lang="ru-RU" sz="2000" b="1" dirty="0" smtClean="0"/>
              <a:t>Г</a:t>
            </a:r>
            <a:r>
              <a:rPr lang="ru-RU" sz="2000" b="1" dirty="0"/>
              <a:t>. А. </a:t>
            </a:r>
            <a:r>
              <a:rPr lang="ru-RU" sz="2000" b="1" dirty="0" err="1"/>
              <a:t>Спиридов</a:t>
            </a:r>
            <a:endParaRPr lang="ru-RU" sz="2000" b="1" dirty="0"/>
          </a:p>
        </p:txBody>
      </p:sp>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2337" y="2805292"/>
            <a:ext cx="3210873" cy="342493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Прямоугольник 3"/>
          <p:cNvSpPr/>
          <p:nvPr/>
        </p:nvSpPr>
        <p:spPr>
          <a:xfrm>
            <a:off x="472671" y="6230223"/>
            <a:ext cx="3330207" cy="307777"/>
          </a:xfrm>
          <a:prstGeom prst="rect">
            <a:avLst/>
          </a:prstGeom>
        </p:spPr>
        <p:txBody>
          <a:bodyPr wrap="none">
            <a:spAutoFit/>
          </a:bodyPr>
          <a:lstStyle/>
          <a:p>
            <a:r>
              <a:rPr lang="vi-VN" sz="1400" b="1" dirty="0"/>
              <a:t>И. Айвазовский. «Че́сменский бой»</a:t>
            </a:r>
            <a:endParaRPr lang="ru-RU" sz="1400" b="1" dirty="0"/>
          </a:p>
        </p:txBody>
      </p:sp>
    </p:spTree>
    <p:extLst>
      <p:ext uri="{BB962C8B-B14F-4D97-AF65-F5344CB8AC3E}">
        <p14:creationId xmlns:p14="http://schemas.microsoft.com/office/powerpoint/2010/main" val="1423124260"/>
      </p:ext>
    </p:extLst>
  </p:cSld>
  <p:clrMapOvr>
    <a:masterClrMapping/>
  </p:clrMapOvr>
  <mc:AlternateContent xmlns:mc="http://schemas.openxmlformats.org/markup-compatibility/2006" xmlns:p14="http://schemas.microsoft.com/office/powerpoint/2010/main">
    <mc:Choice Requires="p14">
      <p:transition spd="slow" p14:dur="800">
        <p:circle/>
        <p:sndAc>
          <p:stSnd>
            <p:snd r:embed="rId2" name="chimes.wav"/>
          </p:stSnd>
        </p:sndAc>
      </p:transition>
    </mc:Choice>
    <mc:Fallback xmlns="">
      <p:transition spd="slow">
        <p:circle/>
        <p:sndAc>
          <p:stSnd>
            <p:snd r:embed="rId6" name="chimes.wav"/>
          </p:stSnd>
        </p:sndAc>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12600" y="0"/>
            <a:ext cx="9141668"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7346" t="3473" r="15141" b="5907"/>
          <a:stretch/>
        </p:blipFill>
        <p:spPr bwMode="auto">
          <a:xfrm>
            <a:off x="5580112" y="2216810"/>
            <a:ext cx="3107868" cy="416558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5535" y="476672"/>
            <a:ext cx="4713497" cy="312269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59063199"/>
      </p:ext>
    </p:extLst>
  </p:cSld>
  <p:clrMapOvr>
    <a:masterClrMapping/>
  </p:clrMapOvr>
  <mc:AlternateContent xmlns:mc="http://schemas.openxmlformats.org/markup-compatibility/2006" xmlns:p14="http://schemas.microsoft.com/office/powerpoint/2010/main">
    <mc:Choice Requires="p14">
      <p:transition spd="slow" p14:dur="800">
        <p:circle/>
        <p:sndAc>
          <p:stSnd>
            <p:snd r:embed="rId2" name="chimes.wav"/>
          </p:stSnd>
        </p:sndAc>
      </p:transition>
    </mc:Choice>
    <mc:Fallback xmlns="">
      <p:transition spd="slow">
        <p:circle/>
        <p:sndAc>
          <p:stSnd>
            <p:snd r:embed="rId7" name="chimes.wav"/>
          </p:stSnd>
        </p:sndAc>
      </p:transition>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2701</TotalTime>
  <Words>2231</Words>
  <Application>Microsoft Office PowerPoint</Application>
  <PresentationFormat>Экран (4:3)</PresentationFormat>
  <Paragraphs>113</Paragraphs>
  <Slides>39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39</vt:i4>
      </vt:variant>
    </vt:vector>
  </HeadingPairs>
  <TitlesOfParts>
    <vt:vector size="40"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на тему  Моя любимая книга</dc:title>
  <dc:creator>1</dc:creator>
  <cp:lastModifiedBy>1</cp:lastModifiedBy>
  <cp:revision>187</cp:revision>
  <dcterms:created xsi:type="dcterms:W3CDTF">2019-02-21T19:48:52Z</dcterms:created>
  <dcterms:modified xsi:type="dcterms:W3CDTF">2020-07-01T15:29:32Z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4627311</vt:lpwstr>
  </property>
  <property fmtid="{D5CDD505-2E9C-101B-9397-08002B2CF9AE}" name="NXPowerLiteSettings" pid="3">
    <vt:lpwstr>C7000400038000</vt:lpwstr>
  </property>
  <property fmtid="{D5CDD505-2E9C-101B-9397-08002B2CF9AE}" name="NXPowerLiteVersion" pid="4">
    <vt:lpwstr>S9.0.1</vt:lpwstr>
  </property>
</Properties>
</file>