
<file path=[Content_Types].xml><?xml version="1.0" encoding="utf-8"?>
<Types xmlns="http://schemas.openxmlformats.org/package/2006/content-types">
  <Default ContentType="image/png" Extension="png"/>
  <Default ContentType="audio/mp4" Extension="m4a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2"/>
  </p:notesMasterIdLst>
  <p:sldIdLst>
    <p:sldId id="257" r:id="rId2"/>
    <p:sldId id="326" r:id="rId3"/>
    <p:sldId id="327" r:id="rId4"/>
    <p:sldId id="328" r:id="rId5"/>
    <p:sldId id="329" r:id="rId6"/>
    <p:sldId id="332" r:id="rId7"/>
    <p:sldId id="330" r:id="rId8"/>
    <p:sldId id="333" r:id="rId9"/>
    <p:sldId id="334" r:id="rId10"/>
    <p:sldId id="331" r:id="rId11"/>
    <p:sldId id="357" r:id="rId12"/>
    <p:sldId id="358" r:id="rId13"/>
    <p:sldId id="364" r:id="rId14"/>
    <p:sldId id="363" r:id="rId15"/>
    <p:sldId id="362" r:id="rId16"/>
    <p:sldId id="365" r:id="rId17"/>
    <p:sldId id="324" r:id="rId18"/>
    <p:sldId id="335" r:id="rId19"/>
    <p:sldId id="337" r:id="rId20"/>
    <p:sldId id="336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9" r:id="rId37"/>
    <p:sldId id="353" r:id="rId38"/>
    <p:sldId id="354" r:id="rId39"/>
    <p:sldId id="355" r:id="rId40"/>
    <p:sldId id="29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 autoAdjust="0"/>
    <p:restoredTop sz="88030" autoAdjust="0"/>
  </p:normalViewPr>
  <p:slideViewPr>
    <p:cSldViewPr>
      <p:cViewPr varScale="1">
        <p:scale>
          <a:sx n="70" d="100"/>
          <a:sy n="70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41B74-E36C-496E-B9B4-8DE1ED48D3E1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50487-5E8E-4731-8BC1-F834A1CDC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5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50487-5E8E-4731-8BC1-F834A1CDC3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4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50487-5E8E-4731-8BC1-F834A1CDC3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44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50487-5E8E-4731-8BC1-F834A1CDC3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9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7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3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33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7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3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9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4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0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0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6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3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8" Target="../media/image4.png" Type="http://schemas.openxmlformats.org/officeDocument/2006/relationships/image"/><Relationship Id="rId3" Target="../slideLayouts/slideLayout1.xml" Type="http://schemas.openxmlformats.org/officeDocument/2006/relationships/slideLayout"/><Relationship Id="rId7" Target="../media/image3.jpeg" Type="http://schemas.openxmlformats.org/officeDocument/2006/relationships/image"/><Relationship Id="rId2" Target="../media/media1.m4a" Type="http://schemas.openxmlformats.org/officeDocument/2006/relationships/audio"/><Relationship Id="rId1" Target="../media/media1.m4a" Type="http://schemas.microsoft.com/office/2007/relationships/media"/><Relationship Id="rId6" Target="../media/image2.jpeg" Type="http://schemas.openxmlformats.org/officeDocument/2006/relationships/image"/><Relationship Id="rId5" Target="../media/hdphoto1.wdp" Type="http://schemas.microsoft.com/office/2007/relationships/hdphoto"/><Relationship Id="rId4" Target="../media/image1.jpeg" Type="http://schemas.openxmlformats.org/officeDocument/2006/relationships/image"/></Relationships>
</file>

<file path=ppt/slides/_rels/slide10.xml.rels><?xml version="1.0" encoding="UTF-8" standalone="yes" ?><Relationships xmlns="http://schemas.openxmlformats.org/package/2006/relationships"><Relationship Id="rId2" Target="../media/image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7.xml" Type="http://schemas.openxmlformats.org/officeDocument/2006/relationships/slideLayout"/><Relationship Id="rId5" Target="../media/image20.pn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7" Target="../media/image24.png" Type="http://schemas.openxmlformats.org/officeDocument/2006/relationships/image"/><Relationship Id="rId2" Target="../media/image2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hdphoto4.wdp" Type="http://schemas.microsoft.com/office/2007/relationships/hdphoto"/><Relationship Id="rId5" Target="../media/image23.png" Type="http://schemas.openxmlformats.org/officeDocument/2006/relationships/image"/><Relationship Id="rId4" Target="../media/hdphoto3.wdp" Type="http://schemas.microsoft.com/office/2007/relationships/hdphoto"/></Relationships>
</file>

<file path=ppt/slides/_rels/slide14.xml.rels><?xml version="1.0" encoding="UTF-8" standalone="yes" ?><Relationships xmlns="http://schemas.openxmlformats.org/package/2006/relationships"><Relationship Id="rId3" Target="../media/image25.jpeg" Type="http://schemas.openxmlformats.org/officeDocument/2006/relationships/image"/><Relationship Id="rId2" Target="../media/image2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 ?><Relationships xmlns="http://schemas.openxmlformats.org/package/2006/relationships"><Relationship Id="rId3" Target="../media/image26.jpeg" Type="http://schemas.openxmlformats.org/officeDocument/2006/relationships/image"/><Relationship Id="rId2" Target="../media/image2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 ?><Relationships xmlns="http://schemas.openxmlformats.org/package/2006/relationships"><Relationship Id="rId3" Target="../media/image28.jpeg" Type="http://schemas.openxmlformats.org/officeDocument/2006/relationships/image"/><Relationship Id="rId2" Target="../media/image2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3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3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 ?><Relationships xmlns="http://schemas.openxmlformats.org/package/2006/relationships"><Relationship Id="rId3" Target="../media/image36.jpe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7.xml" Type="http://schemas.openxmlformats.org/officeDocument/2006/relationships/slideLayout"/><Relationship Id="rId5" Target="../media/image12.jpeg" Type="http://schemas.openxmlformats.org/officeDocument/2006/relationships/image"/><Relationship Id="rId4" Target="../media/image37.jpeg" Type="http://schemas.openxmlformats.org/officeDocument/2006/relationships/image"/></Relationships>
</file>

<file path=ppt/slides/_rels/slide25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 ?><Relationships xmlns="http://schemas.openxmlformats.org/package/2006/relationships"><Relationship Id="rId2" Target="../media/image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 ?><Relationships xmlns="http://schemas.openxmlformats.org/package/2006/relationships"><Relationship Id="rId3" Target="../media/image39.png" Type="http://schemas.openxmlformats.org/officeDocument/2006/relationships/image"/><Relationship Id="rId2" Target="../media/image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 ?><Relationships xmlns="http://schemas.openxmlformats.org/package/2006/relationships"><Relationship Id="rId3" Target="../media/image41.jpeg" Type="http://schemas.openxmlformats.org/officeDocument/2006/relationships/image"/><Relationship Id="rId2" Target="../media/image40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2.jpeg" Type="http://schemas.openxmlformats.org/officeDocument/2006/relationships/image"/></Relationships>
</file>

<file path=ppt/slides/_rels/slide29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 ?><Relationships xmlns="http://schemas.openxmlformats.org/package/2006/relationships"><Relationship Id="rId3" Target="../media/image7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7.xml" Type="http://schemas.openxmlformats.org/officeDocument/2006/relationships/slideLayout"/><Relationship Id="rId5" Target="../media/image8.jpe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30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4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 ?><Relationships xmlns="http://schemas.openxmlformats.org/package/2006/relationships"><Relationship Id="rId3" Target="../media/image45.png" Type="http://schemas.openxmlformats.org/officeDocument/2006/relationships/image"/><Relationship Id="rId2" Target="../media/image12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46.png" Type="http://schemas.openxmlformats.org/officeDocument/2006/relationships/image"/></Relationships>
</file>

<file path=ppt/slides/_rels/slide33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yes" ?><Relationships xmlns="http://schemas.openxmlformats.org/package/2006/relationships"><Relationship Id="rId3" Target="../media/image49.jpeg" Type="http://schemas.openxmlformats.org/officeDocument/2006/relationships/image"/><Relationship Id="rId2" Target="../media/image48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2.jpeg" Type="http://schemas.openxmlformats.org/officeDocument/2006/relationships/image"/></Relationships>
</file>

<file path=ppt/slides/_rels/slide35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5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 ?><Relationships xmlns="http://schemas.openxmlformats.org/package/2006/relationships"><Relationship Id="rId3" Target="../media/image52.jpeg" Type="http://schemas.openxmlformats.org/officeDocument/2006/relationships/image"/><Relationship Id="rId2" Target="../media/image51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2.jpeg" Type="http://schemas.openxmlformats.org/officeDocument/2006/relationships/image"/></Relationships>
</file>

<file path=ppt/slides/_rels/slide37.xml.rels><?xml version="1.0" encoding="UTF-8" standalone="yes" ?><Relationships xmlns="http://schemas.openxmlformats.org/package/2006/relationships"><Relationship Id="rId3" Target="../media/image54.jpeg" Type="http://schemas.openxmlformats.org/officeDocument/2006/relationships/image"/><Relationship Id="rId2" Target="../media/image53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2.jpeg" Type="http://schemas.openxmlformats.org/officeDocument/2006/relationships/image"/></Relationships>
</file>

<file path=ppt/slides/_rels/slide38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5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 ?><Relationships xmlns="http://schemas.openxmlformats.org/package/2006/relationships"><Relationship Id="rId3" Target="../media/image57.jpeg" Type="http://schemas.openxmlformats.org/officeDocument/2006/relationships/image"/><Relationship Id="rId2" Target="../media/image56.jpe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12.jpeg" Type="http://schemas.openxmlformats.org/officeDocument/2006/relationships/image"/><Relationship Id="rId4" Target="../media/image58.jpeg" Type="http://schemas.openxmlformats.org/officeDocument/2006/relationships/image"/></Relationships>
</file>

<file path=ppt/slides/_rels/slide4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yes" ?><Relationships xmlns="http://schemas.openxmlformats.org/package/2006/relationships"><Relationship Id="rId2" Target="../media/image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 ?><Relationships xmlns="http://schemas.openxmlformats.org/package/2006/relationships"><Relationship Id="rId3" Target="../media/hdphoto2.wdp" Type="http://schemas.microsoft.com/office/2007/relationships/hdphoto"/><Relationship Id="rId2" Target="../media/image10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6.jpe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 ?><Relationships xmlns="http://schemas.openxmlformats.org/package/2006/relationships"><Relationship Id="rId2" Target="../media/image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 ?><Relationships xmlns="http://schemas.openxmlformats.org/package/2006/relationships"><Relationship Id="rId3" Target="../media/image12.jpeg" Type="http://schemas.openxmlformats.org/officeDocument/2006/relationships/image"/><Relationship Id="rId2" Target="../media/image14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17.png" Type="http://schemas.openxmlformats.org/officeDocument/2006/relationships/image"/><Relationship Id="rId5" Target="../media/image16.png" Type="http://schemas.openxmlformats.org/officeDocument/2006/relationships/image"/><Relationship Id="rId4" Target="../media/image15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66" y="0"/>
            <a:ext cx="92413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661248"/>
            <a:ext cx="7920880" cy="960512"/>
          </a:xfrm>
        </p:spPr>
        <p:txBody>
          <a:bodyPr>
            <a:normAutofit fontScale="77500" lnSpcReduction="20000"/>
          </a:bodyPr>
          <a:lstStyle/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5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«Хиславичская МЦБС</a:t>
            </a:r>
            <a:r>
              <a:rPr lang="ru-RU" sz="5200" b="1" dirty="0" smtClean="0">
                <a:solidFill>
                  <a:srgbClr val="C00000"/>
                </a:solidFill>
              </a:rPr>
              <a:t>»</a:t>
            </a:r>
            <a:endParaRPr lang="ru-RU" sz="5200" b="1" dirty="0">
              <a:solidFill>
                <a:srgbClr val="C000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8518" r="14803" b="3187"/>
          <a:stretch/>
        </p:blipFill>
        <p:spPr bwMode="auto">
          <a:xfrm>
            <a:off x="4483100" y="368300"/>
            <a:ext cx="3441700" cy="55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1477" y="3437419"/>
            <a:ext cx="2825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 2020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2752"/>
            <a:ext cx="3672408" cy="5499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3025" y="1630295"/>
            <a:ext cx="3173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КАЛЕНДАРЬ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ЗНАМЕНАТЕЛЬНЫХ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ПАМЯТНЫХ ДАТ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j-ako-tebe-minus-128-bpm-dlya-prezent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6061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822137"/>
            <a:ext cx="73448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b="1" dirty="0"/>
              <a:t>В мире День рождения почтового ящика принято отмечать 2 августа – в день установки этого устройства на улицах Лондона в 1858 году.</a:t>
            </a:r>
          </a:p>
          <a:p>
            <a:pPr algn="just"/>
            <a:r>
              <a:rPr lang="ru-RU" sz="1600" b="1" dirty="0"/>
              <a:t>   Еще в XVI веке моряки использовали каменный ящик на мысе Доброй Надежды в качестве почтового. Одни путешественники оставляли там письма на пути в Индию из Европы, а следующие обратно – забирали их. Сегодня этот камень является символом почтовой связи и хранится в музее Кейптауна. В XVII веке австрийские почтальоны начали носить на плече сумку, которую использовали для тех же целей, что и ящик.</a:t>
            </a:r>
          </a:p>
          <a:p>
            <a:pPr algn="just"/>
            <a:r>
              <a:rPr lang="ru-RU" sz="1600" b="1" dirty="0"/>
              <a:t>   Первый почтовый ящик был установлен в Вене в 1785 году. В России они появились в 1848 г. 1 декабря того же года было принято решение устанавливать их не только в почтовых отделениях, но и возле торговых лавок (для удобства). Эта дата считается официальным Днем рождения почтового ящика в России. Правда, конструкция была неудобной. Он легко открывался, и корреспонденция часто терялась вместе с самим хранилищем.</a:t>
            </a:r>
          </a:p>
          <a:p>
            <a:pPr algn="just"/>
            <a:r>
              <a:rPr lang="ru-RU" sz="1600" b="1" dirty="0"/>
              <a:t>   Следующим эволюционным этапом стало использование чугунных </a:t>
            </a:r>
            <a:r>
              <a:rPr lang="ru-RU" sz="1600" b="1" dirty="0" err="1"/>
              <a:t>почтоприемников</a:t>
            </a:r>
            <a:r>
              <a:rPr lang="ru-RU" sz="1600" b="1" dirty="0"/>
              <a:t>. Они весили более 40 кг, поэтому вскоре их сменили железные ящики. Наконец, благодаря конструктору </a:t>
            </a:r>
            <a:r>
              <a:rPr lang="ru-RU" sz="1600" b="1" dirty="0" err="1"/>
              <a:t>Шаборову</a:t>
            </a:r>
            <a:r>
              <a:rPr lang="ru-RU" sz="1600" b="1" dirty="0"/>
              <a:t>, в 1910 году в России появились специальные конструкции с донной открывающейся дверцей, которые используются и до настоящего времени.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28759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0"/>
          <a:stretch/>
        </p:blipFill>
        <p:spPr>
          <a:xfrm>
            <a:off x="440070" y="1052736"/>
            <a:ext cx="8193190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31" y="0"/>
            <a:ext cx="9144793" cy="731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35896" y="1484784"/>
            <a:ext cx="4745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170 лет со Дня Рождения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25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4046"/>
            <a:ext cx="9144793" cy="731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46" y="601117"/>
            <a:ext cx="4104456" cy="628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0411" y="601117"/>
            <a:ext cx="4259926" cy="6285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90193" y="6309320"/>
            <a:ext cx="35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6039924"/>
            <a:ext cx="1014895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170 лет</a:t>
            </a:r>
            <a:endParaRPr lang="ru-RU" sz="1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4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" y="0"/>
            <a:ext cx="9144793" cy="7315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31583"/>
            <a:ext cx="597666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krot.info/uploads/posts/2020-01/1579383539_38-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7636" flipH="1">
            <a:off x="5913210" y="792555"/>
            <a:ext cx="2977648" cy="25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rot.info/uploads/posts/2020-01/1579383539_38-9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799">
            <a:off x="-172483" y="3186770"/>
            <a:ext cx="3296279" cy="273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68760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   6 </a:t>
            </a:r>
            <a:r>
              <a:rPr lang="ru-RU" b="1" dirty="0">
                <a:solidFill>
                  <a:srgbClr val="FF0000"/>
                </a:solidFill>
              </a:rPr>
              <a:t>августа 2020 года </a:t>
            </a:r>
            <a:r>
              <a:rPr lang="ru-RU" b="1" dirty="0"/>
              <a:t>(по старому календарю – 24 июля).</a:t>
            </a:r>
          </a:p>
          <a:p>
            <a:pPr algn="just"/>
            <a:r>
              <a:rPr lang="ru-RU" b="1" dirty="0" smtClean="0"/>
              <a:t>   Этот день посвящен </a:t>
            </a:r>
            <a:r>
              <a:rPr lang="ru-RU" b="1" dirty="0"/>
              <a:t>невинно убиенным угодникам Борису и Глебу. </a:t>
            </a:r>
            <a:endParaRPr lang="ru-RU" b="1" dirty="0" smtClean="0"/>
          </a:p>
          <a:p>
            <a:pPr algn="just"/>
            <a:r>
              <a:rPr lang="ru-RU" b="1" dirty="0" smtClean="0"/>
              <a:t>В </a:t>
            </a:r>
            <a:r>
              <a:rPr lang="ru-RU" b="1" dirty="0"/>
              <a:t>этот день Русская христианская церковь чтит память братьев Глеба, князя </a:t>
            </a:r>
            <a:r>
              <a:rPr lang="ru-RU" b="1" dirty="0" err="1"/>
              <a:t>муромского</a:t>
            </a:r>
            <a:r>
              <a:rPr lang="ru-RU" b="1" dirty="0"/>
              <a:t> и Бориса, князя ростовского, которые были подло убиты в 1015 году.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" y="0"/>
            <a:ext cx="9144793" cy="731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2994387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82" y="2746088"/>
            <a:ext cx="5914288" cy="39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3000">
        <p:circle/>
      </p:transition>
    </mc:Choice>
    <mc:Fallback xmlns="">
      <p:transition spd="slow" advClick="0" advTm="1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5289" y="2678407"/>
            <a:ext cx="3087764" cy="336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1268760"/>
            <a:ext cx="56166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b="1" dirty="0" smtClean="0"/>
              <a:t>В этом году </a:t>
            </a:r>
            <a:r>
              <a:rPr lang="ru-RU" b="1" dirty="0" smtClean="0">
                <a:solidFill>
                  <a:srgbClr val="FF0000"/>
                </a:solidFill>
              </a:rPr>
              <a:t>140 лет </a:t>
            </a:r>
            <a:r>
              <a:rPr lang="ru-RU" b="1" dirty="0" smtClean="0"/>
              <a:t>отмечает Церковь </a:t>
            </a:r>
            <a:r>
              <a:rPr lang="ru-RU" b="1" dirty="0"/>
              <a:t>в честь святых мучеников и равноапостольных князей-страстотерпцев Бориса и Глеба поселка Хиславичи построена в 1880 году.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   Храм является уникальным памятником деревянного зодчества — объект исторического и культурного наследия федерального значения (Указ Президента РФ от 20.02.1995 г. № 176).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   В архитектуре ощутимы традиции белорусского народного строительства XVIII века. Храм имеет трехъярусную колокольню. Колокольный ансамбль церкви состоит из 8 колоколов, во главе которого старинный благовест, отлитый в городе Вязьме.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64168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0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500" advClick="0" advTm="2000">
        <p:cut/>
      </p:transition>
    </mc:Choice>
    <mc:Fallback xmlns="">
      <p:transition spd="slow"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/>
          <a:stretch/>
        </p:blipFill>
        <p:spPr>
          <a:xfrm>
            <a:off x="5103261" y="2967050"/>
            <a:ext cx="391857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3562" y="908720"/>
            <a:ext cx="8274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b="1" dirty="0" smtClean="0"/>
              <a:t>Торговому </a:t>
            </a:r>
            <a:r>
              <a:rPr lang="ru-RU" b="1" dirty="0"/>
              <a:t>благополучию Хиславичей </a:t>
            </a:r>
            <a:r>
              <a:rPr lang="ru-RU" b="1" dirty="0" smtClean="0"/>
              <a:t>в </a:t>
            </a:r>
            <a:r>
              <a:rPr lang="en-US" b="1" dirty="0" smtClean="0"/>
              <a:t>XIX </a:t>
            </a:r>
            <a:r>
              <a:rPr lang="ru-RU" b="1" dirty="0" smtClean="0"/>
              <a:t>веке </a:t>
            </a:r>
            <a:r>
              <a:rPr lang="ru-RU" b="1" dirty="0"/>
              <a:t>способствовала ярмарка, которая считалась одной из первых в Могилевской губернии и славилась своей оживленностью, количеством привозимых товаров и громадным стечением посетителей.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" y="0"/>
            <a:ext cx="9144793" cy="7315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2222" y="2109049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b="1" dirty="0"/>
              <a:t>В местечке проходили две ярмарки, с небольшим интервалом между собой: </a:t>
            </a:r>
            <a:r>
              <a:rPr lang="ru-RU" b="1" dirty="0" err="1"/>
              <a:t>Борисо-Глебская</a:t>
            </a:r>
            <a:r>
              <a:rPr lang="ru-RU" b="1" dirty="0"/>
              <a:t> –   начиналась  24 июля и заканчивалась  8 августа, вслед за ней открывалась Успенская  – с 15 августа по 1 сентября.  В  1834 году на торг </a:t>
            </a:r>
            <a:r>
              <a:rPr lang="ru-RU" b="1" dirty="0" err="1"/>
              <a:t>Борисо-Глебской</a:t>
            </a:r>
            <a:r>
              <a:rPr lang="ru-RU" b="1" dirty="0"/>
              <a:t> ярмарки было привезено товаров на сумму 613 тысяч рублей серебром, для сравнения  в крупных городах губернии Климовичах и </a:t>
            </a:r>
            <a:r>
              <a:rPr lang="ru-RU" b="1" dirty="0" err="1"/>
              <a:t>Чирикове</a:t>
            </a:r>
            <a:r>
              <a:rPr lang="ru-RU" b="1" dirty="0"/>
              <a:t>  – на одну тысячу рублей, местечке Шклов – 90 тысяч рублей,  а в Смоленске – на 70 тысяч рублей серебром.</a:t>
            </a:r>
          </a:p>
        </p:txBody>
      </p:sp>
    </p:spTree>
    <p:extLst>
      <p:ext uri="{BB962C8B-B14F-4D97-AF65-F5344CB8AC3E}">
        <p14:creationId xmlns:p14="http://schemas.microsoft.com/office/powerpoint/2010/main" val="26516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8195282" cy="466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молодежи - 12 АВГУСТА</a:t>
            </a:r>
          </a:p>
          <a:p>
            <a:pPr algn="just"/>
            <a:r>
              <a:rPr lang="ru-RU" b="1" dirty="0" smtClean="0"/>
              <a:t>        «</a:t>
            </a:r>
            <a:r>
              <a:rPr lang="ru-RU" b="1" dirty="0"/>
              <a:t>Эх, если бы юность знала, а старость могла», - так </a:t>
            </a:r>
            <a:r>
              <a:rPr lang="ru-RU" b="1" dirty="0" smtClean="0"/>
              <a:t>   справедливо </a:t>
            </a:r>
            <a:r>
              <a:rPr lang="ru-RU" b="1" dirty="0"/>
              <a:t>гласит народная мудрость. Молодежь обладает огромным потенциалом и бесстрашием, так как ей не свойственны скептицизм и ирония, приходящие с опытом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b="1" dirty="0"/>
              <a:t>Международный день молодежи отмечается ежегодно 12 августа по всей планете. Он учрежден Генеральной Ассамблеей ООН 17 декабря 1999 г. </a:t>
            </a:r>
            <a:endParaRPr lang="ru-RU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7" y="2924944"/>
            <a:ext cx="678475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" y="0"/>
            <a:ext cx="9144396" cy="6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6" y="922076"/>
            <a:ext cx="7945386" cy="56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76056" y="2852936"/>
            <a:ext cx="29589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15 АВГУСТА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"/>
          <a:stretch/>
        </p:blipFill>
        <p:spPr>
          <a:xfrm>
            <a:off x="683757" y="731490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" y="0"/>
            <a:ext cx="9143621" cy="7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             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Всемирный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бездомных животных </a:t>
            </a:r>
            <a:r>
              <a:rPr lang="ru-RU" b="1" dirty="0"/>
              <a:t>отмечается в третью субботу августа. В 2020 году он приходится на 15 августа. Событие было провозглашено в 1992 г.</a:t>
            </a:r>
          </a:p>
          <a:p>
            <a:pPr algn="just"/>
            <a:r>
              <a:rPr lang="ru-RU" b="1" dirty="0" smtClean="0"/>
              <a:t>    Всемирный </a:t>
            </a:r>
            <a:r>
              <a:rPr lang="ru-RU" b="1" dirty="0"/>
              <a:t>день бездомных животных отмечают по всей планете люди, неравнодушные к судьбе бродяжничающих братьев меньших. Он является скорее не праздником, а поводом для привлечения внимания общественности к проблемам бездомных питомцев. Инициатором установления этой даты является </a:t>
            </a:r>
            <a:r>
              <a:rPr lang="ru-RU" b="1" dirty="0" smtClean="0"/>
              <a:t>     Международное </a:t>
            </a:r>
            <a:r>
              <a:rPr lang="ru-RU" b="1" dirty="0"/>
              <a:t>общество прав животных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    Вопрос </a:t>
            </a:r>
            <a:r>
              <a:rPr lang="ru-RU" b="1" dirty="0"/>
              <a:t>о снижении количества бездомных животных заслуживает отдельного внимания. В первую очередь, необходимо ответственно подходить к решению о выборе домашнего питомца. Как сказал </a:t>
            </a:r>
            <a:r>
              <a:rPr lang="ru-RU" b="1" dirty="0" smtClean="0"/>
              <a:t>   </a:t>
            </a:r>
          </a:p>
          <a:p>
            <a:pPr algn="just"/>
            <a:r>
              <a:rPr lang="ru-RU" b="1" dirty="0" smtClean="0"/>
              <a:t>А</a:t>
            </a:r>
            <a:r>
              <a:rPr lang="ru-RU" b="1" dirty="0"/>
              <a:t>. Сент-Экзюпери: «Мы в ответе за тех, кого приручили».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81" y="4310117"/>
            <a:ext cx="3991462" cy="2547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64533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7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7" y="1772816"/>
            <a:ext cx="8312923" cy="467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67" y="0"/>
            <a:ext cx="9144793" cy="731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01776" y="741528"/>
            <a:ext cx="3932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15 августа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1569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5" r="25335"/>
          <a:stretch/>
        </p:blipFill>
        <p:spPr>
          <a:xfrm>
            <a:off x="7559824" y="3971776"/>
            <a:ext cx="1584176" cy="288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79523" y="614919"/>
            <a:ext cx="77768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 </a:t>
            </a:r>
            <a:r>
              <a:rPr lang="ru-RU" b="1" dirty="0" smtClean="0">
                <a:solidFill>
                  <a:srgbClr val="FF0000"/>
                </a:solidFill>
              </a:rPr>
              <a:t>15 </a:t>
            </a:r>
            <a:r>
              <a:rPr lang="ru-RU" b="1" dirty="0">
                <a:solidFill>
                  <a:srgbClr val="FF0000"/>
                </a:solidFill>
              </a:rPr>
              <a:t>августа </a:t>
            </a:r>
            <a:r>
              <a:rPr lang="ru-RU" b="1" dirty="0"/>
              <a:t>отмечается такой интересный праздник как </a:t>
            </a:r>
            <a:r>
              <a:rPr lang="ru-RU" b="1" dirty="0">
                <a:solidFill>
                  <a:srgbClr val="0070C0"/>
                </a:solidFill>
              </a:rPr>
              <a:t>День </a:t>
            </a:r>
            <a:r>
              <a:rPr lang="ru-RU" b="1" dirty="0" smtClean="0">
                <a:solidFill>
                  <a:srgbClr val="0070C0"/>
                </a:solidFill>
              </a:rPr>
              <a:t>        рождения </a:t>
            </a:r>
            <a:r>
              <a:rPr lang="ru-RU" b="1" dirty="0">
                <a:solidFill>
                  <a:srgbClr val="0070C0"/>
                </a:solidFill>
              </a:rPr>
              <a:t>телефонного обращения «Алло».</a:t>
            </a:r>
          </a:p>
          <a:p>
            <a:pPr algn="just"/>
            <a:r>
              <a:rPr lang="ru-RU" b="1" dirty="0" smtClean="0"/>
              <a:t>   Данному </a:t>
            </a:r>
            <a:r>
              <a:rPr lang="ru-RU" b="1" dirty="0"/>
              <a:t>приветствию уже около </a:t>
            </a:r>
            <a:r>
              <a:rPr lang="ru-RU" b="1" dirty="0">
                <a:solidFill>
                  <a:srgbClr val="FF0000"/>
                </a:solidFill>
              </a:rPr>
              <a:t>140 лет. </a:t>
            </a:r>
            <a:r>
              <a:rPr lang="ru-RU" b="1" dirty="0"/>
              <a:t>Впервые его предложил использовать Томас Эдисон 15 августа 1877 года. По его мнению, приветствие «</a:t>
            </a:r>
            <a:r>
              <a:rPr lang="ru-RU" b="1" dirty="0" err="1"/>
              <a:t>Hello</a:t>
            </a:r>
            <a:r>
              <a:rPr lang="ru-RU" b="1" dirty="0"/>
              <a:t>» является лучшим из всех вариантов телефонного обращения, в чем он и пытался убедить президента телеграфной компании. Александр Белл (изобретатель телефона) предлагал в качестве обращения использовать слово «</a:t>
            </a:r>
            <a:r>
              <a:rPr lang="ru-RU" b="1" dirty="0" err="1"/>
              <a:t>Ahoy</a:t>
            </a:r>
            <a:r>
              <a:rPr lang="ru-RU" b="1" dirty="0"/>
              <a:t>» (приветственное обращение к прибывающим кораблям). Первый вариант прижился.</a:t>
            </a:r>
          </a:p>
          <a:p>
            <a:pPr algn="just"/>
            <a:r>
              <a:rPr lang="ru-RU" b="1" dirty="0" smtClean="0"/>
              <a:t>    В </a:t>
            </a:r>
            <a:r>
              <a:rPr lang="ru-RU" b="1" dirty="0"/>
              <a:t>русском исполнении обращение «</a:t>
            </a:r>
            <a:r>
              <a:rPr lang="ru-RU" b="1" dirty="0" err="1"/>
              <a:t>Hello</a:t>
            </a:r>
            <a:r>
              <a:rPr lang="ru-RU" b="1" dirty="0"/>
              <a:t>» превратилось в «Алло» и до настоящего времени остается наиболее популярным телефонным </a:t>
            </a:r>
            <a:r>
              <a:rPr lang="ru-RU" b="1" dirty="0" smtClean="0"/>
              <a:t>приветствием.</a:t>
            </a:r>
            <a:endParaRPr lang="ru-RU" b="1" dirty="0"/>
          </a:p>
          <a:p>
            <a:pPr algn="just"/>
            <a:r>
              <a:rPr lang="ru-RU" b="1" dirty="0" smtClean="0"/>
              <a:t>    В </a:t>
            </a:r>
            <a:r>
              <a:rPr lang="ru-RU" b="1" dirty="0"/>
              <a:t>некоторых странах имеются свои «визитные </a:t>
            </a:r>
            <a:r>
              <a:rPr lang="ru-RU" b="1" dirty="0" smtClean="0"/>
              <a:t>карточки»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телефонного разговора. Например, греки, снимая трубку</a:t>
            </a:r>
            <a:r>
              <a:rPr lang="ru-RU" b="1" dirty="0" smtClean="0"/>
              <a:t>,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произносят «</a:t>
            </a:r>
            <a:r>
              <a:rPr lang="ru-RU" b="1" dirty="0" err="1"/>
              <a:t>Паракало</a:t>
            </a:r>
            <a:r>
              <a:rPr lang="ru-RU" b="1" dirty="0"/>
              <a:t>» – «Пожалуйста (Прошу)». </a:t>
            </a:r>
            <a:r>
              <a:rPr lang="ru-RU" b="1" dirty="0" smtClean="0"/>
              <a:t>Итальянцы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начинают разговор со слова «Пронто» – «Готов слушать». </a:t>
            </a:r>
            <a:endParaRPr lang="ru-RU" b="1" dirty="0" smtClean="0"/>
          </a:p>
          <a:p>
            <a:pPr algn="just"/>
            <a:r>
              <a:rPr lang="ru-RU" b="1" dirty="0" smtClean="0"/>
              <a:t>В </a:t>
            </a:r>
            <a:r>
              <a:rPr lang="ru-RU" b="1" dirty="0"/>
              <a:t>Германии при ответе по телефону часто произносят </a:t>
            </a:r>
            <a:endParaRPr lang="ru-RU" b="1" dirty="0" smtClean="0"/>
          </a:p>
          <a:p>
            <a:pPr algn="just"/>
            <a:r>
              <a:rPr lang="ru-RU" b="1" dirty="0" smtClean="0"/>
              <a:t>свою </a:t>
            </a:r>
            <a:r>
              <a:rPr lang="ru-RU" b="1" dirty="0"/>
              <a:t>фамилию.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908" cy="614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63813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0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16777" y="6172050"/>
            <a:ext cx="3430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21.06.1962-15.08.1990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75" b="30111"/>
          <a:stretch/>
        </p:blipFill>
        <p:spPr>
          <a:xfrm>
            <a:off x="971600" y="365791"/>
            <a:ext cx="7531223" cy="585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91880" y="764704"/>
            <a:ext cx="26805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15 августа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2094" y="3860208"/>
            <a:ext cx="1665679" cy="44187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3642689"/>
            <a:ext cx="262516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671691"/>
            <a:ext cx="75608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    </a:t>
            </a:r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        Вряд </a:t>
            </a:r>
            <a:r>
              <a:rPr lang="ru-RU" b="1" dirty="0"/>
              <a:t>ли сегодня найдется человек, который не знаком с </a:t>
            </a:r>
            <a:endParaRPr lang="ru-RU" b="1" dirty="0" smtClean="0"/>
          </a:p>
          <a:p>
            <a:pPr algn="just"/>
            <a:r>
              <a:rPr lang="ru-RU" b="1" dirty="0" smtClean="0"/>
              <a:t>творчеством </a:t>
            </a:r>
            <a:r>
              <a:rPr lang="ru-RU" b="1" dirty="0"/>
              <a:t>группы «Кино» и ее легендарным исполнителем Виктором Цоем. Увы, жизнь столь талантливого музыканта оборвалась </a:t>
            </a:r>
            <a:r>
              <a:rPr lang="ru-RU" b="1" dirty="0" smtClean="0"/>
              <a:t>так </a:t>
            </a:r>
            <a:r>
              <a:rPr lang="ru-RU" b="1" dirty="0"/>
              <a:t>спонтанно.</a:t>
            </a:r>
          </a:p>
          <a:p>
            <a:pPr algn="just"/>
            <a:r>
              <a:rPr lang="ru-RU" b="1" dirty="0" smtClean="0"/>
              <a:t>   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памяти Виктора Цоя отмечают 15 августа</a:t>
            </a:r>
            <a:r>
              <a:rPr lang="ru-RU" b="1" dirty="0"/>
              <a:t>, в годовщину его гибели в автомобильной катастрофе (15.08.1990 г.). В этот день многомиллионная аудитория поклонников творчества знаменитого советского рок-музыканта собирается в различных местах, связанных с его жизнью и творчеством, чтобы вспомнить своего кумира, исполняя его </a:t>
            </a:r>
            <a:r>
              <a:rPr lang="ru-RU" b="1" dirty="0" smtClean="0"/>
              <a:t>песни </a:t>
            </a:r>
            <a:r>
              <a:rPr lang="ru-RU" b="1" dirty="0"/>
              <a:t>под гитару, а также </a:t>
            </a:r>
            <a:r>
              <a:rPr lang="ru-RU" b="1" dirty="0" smtClean="0"/>
              <a:t>зажечь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поминальные </a:t>
            </a:r>
            <a:endParaRPr lang="ru-RU" b="1" dirty="0" smtClean="0"/>
          </a:p>
          <a:p>
            <a:pPr algn="just"/>
            <a:r>
              <a:rPr lang="ru-RU" b="1" dirty="0" smtClean="0"/>
              <a:t>свечи </a:t>
            </a:r>
            <a:r>
              <a:rPr lang="ru-RU" b="1" dirty="0"/>
              <a:t>у памятной стены в его честь. </a:t>
            </a:r>
            <a:endParaRPr lang="ru-RU" b="1" dirty="0" smtClean="0"/>
          </a:p>
          <a:p>
            <a:pPr algn="just"/>
            <a:r>
              <a:rPr lang="ru-RU" b="1" dirty="0" smtClean="0"/>
              <a:t>Со дня  гибели </a:t>
            </a:r>
            <a:r>
              <a:rPr lang="ru-RU" b="1" dirty="0"/>
              <a:t>талантливого исполнителя прошло </a:t>
            </a:r>
            <a:endParaRPr lang="ru-RU" b="1" dirty="0" smtClean="0"/>
          </a:p>
          <a:p>
            <a:pPr algn="just"/>
            <a:r>
              <a:rPr lang="ru-RU" b="1" dirty="0" smtClean="0"/>
              <a:t>уже </a:t>
            </a:r>
            <a:r>
              <a:rPr lang="ru-RU" b="1" dirty="0"/>
              <a:t> </a:t>
            </a:r>
            <a:r>
              <a:rPr lang="ru-RU" b="1" dirty="0" smtClean="0"/>
              <a:t>немало </a:t>
            </a:r>
            <a:r>
              <a:rPr lang="ru-RU" b="1" dirty="0"/>
              <a:t>лет, однако интерес к его творчеству </a:t>
            </a:r>
            <a:endParaRPr lang="ru-RU" b="1" dirty="0" smtClean="0"/>
          </a:p>
          <a:p>
            <a:pPr algn="just"/>
            <a:r>
              <a:rPr lang="ru-RU" b="1" dirty="0" smtClean="0"/>
              <a:t>не угасает</a:t>
            </a:r>
            <a:r>
              <a:rPr lang="ru-RU" b="1" dirty="0"/>
              <a:t>, а </a:t>
            </a:r>
            <a:r>
              <a:rPr lang="ru-RU" b="1" dirty="0" err="1"/>
              <a:t>слушательская</a:t>
            </a:r>
            <a:r>
              <a:rPr lang="ru-RU" b="1" dirty="0"/>
              <a:t> аудитория постоянно </a:t>
            </a:r>
            <a:endParaRPr lang="ru-RU" b="1" dirty="0" smtClean="0"/>
          </a:p>
          <a:p>
            <a:pPr algn="just"/>
            <a:r>
              <a:rPr lang="ru-RU" b="1" dirty="0" smtClean="0"/>
              <a:t>пополняется </a:t>
            </a:r>
            <a:r>
              <a:rPr lang="ru-RU" b="1" dirty="0"/>
              <a:t>новыми поклонниками.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531093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2852936"/>
            <a:ext cx="3456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августа</a:t>
            </a:r>
            <a:endParaRPr lang="ru-RU" sz="40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16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</a:t>
            </a:r>
            <a:r>
              <a:rPr lang="ru-RU" b="1" dirty="0" smtClean="0"/>
              <a:t>Нательная </a:t>
            </a:r>
            <a:r>
              <a:rPr lang="ru-RU" b="1" dirty="0"/>
              <a:t>рубаха в цветную полоску – составная деталь одежды российских моряков, идею которой затем переняли и военнослужащие других родов войск, использовалась на Руси еще в середине XVII века. Первоначально такая расцветка была выбрана потому, что позволяла различать матросов при манипуляции с парусами. </a:t>
            </a:r>
            <a:endParaRPr lang="ru-RU" b="1" dirty="0" smtClean="0"/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    В </a:t>
            </a:r>
            <a:r>
              <a:rPr lang="ru-RU" b="1" dirty="0"/>
              <a:t>начале XVIII столетия за ношение тельняшки строго наказывали (считали неуставной формой одежды в связи с разнобоем покроев, цветов и полос). Отношение к ней изменилось лишь во второй половине XIX века.</a:t>
            </a:r>
          </a:p>
          <a:p>
            <a:pPr algn="just"/>
            <a:r>
              <a:rPr lang="ru-RU" b="1" dirty="0" smtClean="0"/>
              <a:t>      Днем </a:t>
            </a:r>
            <a:r>
              <a:rPr lang="ru-RU" b="1" dirty="0"/>
              <a:t>рождения тельняшки принято считать </a:t>
            </a:r>
            <a:r>
              <a:rPr lang="ru-RU" b="1" dirty="0">
                <a:solidFill>
                  <a:srgbClr val="FF0000"/>
                </a:solidFill>
              </a:rPr>
              <a:t>19 августа 1874 </a:t>
            </a:r>
            <a:r>
              <a:rPr lang="ru-RU" b="1" dirty="0"/>
              <a:t>года. Именно в этот день императором Александром ІІ был издан указ о введении новой формы одежды русского моряка. Благодаря князю Константину Романову, который и предложил вернуть на флот тельняшку, заменив цветные полосы на темно-синие (в цвет Андреевского флага), она снова вошла в обмундирование моряков и стала «рубахой для нижних чинов кораблей и флотских экипажей». </a:t>
            </a:r>
            <a:r>
              <a:rPr lang="ru-RU" b="1" dirty="0" smtClean="0"/>
              <a:t>  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0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3000">
        <p:circle/>
      </p:transition>
    </mc:Choice>
    <mc:Fallback xmlns="">
      <p:transition spd="slow" advClick="0" advTm="2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" y="0"/>
            <a:ext cx="9144793" cy="731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2" y="1052736"/>
            <a:ext cx="74888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8136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День рождения Чебурашки отмечается 20 августа. </a:t>
            </a:r>
            <a:endParaRPr lang="ru-RU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</a:t>
            </a:r>
            <a:r>
              <a:rPr lang="ru-RU" b="1" dirty="0" smtClean="0"/>
              <a:t>Праздник </a:t>
            </a:r>
            <a:r>
              <a:rPr lang="ru-RU" b="1" dirty="0"/>
              <a:t>возник в 2005 году, когда на очередной </a:t>
            </a:r>
            <a:r>
              <a:rPr lang="ru-RU" b="1" dirty="0" smtClean="0"/>
              <a:t>      благотворительной </a:t>
            </a:r>
            <a:r>
              <a:rPr lang="ru-RU" b="1" dirty="0"/>
              <a:t>акции для детей-сирот детский писатель-сказочник </a:t>
            </a:r>
            <a:r>
              <a:rPr lang="ru-RU" b="1" dirty="0" err="1"/>
              <a:t>Э.Успенский</a:t>
            </a:r>
            <a:r>
              <a:rPr lang="ru-RU" b="1" dirty="0"/>
              <a:t> назвал эту дату днем рождения своего персонажа.</a:t>
            </a:r>
          </a:p>
          <a:p>
            <a:pPr algn="just"/>
            <a:r>
              <a:rPr lang="ru-RU" b="1" dirty="0" smtClean="0"/>
              <a:t>   Маленький </a:t>
            </a:r>
            <a:r>
              <a:rPr lang="ru-RU" b="1" dirty="0"/>
              <a:t>экзотический зверек с большими ушами – это сказочное отражение ребенка. С одной стороны, он – нуждающийся в защите и опеке взрослого товарища (крокодил Гена), а с другой – это детская мудрость и непосредственность. Свою популярность Чебурашка приобрел в 1968 году, после экранизации книги «Крокодил Гена и его друзья». </a:t>
            </a:r>
            <a:endParaRPr lang="ru-RU" b="1" dirty="0" smtClean="0"/>
          </a:p>
          <a:p>
            <a:pPr algn="just"/>
            <a:r>
              <a:rPr lang="ru-RU" b="1" dirty="0" smtClean="0"/>
              <a:t>   В </a:t>
            </a:r>
            <a:r>
              <a:rPr lang="ru-RU" b="1" dirty="0"/>
              <a:t>2004 и 2006 гг. он стал талисманом Олимпийской сборной России, благодаря чему приобрел известность и популярность во всем мире, особенно в Японии, где еще в 2001 году вышел аналогичный мультфильм.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27480"/>
            <a:ext cx="2999711" cy="222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93096"/>
            <a:ext cx="3702581" cy="246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" y="1427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9000">
        <p:circle/>
      </p:transition>
    </mc:Choice>
    <mc:Fallback xmlns="">
      <p:transition spd="slow" advClick="0" advTm="2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7392821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16403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4495" y="1195978"/>
            <a:ext cx="770485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День памяти российских воинов, погибших в Первой мировой </a:t>
            </a:r>
            <a:r>
              <a:rPr lang="ru-RU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войне.</a:t>
            </a:r>
          </a:p>
          <a:p>
            <a:pPr algn="just"/>
            <a:r>
              <a:rPr lang="ru-RU" sz="1600" dirty="0" smtClean="0"/>
              <a:t>   </a:t>
            </a:r>
            <a:r>
              <a:rPr lang="ru-RU" sz="1600" b="1" dirty="0" smtClean="0"/>
              <a:t>Война </a:t>
            </a:r>
            <a:r>
              <a:rPr lang="ru-RU" sz="1600" b="1" dirty="0"/>
              <a:t>1914 года является одной из самых кровопролитных, унесших миллионы жизней. В конфликт были втянуты 38 независимых государств из 59: не только Европа, но и Африка, Дальний и Ближний Восток. Мир разделился на 2 стороны: войска Антанты (34 государства, включая Россию) и Центральной державы (Германия, Турция, Австро-Венгрия и Болгария). Причиной сражения послужили скачки в экономическом развитии стран и противостояние мировых держав. Около 11 миллионов убитых воинов и 22 миллиона раненных – таков итог Первой мировой войны. В России установлена памятная дата в честь жертв данного конфликта</a:t>
            </a:r>
            <a:endParaRPr lang="ru-RU" sz="16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89841"/>
            <a:ext cx="4237775" cy="2690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" y="0"/>
            <a:ext cx="9143621" cy="731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12813" b="3604"/>
          <a:stretch/>
        </p:blipFill>
        <p:spPr>
          <a:xfrm>
            <a:off x="4788025" y="4022925"/>
            <a:ext cx="4151765" cy="2690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859351" y="332656"/>
            <a:ext cx="8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73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31583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августа </a:t>
            </a:r>
            <a:r>
              <a:rPr lang="ru-RU" b="1" dirty="0" smtClean="0">
                <a:solidFill>
                  <a:srgbClr val="FF0000"/>
                </a:solidFill>
              </a:rPr>
              <a:t>- День </a:t>
            </a:r>
            <a:r>
              <a:rPr lang="ru-RU" b="1" dirty="0">
                <a:solidFill>
                  <a:srgbClr val="FF0000"/>
                </a:solidFill>
              </a:rPr>
              <a:t>Государственного флага Российской Федерации 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b="1" dirty="0" smtClean="0"/>
              <a:t>              Флагом </a:t>
            </a:r>
            <a:r>
              <a:rPr lang="ru-RU" b="1" dirty="0"/>
              <a:t>называют полотно прямоугольной формы, на которое нанесена в установленных пропорциях специальная расцветка. Штандарт России состоит из трёх полос: белого, синего и красного цвета. Он принадлежит, наряду с гербом в виде двуглавого орла, к числу официальных символов страны. Ему посвящён праздник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   День </a:t>
            </a:r>
            <a:r>
              <a:rPr lang="ru-RU" b="1" dirty="0"/>
              <a:t>российского флага берёт начало со времен так называемого августовского путча. В Москве 22.08.1991 года над так называемым Белым домом (здание правительства) подняли </a:t>
            </a:r>
            <a:r>
              <a:rPr lang="ru-RU" b="1" dirty="0" err="1"/>
              <a:t>триколор</a:t>
            </a:r>
            <a:r>
              <a:rPr lang="ru-RU" b="1" dirty="0"/>
              <a:t>, на смену красному советскому флагу. В этот день приняли постановление Верховного Совета РСФСР о штандарте РСФСР. Во время митингов против строя СССР данный стяг был у множества участников событий. Некоторые из них тогда погибли, и вскоре провели памятное шествие с большим полотном в белых, синих и красных цветах. Через 3 года был издан указ президентом Б. Ельциным, который предписывал 22 августа отмечать День Государственного флага России</a:t>
            </a:r>
            <a:r>
              <a:rPr lang="ru-RU" b="1" dirty="0" smtClean="0"/>
              <a:t>.  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49"/>
          <a:stretch/>
        </p:blipFill>
        <p:spPr>
          <a:xfrm>
            <a:off x="6228184" y="4508056"/>
            <a:ext cx="2699794" cy="233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6000">
        <p:circle/>
      </p:transition>
    </mc:Choice>
    <mc:Fallback xmlns="">
      <p:transition spd="slow" advClick="0" advTm="2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0" y="1556792"/>
            <a:ext cx="8525165" cy="479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14270"/>
            <a:ext cx="9144793" cy="731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36096" y="4941168"/>
            <a:ext cx="32410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4"/>
                </a:solidFill>
                <a:effectLst/>
              </a:rPr>
              <a:t>22 АВГУСТА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19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93" cy="731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21" y="758510"/>
            <a:ext cx="3816424" cy="5920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8335" y="728354"/>
            <a:ext cx="4032448" cy="5920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63093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3" y="1052736"/>
            <a:ext cx="7728542" cy="5463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07904" y="1700808"/>
            <a:ext cx="39574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23 АВГУСТА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21080"/>
            <a:ext cx="816090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52" y="1556792"/>
            <a:ext cx="3733315" cy="44512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52534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3" y="833922"/>
            <a:ext cx="7554415" cy="566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067944" y="980728"/>
            <a:ext cx="64807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95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1" y="1007245"/>
            <a:ext cx="8149072" cy="517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1596"/>
            <a:ext cx="3430475" cy="27043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62368" y="1040625"/>
            <a:ext cx="495556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28 августа 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95 лет со дня рождения</a:t>
            </a: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2420888"/>
            <a:ext cx="754198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Аркадия Натановича </a:t>
            </a:r>
          </a:p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Стругацкого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5026495"/>
            <a:ext cx="42779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(1925-1991)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4000">
        <p:circle/>
      </p:transition>
    </mc:Choice>
    <mc:Fallback xmlns="">
      <p:transition spd="slow" advClick="0" advTm="1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71161"/>
            <a:ext cx="7668344" cy="575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63888" y="2094445"/>
            <a:ext cx="49564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95</a:t>
            </a:r>
            <a:endParaRPr lang="ru-RU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110251"/>
            <a:ext cx="2016224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3000">
        <p:circle/>
      </p:transition>
    </mc:Choice>
    <mc:Fallback xmlns="">
      <p:transition spd="slow" advClick="0" advTm="1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932373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5157192"/>
            <a:ext cx="607847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28 августа </a:t>
            </a:r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95 </a:t>
            </a:r>
            <a:r>
              <a:rPr lang="ru-RU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лет со ДНЯ РОЖДЕНИЯ</a:t>
            </a:r>
            <a:endParaRPr lang="ru-RU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0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46702"/>
            <a:ext cx="7812360" cy="585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03848" y="1916832"/>
            <a:ext cx="58740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95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5"/>
          <a:stretch/>
        </p:blipFill>
        <p:spPr>
          <a:xfrm>
            <a:off x="3491880" y="4974939"/>
            <a:ext cx="2260370" cy="17611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49" y="4733681"/>
            <a:ext cx="1177497" cy="1872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" y="26337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231"/>
      </p:ext>
    </p:extLst>
  </p:cSld>
  <p:clrMapOvr>
    <a:masterClrMapping/>
  </p:clrMapOvr>
  <p:transition spd="slow" advClick="0" advTm="1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25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7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228" decel="50000">
                                          <p:stCondLst>
                                            <p:cond delay="22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51306"/>
            <a:ext cx="7041282" cy="602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" y="0"/>
            <a:ext cx="9143621" cy="7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3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437112"/>
            <a:ext cx="2796763" cy="230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67594" y="908720"/>
            <a:ext cx="828092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</a:rPr>
              <a:t>            </a:t>
            </a:r>
            <a:r>
              <a:rPr lang="ru-RU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День </a:t>
            </a:r>
            <a:r>
              <a:rPr lang="ru-RU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Воздушно-десантных войск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– </a:t>
            </a:r>
            <a:r>
              <a:rPr lang="ru-RU" b="1" dirty="0">
                <a:solidFill>
                  <a:srgbClr val="000000"/>
                </a:solidFill>
              </a:rPr>
              <a:t>профессиональный праздник </a:t>
            </a:r>
            <a:r>
              <a:rPr lang="ru-RU" sz="1600" b="1" dirty="0">
                <a:solidFill>
                  <a:srgbClr val="000000"/>
                </a:solidFill>
              </a:rPr>
              <a:t>служащих воздушно-десантных войск. </a:t>
            </a:r>
            <a:endParaRPr lang="ru-RU" sz="1600" b="1" dirty="0" smtClean="0">
              <a:solidFill>
                <a:srgbClr val="00000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   Праздник </a:t>
            </a:r>
            <a:r>
              <a:rPr lang="ru-RU" sz="1600" b="1" dirty="0">
                <a:solidFill>
                  <a:srgbClr val="000000"/>
                </a:solidFill>
              </a:rPr>
              <a:t>приурочен ко дню рождения десантных войск 2.08.1930.</a:t>
            </a:r>
          </a:p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   Памятная </a:t>
            </a:r>
            <a:r>
              <a:rPr lang="ru-RU" sz="1600" b="1" dirty="0">
                <a:solidFill>
                  <a:srgbClr val="000000"/>
                </a:solidFill>
              </a:rPr>
              <a:t>дата берет начало </a:t>
            </a:r>
            <a:r>
              <a:rPr lang="ru-RU" sz="1600" b="1" dirty="0">
                <a:solidFill>
                  <a:srgbClr val="0070C0"/>
                </a:solidFill>
              </a:rPr>
              <a:t>2 августа</a:t>
            </a:r>
            <a:r>
              <a:rPr lang="ru-RU" sz="1600" b="1" dirty="0">
                <a:solidFill>
                  <a:srgbClr val="000000"/>
                </a:solidFill>
              </a:rPr>
              <a:t> 1930 года, когда десантное подразделение осуществило высадку с самолета для выполнения боевой задачи. </a:t>
            </a:r>
            <a:endParaRPr lang="ru-RU" sz="1600" b="1" dirty="0" smtClean="0">
              <a:solidFill>
                <a:srgbClr val="000000"/>
              </a:solidFill>
            </a:endParaRPr>
          </a:p>
          <a:p>
            <a:pPr algn="just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ru-RU" sz="1600" b="1" dirty="0" smtClean="0"/>
              <a:t>Герой </a:t>
            </a:r>
            <a:r>
              <a:rPr lang="ru-RU" sz="1600" b="1" dirty="0"/>
              <a:t>Советского Союза Василий </a:t>
            </a:r>
            <a:r>
              <a:rPr lang="ru-RU" sz="1600" b="1" dirty="0" err="1"/>
              <a:t>Маргелов</a:t>
            </a:r>
            <a:r>
              <a:rPr lang="ru-RU" sz="1600" b="1" dirty="0"/>
              <a:t> стал самым известным командующим в истории российских ВДВ. В его честь отечественные десантники в шутку именуют себя «Войска Дяди Васи».</a:t>
            </a:r>
          </a:p>
          <a:p>
            <a:r>
              <a:rPr lang="ru-RU" sz="1600" b="1" dirty="0" smtClean="0"/>
              <a:t>   Благодаря </a:t>
            </a:r>
            <a:r>
              <a:rPr lang="ru-RU" sz="1600" b="1" dirty="0" err="1"/>
              <a:t>Маргелову</a:t>
            </a:r>
            <a:r>
              <a:rPr lang="ru-RU" sz="1600" b="1" dirty="0"/>
              <a:t> тельняшки стали частью официальной формы ВДВ. Он позаимствовал идею у моряков, однако полосы были заменены на синий окрас – цвет неба.</a:t>
            </a:r>
          </a:p>
          <a:p>
            <a:r>
              <a:rPr lang="ru-RU" sz="1600" b="1" dirty="0" smtClean="0"/>
              <a:t>   Арбуз </a:t>
            </a:r>
            <a:r>
              <a:rPr lang="ru-RU" sz="1600" b="1" dirty="0"/>
              <a:t>– является частым угощением на праздничном столе в честь Дня ВДВ. Этот обычай появился после того, как советские войска были выведены из Афганистана, где арбуз считается праздничным лакомством и появляется на столах на важных мероприятиях.</a:t>
            </a:r>
          </a:p>
          <a:p>
            <a:r>
              <a:rPr lang="ru-RU" sz="1600" b="1" dirty="0" smtClean="0"/>
              <a:t>   Традиция </a:t>
            </a:r>
            <a:r>
              <a:rPr lang="ru-RU" sz="1600" b="1" dirty="0"/>
              <a:t>купания в фонтанах имеет несколько </a:t>
            </a:r>
            <a:r>
              <a:rPr lang="ru-RU" sz="1600" b="1" dirty="0" smtClean="0"/>
              <a:t>о</a:t>
            </a:r>
          </a:p>
          <a:p>
            <a:r>
              <a:rPr lang="ru-RU" sz="1600" b="1" dirty="0" err="1" smtClean="0"/>
              <a:t>бъяснений</a:t>
            </a:r>
            <a:r>
              <a:rPr lang="ru-RU" sz="1600" b="1" dirty="0"/>
              <a:t>. По одной из них это позволяет стать </a:t>
            </a:r>
            <a:endParaRPr lang="ru-RU" sz="1600" b="1" dirty="0" smtClean="0"/>
          </a:p>
          <a:p>
            <a:r>
              <a:rPr lang="ru-RU" sz="1600" b="1" dirty="0" smtClean="0"/>
              <a:t>ближе </a:t>
            </a:r>
            <a:r>
              <a:rPr lang="ru-RU" sz="1600" b="1" dirty="0"/>
              <a:t>к небу, так как оно отражается в воде. </a:t>
            </a:r>
            <a:r>
              <a:rPr lang="ru-RU" sz="1600" b="1" dirty="0" smtClean="0"/>
              <a:t>Еще </a:t>
            </a:r>
          </a:p>
          <a:p>
            <a:r>
              <a:rPr lang="ru-RU" sz="1600" b="1" dirty="0" smtClean="0"/>
              <a:t>одно </a:t>
            </a:r>
            <a:r>
              <a:rPr lang="ru-RU" sz="1600" b="1" dirty="0"/>
              <a:t>объяснение можно найти в народном календаре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/>
              <a:t> </a:t>
            </a:r>
            <a:r>
              <a:rPr lang="ru-RU" sz="1600" b="1" dirty="0"/>
              <a:t>День ВДВ совпадает с Ильиным днем, после которого, </a:t>
            </a:r>
            <a:endParaRPr lang="ru-RU" sz="1600" b="1" dirty="0" smtClean="0"/>
          </a:p>
          <a:p>
            <a:r>
              <a:rPr lang="ru-RU" sz="1600" b="1" dirty="0" smtClean="0"/>
              <a:t>согласно </a:t>
            </a:r>
            <a:r>
              <a:rPr lang="ru-RU" sz="1600" b="1" dirty="0"/>
              <a:t>приметам, купаться нельзя</a:t>
            </a:r>
            <a:r>
              <a:rPr lang="ru-RU" sz="1600" b="1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" y="0"/>
            <a:ext cx="9143621" cy="73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6176" y="65253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31490"/>
            <a:ext cx="8030666" cy="6005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3888" y="1052736"/>
            <a:ext cx="2847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 августа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" y="0"/>
            <a:ext cx="9143621" cy="731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" y="0"/>
            <a:ext cx="9143621" cy="7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92088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</a:rPr>
              <a:t>Ильин </a:t>
            </a:r>
            <a:r>
              <a:rPr lang="ru-RU" sz="1600" b="1" dirty="0">
                <a:solidFill>
                  <a:srgbClr val="FF0000"/>
                </a:solidFill>
              </a:rPr>
              <a:t>день </a:t>
            </a:r>
            <a:r>
              <a:rPr lang="ru-RU" sz="1600" b="1" dirty="0" smtClean="0">
                <a:solidFill>
                  <a:srgbClr val="FF0000"/>
                </a:solidFill>
              </a:rPr>
              <a:t>2 </a:t>
            </a:r>
            <a:r>
              <a:rPr lang="ru-RU" sz="1600" b="1" dirty="0">
                <a:solidFill>
                  <a:srgbClr val="FF0000"/>
                </a:solidFill>
              </a:rPr>
              <a:t>августа. </a:t>
            </a:r>
            <a:r>
              <a:rPr lang="ru-RU" sz="1600" b="1" dirty="0"/>
              <a:t>Это народно-христианский праздник. Он </a:t>
            </a:r>
            <a:r>
              <a:rPr lang="ru-RU" sz="1600" b="1" dirty="0" smtClean="0"/>
              <a:t>           заменил </a:t>
            </a:r>
            <a:r>
              <a:rPr lang="ru-RU" sz="1600" b="1" dirty="0"/>
              <a:t>языческое торжество, посвященное богу-громовержцу Перуну. </a:t>
            </a:r>
            <a:r>
              <a:rPr lang="ru-RU" sz="1600" b="1" dirty="0" smtClean="0"/>
              <a:t> Православная </a:t>
            </a:r>
            <a:r>
              <a:rPr lang="ru-RU" sz="1600" b="1" dirty="0"/>
              <a:t>Церковь в этот день почитает память святого пророка Илии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pPr algn="just"/>
            <a:r>
              <a:rPr lang="ru-RU" sz="1600" b="1" dirty="0" smtClean="0"/>
              <a:t>   Илия </a:t>
            </a:r>
            <a:r>
              <a:rPr lang="ru-RU" sz="1600" b="1" dirty="0"/>
              <a:t>– библейский пророк, который жил в IX веке до н.э. в Израильском царстве. С ранних лет он посвятил себя служению Единому Богу. Пророк Илия жил в пустыне, проводил время в молитве и посте. Он боролся против язычества и поклонения идолам. Пророк уличил царя Ахаву и его жену Иезавель в культе Ваалу и Астарте. Илия наслал на Израильское царство трехлетнюю засуху и голод, которые закончились лишь после того, когда жрецов языческих божеств казнили.</a:t>
            </a:r>
          </a:p>
          <a:p>
            <a:pPr algn="just"/>
            <a:r>
              <a:rPr lang="ru-RU" sz="1600" b="1" dirty="0" smtClean="0"/>
              <a:t>    После </a:t>
            </a:r>
            <a:r>
              <a:rPr lang="ru-RU" sz="1600" b="1" dirty="0"/>
              <a:t>смерти жрецов Иезавель решила отомстить Илии и подвергла его гонению. Пророк поселился на горе Хорив, где взял в ученики Елисея. Елисей стал свидетелем вознесения на небо живого Илии в огненной колеснице, запряженной лошадьми</a:t>
            </a:r>
            <a:r>
              <a:rPr lang="ru-RU" sz="1600" b="1" dirty="0" smtClean="0"/>
              <a:t>.</a:t>
            </a:r>
          </a:p>
          <a:p>
            <a:r>
              <a:rPr lang="ru-RU" sz="1600" b="1" i="1" dirty="0">
                <a:solidFill>
                  <a:srgbClr val="00B0F0"/>
                </a:solidFill>
              </a:rPr>
              <a:t>Приметы и поверья на Ильин день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   В </a:t>
            </a:r>
            <a:r>
              <a:rPr lang="ru-RU" sz="1600" b="1" dirty="0"/>
              <a:t>День Ильи лето заканчивается.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   Дождливый </a:t>
            </a:r>
            <a:r>
              <a:rPr lang="ru-RU" sz="1600" b="1" dirty="0"/>
              <a:t>день – в году будет мало пожаров.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   Сильный </a:t>
            </a:r>
            <a:r>
              <a:rPr lang="ru-RU" sz="1600" b="1" dirty="0"/>
              <a:t>гром 2 августа – на протяжении года будет часто болеть голова.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   Если </a:t>
            </a:r>
            <a:r>
              <a:rPr lang="ru-RU" sz="1600" b="1" dirty="0"/>
              <a:t>в Ильин день попасть под дождь, то весь год будет крепкое здоровье.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   После </a:t>
            </a:r>
            <a:r>
              <a:rPr lang="ru-RU" sz="1600" b="1" dirty="0"/>
              <a:t>2 августа комары и мухи не кусаются.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-22912"/>
            <a:ext cx="9144793" cy="731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22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8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74137"/>
            <a:ext cx="3682767" cy="368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79712" y="620688"/>
            <a:ext cx="525658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 августа –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ДЕНЬ РОЖДЕНИЯ </a:t>
            </a:r>
            <a:r>
              <a:rPr lang="ru-RU" sz="4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ПОЧТОВОГО ЯЩИКА</a:t>
            </a:r>
            <a:endParaRPr lang="ru-RU" sz="4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-8311"/>
            <a:ext cx="914479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547" y="608234"/>
            <a:ext cx="7482022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" y="5641"/>
            <a:ext cx="9144793" cy="731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059" y="1832370"/>
            <a:ext cx="3007603" cy="4500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394" y="2417365"/>
            <a:ext cx="2952328" cy="4284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293" y="1988840"/>
            <a:ext cx="2287522" cy="457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3000">
        <p:circle/>
      </p:transition>
    </mc:Choice>
    <mc:Fallback xmlns="">
      <p:transition spd="slow" advClick="0" advTm="1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3671</TotalTime>
  <Words>1996</Words>
  <Application>Microsoft Office PowerPoint</Application>
  <PresentationFormat>Экран (4:3)</PresentationFormat>
  <Paragraphs>119</Paragraphs>
  <Slides>40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  Моя любимая книга</dc:title>
  <dc:creator>1</dc:creator>
  <cp:lastModifiedBy>Сергей</cp:lastModifiedBy>
  <cp:revision>260</cp:revision>
  <dcterms:created xsi:type="dcterms:W3CDTF">2019-02-21T19:48:52Z</dcterms:created>
  <dcterms:modified xsi:type="dcterms:W3CDTF">2020-07-25T15:50:32Z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13733802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