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315" r:id="rId11"/>
    <p:sldId id="316" r:id="rId12"/>
    <p:sldId id="319" r:id="rId13"/>
    <p:sldId id="263" r:id="rId14"/>
    <p:sldId id="264" r:id="rId15"/>
    <p:sldId id="267" r:id="rId16"/>
    <p:sldId id="305" r:id="rId17"/>
    <p:sldId id="269" r:id="rId18"/>
    <p:sldId id="270" r:id="rId19"/>
    <p:sldId id="271" r:id="rId20"/>
    <p:sldId id="272" r:id="rId21"/>
    <p:sldId id="273" r:id="rId22"/>
    <p:sldId id="274" r:id="rId23"/>
    <p:sldId id="306" r:id="rId24"/>
    <p:sldId id="268" r:id="rId25"/>
    <p:sldId id="277" r:id="rId26"/>
    <p:sldId id="278" r:id="rId27"/>
    <p:sldId id="279" r:id="rId28"/>
    <p:sldId id="280" r:id="rId29"/>
    <p:sldId id="281" r:id="rId30"/>
    <p:sldId id="321" r:id="rId31"/>
    <p:sldId id="283" r:id="rId32"/>
    <p:sldId id="284" r:id="rId33"/>
    <p:sldId id="285" r:id="rId34"/>
    <p:sldId id="286" r:id="rId35"/>
    <p:sldId id="287" r:id="rId36"/>
    <p:sldId id="301" r:id="rId37"/>
    <p:sldId id="302" r:id="rId38"/>
    <p:sldId id="288" r:id="rId39"/>
    <p:sldId id="308" r:id="rId40"/>
    <p:sldId id="309" r:id="rId41"/>
    <p:sldId id="310" r:id="rId42"/>
    <p:sldId id="290" r:id="rId43"/>
    <p:sldId id="291" r:id="rId44"/>
    <p:sldId id="292" r:id="rId45"/>
    <p:sldId id="293" r:id="rId46"/>
    <p:sldId id="294" r:id="rId47"/>
    <p:sldId id="295" r:id="rId48"/>
    <p:sldId id="311" r:id="rId49"/>
    <p:sldId id="313" r:id="rId50"/>
    <p:sldId id="314" r:id="rId51"/>
    <p:sldId id="325" r:id="rId52"/>
    <p:sldId id="303" r:id="rId53"/>
    <p:sldId id="304" r:id="rId54"/>
    <p:sldId id="296" r:id="rId55"/>
    <p:sldId id="297" r:id="rId56"/>
    <p:sldId id="298" r:id="rId57"/>
    <p:sldId id="300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6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s://www.calend.ru/day/10-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hyperlink" Target="https://www.calend.ru/day/10-1/" TargetMode="External"/><Relationship Id="rId4" Type="http://schemas.openxmlformats.org/officeDocument/2006/relationships/hyperlink" Target="https://www.calend.ru/day/10-14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2.wdp"/><Relationship Id="rId7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aily-menu.ru/article/world-cooking" TargetMode="External"/><Relationship Id="rId5" Type="http://schemas.microsoft.com/office/2007/relationships/hdphoto" Target="../media/hdphoto7.wdp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lend.ru/holidays/0/0/3268/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calend.ru/holidays/0/0/3366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lend.ru/holidays/0/0/3358/" TargetMode="External"/><Relationship Id="rId5" Type="http://schemas.openxmlformats.org/officeDocument/2006/relationships/hyperlink" Target="https://www.calend.ru/holidays/0/0/1353/" TargetMode="External"/><Relationship Id="rId10" Type="http://schemas.openxmlformats.org/officeDocument/2006/relationships/image" Target="../media/image88.jpeg"/><Relationship Id="rId4" Type="http://schemas.openxmlformats.org/officeDocument/2006/relationships/hyperlink" Target="https://www.calend.ru/holidays/0/0/169/" TargetMode="External"/><Relationship Id="rId9" Type="http://schemas.openxmlformats.org/officeDocument/2006/relationships/hyperlink" Target="https://www.calend.ru/day/10-28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lend.ru/events/4052/" TargetMode="External"/><Relationship Id="rId5" Type="http://schemas.openxmlformats.org/officeDocument/2006/relationships/hyperlink" Target="https://www.calend.ru/persons/928/" TargetMode="External"/><Relationship Id="rId4" Type="http://schemas.openxmlformats.org/officeDocument/2006/relationships/hyperlink" Target="https://www.calend.ru/day/10-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92" y="0"/>
            <a:ext cx="9162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76672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МБУК «Хиславичская </a:t>
            </a:r>
            <a:r>
              <a:rPr lang="ru-RU" sz="3200" b="1" cap="all" dirty="0" smtClean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МЦБС»</a:t>
            </a:r>
            <a:endParaRPr lang="ru-RU" sz="3200" b="1" cap="all" dirty="0">
              <a:ln w="9000" cmpd="sng">
                <a:solidFill>
                  <a:srgbClr val="5DCEA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5DCEAF">
                      <a:shade val="20000"/>
                      <a:satMod val="245000"/>
                    </a:srgbClr>
                  </a:gs>
                  <a:gs pos="43000">
                    <a:srgbClr val="5DCEAF">
                      <a:satMod val="255000"/>
                    </a:srgbClr>
                  </a:gs>
                  <a:gs pos="48000">
                    <a:srgbClr val="5DCEAF">
                      <a:shade val="85000"/>
                      <a:satMod val="255000"/>
                    </a:srgbClr>
                  </a:gs>
                  <a:gs pos="100000">
                    <a:srgbClr val="5DCEA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rebuchet M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529" y="1051102"/>
            <a:ext cx="3444875" cy="55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38966" y="22146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КАЛЕНДАРЬ</a:t>
            </a:r>
          </a:p>
          <a:p>
            <a:pPr lvl="0" algn="ctr"/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ЗНАМЕНАТЕЛЬНЫХ</a:t>
            </a:r>
          </a:p>
          <a:p>
            <a:pPr lvl="0" algn="ctr"/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И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ПАМЯТНЫХ ДАТ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60650" y="4077072"/>
            <a:ext cx="2521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/>
              </a:rPr>
              <a:t>октябрь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/>
              </a:rPr>
              <a:t>2020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9626" y="1061447"/>
            <a:ext cx="3693022" cy="5525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Юрий Антонов - У Берез И Сосе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19813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Сергей </a:t>
            </a:r>
            <a:r>
              <a:rPr lang="ru-RU" sz="2000" b="1" dirty="0"/>
              <a:t>Есенин — поэт, проживший очень короткую жизнь, всего 30 лет. Но за эти годы им были написаны сотни прекрасных стихотворений, множество «маленьких» поэм и крупных эпических произведений, художественная проза, а также обширное эпистолярное наследие, куда вошли размышления С.А. Есенина о духовной жизни, философии и религии, России и революции, отклики поэта на события культурной жизни России и зарубежных стран, раздумья о величайших произведениях мировой литературы. </a:t>
            </a:r>
            <a:r>
              <a:rPr lang="ru-RU" sz="2000" b="1" dirty="0" smtClean="0"/>
              <a:t>«Не </a:t>
            </a:r>
            <a:r>
              <a:rPr lang="ru-RU" sz="2000" b="1" dirty="0"/>
              <a:t>напрасно я живу…», — писал Сергей Есенин в 1914 году. Его яркая и стремительная жизнь оставила глубокий след и в истории русской литературы и в сердце каждого человека.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4029164"/>
            <a:ext cx="3293293" cy="2712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052383"/>
            <a:ext cx="3905095" cy="250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212119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5312" y="188640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   </a:t>
            </a:r>
            <a:r>
              <a:rPr lang="ru-RU" sz="2000" b="1" dirty="0"/>
              <a:t>ОМОН </a:t>
            </a:r>
            <a:r>
              <a:rPr lang="ru-RU" sz="2000" b="1" dirty="0" smtClean="0"/>
              <a:t>создали в </a:t>
            </a:r>
            <a:r>
              <a:rPr lang="ru-RU" sz="2000" b="1" dirty="0"/>
              <a:t>разгар «перестройки». 3 октября 1988 года был подписан приказ об отрядах милиции особого назначения. </a:t>
            </a:r>
            <a:r>
              <a:rPr lang="ru-RU" sz="2000" b="1" dirty="0" smtClean="0"/>
              <a:t>В </a:t>
            </a:r>
            <a:r>
              <a:rPr lang="ru-RU" sz="2000" b="1" dirty="0"/>
              <a:t>19 регионах СССР появились новые подразделения. </a:t>
            </a:r>
            <a:r>
              <a:rPr lang="ru-RU" sz="2000" b="1" dirty="0" smtClean="0"/>
              <a:t>Ситуация </a:t>
            </a:r>
            <a:r>
              <a:rPr lang="ru-RU" sz="2000" b="1" dirty="0"/>
              <a:t>в стране </a:t>
            </a:r>
            <a:r>
              <a:rPr lang="ru-RU" sz="2000" b="1" dirty="0" smtClean="0"/>
              <a:t>была </a:t>
            </a:r>
            <a:r>
              <a:rPr lang="ru-RU" sz="2000" b="1" dirty="0"/>
              <a:t>нестабильна: в республиках возникали вооруженные организованные группировки, появились рэкетиры, дали знать о себе межэтнические конфликты. Чтобы держать ситуацию под контролем, государство пошло на создание ОМОН. К концу 90-х отряды появились во всех крупных </a:t>
            </a:r>
            <a:r>
              <a:rPr lang="ru-RU" sz="2000" b="1" dirty="0" smtClean="0"/>
              <a:t>российских городах</a:t>
            </a:r>
            <a:r>
              <a:rPr lang="ru-RU" sz="2000" b="1" dirty="0"/>
              <a:t>.</a:t>
            </a:r>
            <a:br>
              <a:rPr lang="ru-RU" sz="2000" b="1" dirty="0"/>
            </a:br>
            <a:r>
              <a:rPr lang="ru-RU" sz="2000" b="1" dirty="0"/>
              <a:t>     Однако его аналоги в Москве и Санкт-Петербурге существовали раньше. Их сформировали еще после окончания Великой Отечественной. </a:t>
            </a:r>
            <a:endParaRPr lang="ru-RU" sz="2000" b="1" dirty="0" smtClean="0"/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Праздник </a:t>
            </a:r>
            <a:r>
              <a:rPr lang="ru-RU" sz="2000" b="1" dirty="0"/>
              <a:t>День ОМОН был учрежден в 2002 году приказом №190 МВД. В нем описаны функции отряда, а также сказано, что 3 октября — день основания ОМОН — становится датой празднования. В 2020 году отметят 32-ю годовщину создания отряда.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882" y="4789824"/>
            <a:ext cx="3671318" cy="2068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0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24000">
        <p14:reveal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9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796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002" y="980728"/>
            <a:ext cx="6858000" cy="5248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622809" y="1442393"/>
            <a:ext cx="3162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октября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09648"/>
            <a:ext cx="3016079" cy="185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599" y="5208863"/>
            <a:ext cx="2459012" cy="16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6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7507" cy="700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339" y="116632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</a:t>
            </a:r>
            <a:r>
              <a:rPr lang="ru-RU" sz="2000" b="1" dirty="0"/>
              <a:t>Всемирный день улыбки  отмечается ежегодно в первую пятницу октября. Тем, что этот замечательный праздник существует, мир обязан художнику Харви </a:t>
            </a:r>
            <a:r>
              <a:rPr lang="ru-RU" sz="2000" b="1" dirty="0" err="1"/>
              <a:t>Бэллу</a:t>
            </a:r>
            <a:r>
              <a:rPr lang="ru-RU" sz="2000" b="1" dirty="0"/>
              <a:t>. В середине 20 века он жил в </a:t>
            </a:r>
            <a:r>
              <a:rPr lang="ru-RU" sz="2000" b="1" dirty="0" smtClean="0"/>
              <a:t>Америке.</a:t>
            </a:r>
          </a:p>
          <a:p>
            <a:pPr algn="just"/>
            <a:r>
              <a:rPr lang="ru-RU" sz="2000" b="1" dirty="0" smtClean="0"/>
              <a:t>   Как-то </a:t>
            </a:r>
            <a:r>
              <a:rPr lang="ru-RU" sz="2000" b="1" dirty="0"/>
              <a:t>к нему обратились представители страховой компании </a:t>
            </a:r>
            <a:r>
              <a:rPr lang="ru-RU" sz="2000" b="1" dirty="0" smtClean="0"/>
              <a:t>с </a:t>
            </a:r>
            <a:r>
              <a:rPr lang="ru-RU" sz="2000" b="1" dirty="0"/>
              <a:t>просьбой придумать какой-нибудь яркий и запоминающийся символ — визитную карточку компании.</a:t>
            </a:r>
          </a:p>
          <a:p>
            <a:pPr algn="just"/>
            <a:r>
              <a:rPr lang="ru-RU" sz="2000" b="1" dirty="0"/>
              <a:t>   Харви не долго думал, взял и предложил заказчикам то, что сейчас все </a:t>
            </a:r>
            <a:r>
              <a:rPr lang="ru-RU" sz="2000" b="1" dirty="0" smtClean="0"/>
              <a:t>называют </a:t>
            </a:r>
            <a:r>
              <a:rPr lang="ru-RU" sz="2000" b="1" dirty="0"/>
              <a:t>«смайликом» — улыбающуюся желтую рожицу. Произошло это в 1963 году. Заказчики приняли работу, заплатили Беллу полсотни долларов, изготовили значки с этой </a:t>
            </a:r>
            <a:r>
              <a:rPr lang="ru-RU" sz="2000" b="1" dirty="0" smtClean="0"/>
              <a:t>рожицей. Через </a:t>
            </a:r>
            <a:r>
              <a:rPr lang="ru-RU" sz="2000" b="1" dirty="0"/>
              <a:t>несколько месяцев было выпущено более десяти тысяч значков!</a:t>
            </a:r>
            <a:br>
              <a:rPr lang="ru-RU" sz="2000" b="1" dirty="0"/>
            </a:br>
            <a:r>
              <a:rPr lang="ru-RU" sz="2000" b="1" dirty="0"/>
              <a:t>   Совсем скоро милая рожица стала появляться на футболках, бейсболках, конвертах, </a:t>
            </a:r>
            <a:r>
              <a:rPr lang="ru-RU" sz="2000" b="1" dirty="0" smtClean="0"/>
              <a:t>открытках. 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 Кстати</a:t>
            </a:r>
            <a:r>
              <a:rPr lang="ru-RU" sz="2000" b="1" dirty="0"/>
              <a:t>, у праздника даже есть свой девиз - «Сделай доброе дело. Помоги появиться хотя бы одной улыбке!»</a:t>
            </a:r>
            <a:endParaRPr lang="ru-RU" sz="2000" b="1" dirty="0" smtClean="0"/>
          </a:p>
          <a:p>
            <a:pPr algn="just"/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62" y="4637129"/>
            <a:ext cx="3256873" cy="236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3" y="4615692"/>
            <a:ext cx="3297171" cy="2124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45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50" advClick="0" advTm="27000">
        <p14:reveal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784" y="1799821"/>
            <a:ext cx="3782601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625" y="2492896"/>
            <a:ext cx="583264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125 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лет </a:t>
            </a:r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 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дня рождения </a:t>
            </a:r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разведчика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Рихарда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Зорге 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1895-1944)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385" y="1438792"/>
            <a:ext cx="3763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4 октября – </a:t>
            </a:r>
          </a:p>
        </p:txBody>
      </p:sp>
    </p:spTree>
    <p:extLst>
      <p:ext uri="{BB962C8B-B14F-4D97-AF65-F5344CB8AC3E}">
        <p14:creationId xmlns:p14="http://schemas.microsoft.com/office/powerpoint/2010/main" val="10902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7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4617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</a:t>
            </a:r>
            <a:r>
              <a:rPr lang="ru-RU" sz="2000" b="1" dirty="0" smtClean="0"/>
              <a:t>7 </a:t>
            </a:r>
            <a:r>
              <a:rPr lang="ru-RU" sz="2000" b="1" dirty="0"/>
              <a:t>ноября 1944 года в токийской тюрьме </a:t>
            </a:r>
            <a:r>
              <a:rPr lang="ru-RU" sz="2000" b="1" dirty="0" err="1"/>
              <a:t>Сугамо</a:t>
            </a:r>
            <a:r>
              <a:rPr lang="ru-RU" sz="2000" b="1" dirty="0"/>
              <a:t> был казнён советский разведчик Рихард Зорге, который на протяжении восьми лет был резидентом СССР в Японии. Историки считают его одним из наиболее результативных сотрудников спецслужб времён Второй мировой войны. Именно Зорге в 1941-м предупредил Москву о неизбежности германской агрессии, а также сообщил об отказе Японии вступать в войну с СССР. Однако японская контрразведка выявила созданную Зорге разведывательную сеть. Причины её провала до сих пор доподлинно неизвестны. В 1964 году Зорге было посмертно присвоено звание Героя Советского Союза.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669817"/>
            <a:ext cx="1946201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710721"/>
            <a:ext cx="1827862" cy="2890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511" y="3710721"/>
            <a:ext cx="1959803" cy="3028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386" y="3751624"/>
            <a:ext cx="1935542" cy="2849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237" y="1124744"/>
            <a:ext cx="735199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8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5846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Ежегодно </a:t>
            </a:r>
            <a:r>
              <a:rPr lang="ru-RU" sz="2000" b="1" dirty="0"/>
              <a:t>4 октября отмечается День Космических войск — рода войск в составе Воздушно-космических сил Вооруженных Сил России (ВКС ВС России).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 Этот </a:t>
            </a:r>
            <a:r>
              <a:rPr lang="ru-RU" sz="2000" b="1" dirty="0"/>
              <a:t>профессиональный праздник установлен Указом президента Российской Федерации № 549 от 31 мая 2006 года и приурочен к дню запуска первого искусственного спутника Земли, открывшего летопись космонавтики, в том числе и военной. 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 День </a:t>
            </a:r>
            <a:r>
              <a:rPr lang="ru-RU" sz="2000" b="1" dirty="0"/>
              <a:t>Космических войск — это праздник тех, кто посвятил себя работе над созданием космических аппаратов оборонного назначения, кто осуществлял и осуществляет их запуски.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80" y="3862930"/>
            <a:ext cx="3943880" cy="2634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843649"/>
            <a:ext cx="3555656" cy="2521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2000">
        <p14:reveal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976664" cy="5976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84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4" cy="6102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8000">
        <p14:reveal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8279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День </a:t>
            </a:r>
            <a:r>
              <a:rPr lang="ru-RU" sz="2000" b="1" dirty="0"/>
              <a:t>гражданской обороны МЧС РФ отмечается в России </a:t>
            </a:r>
            <a:r>
              <a:rPr lang="ru-RU" sz="2000" b="1" dirty="0" smtClean="0"/>
              <a:t>ежегодно </a:t>
            </a:r>
            <a:r>
              <a:rPr lang="ru-RU" sz="2000" b="1" dirty="0"/>
              <a:t>4 октября.</a:t>
            </a:r>
            <a:br>
              <a:rPr lang="ru-RU" sz="2000" b="1" dirty="0"/>
            </a:br>
            <a:r>
              <a:rPr lang="ru-RU" sz="2000" b="1" dirty="0" smtClean="0"/>
              <a:t>    Гражданская </a:t>
            </a:r>
            <a:r>
              <a:rPr lang="ru-RU" sz="2000" b="1" dirty="0"/>
              <a:t>оборона (ГО) — система мероприятий по подготовке к защите и по защите населения, материальных и культурных ценностей на территории Российской Федерации от опасностей, возникающих при военных конфликтах или вследствие этих конфликтов, а также при чрезвычайных ситуациях природного и техногенного характера.</a:t>
            </a:r>
            <a:br>
              <a:rPr lang="ru-RU" sz="2000" b="1" dirty="0"/>
            </a:br>
            <a:r>
              <a:rPr lang="ru-RU" sz="2000" b="1" dirty="0" smtClean="0">
                <a:hlinkClick r:id="rId4"/>
              </a:rPr>
              <a:t>4 </a:t>
            </a:r>
            <a:r>
              <a:rPr lang="ru-RU" sz="2000" b="1" dirty="0">
                <a:hlinkClick r:id="rId4"/>
              </a:rPr>
              <a:t>октября</a:t>
            </a:r>
            <a:r>
              <a:rPr lang="ru-RU" sz="2000" b="1" dirty="0"/>
              <a:t> 1932 года постановлением правительства была создана общесоюзная система местной противовоздушной обороны СССР (МПВО) и утверждено положение о ней. Именно с этого времени и началось создание системы Гражданской обороны страны, которая прошла несколько этапов своего развития.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781" y="4581128"/>
            <a:ext cx="4486469" cy="215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53" y="4797152"/>
            <a:ext cx="1970057" cy="158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6975" y="5164666"/>
            <a:ext cx="1957340" cy="9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87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3000">
        <p14:reveal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9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547825"/>
            <a:ext cx="473392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476079" cy="252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65" y="364972"/>
            <a:ext cx="26098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3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3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</a:t>
            </a:r>
            <a:r>
              <a:rPr lang="ru-RU" sz="2000" b="1" dirty="0" smtClean="0"/>
              <a:t>Всемирный </a:t>
            </a:r>
            <a:r>
              <a:rPr lang="ru-RU" sz="2000" b="1" dirty="0"/>
              <a:t>день </a:t>
            </a:r>
            <a:r>
              <a:rPr lang="ru-RU" sz="2000" b="1" dirty="0" smtClean="0"/>
              <a:t>животных, </a:t>
            </a:r>
            <a:r>
              <a:rPr lang="ru-RU" sz="2000" b="1" dirty="0"/>
              <a:t>или </a:t>
            </a:r>
            <a:r>
              <a:rPr lang="ru-RU" sz="2000" b="1" dirty="0" smtClean="0"/>
              <a:t>Всемирный </a:t>
            </a:r>
            <a:r>
              <a:rPr lang="ru-RU" sz="2000" b="1" dirty="0"/>
              <a:t>день защиты животных, отмечаемый во всем мире ежегодно 4 октября, был учрежден на Международном конгрессе сторонников движения в защиту природы, проходившем в 1931 году во Флоренции (Италия), и призван обратить внимание человечества на проблемы остальных </a:t>
            </a:r>
            <a:r>
              <a:rPr lang="ru-RU" sz="2000" b="1" dirty="0" smtClean="0"/>
              <a:t>обитателей планеты</a:t>
            </a:r>
            <a:r>
              <a:rPr lang="ru-RU" sz="2000" b="1" dirty="0"/>
              <a:t>.</a:t>
            </a:r>
            <a:br>
              <a:rPr lang="ru-RU" sz="2000" b="1" dirty="0"/>
            </a:br>
            <a:r>
              <a:rPr lang="ru-RU" sz="2000" b="1" dirty="0" smtClean="0"/>
              <a:t>  По </a:t>
            </a:r>
            <a:r>
              <a:rPr lang="ru-RU" sz="2000" b="1" dirty="0"/>
              <a:t>информации Всемирного фонда дикой </a:t>
            </a:r>
            <a:r>
              <a:rPr lang="ru-RU" sz="2000" b="1" dirty="0" smtClean="0"/>
              <a:t>природы, </a:t>
            </a:r>
            <a:r>
              <a:rPr lang="ru-RU" sz="2000" b="1" dirty="0"/>
              <a:t>каждый час на Земле исчезают три вида животных, 70 видов флоры и фауны планеты исчезают ежедневно, а четверть всех видов флоры и фауны перестанут существовать в ближайшее время. За последнюю четверть века биологическое разнообразие Земли сократилось на треть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91540"/>
            <a:ext cx="7836090" cy="240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5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2000">
        <p14:reveal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188" y="838200"/>
            <a:ext cx="6905625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5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191" y="260648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С </a:t>
            </a:r>
            <a:r>
              <a:rPr lang="ru-RU" b="1" dirty="0"/>
              <a:t>1965 по 1993 год День учителя в России отмечался в первое воскресенье октября. В 1994 году президентом Российской Федерации было принято Постановление о переносе Дня учителя на фиксированную, обозначенную международным сообществом дату, — 5 октября. С тех пор работники образовательной сферы точно знают, какого числа их ждут почести и поздравления.</a:t>
            </a:r>
          </a:p>
          <a:p>
            <a:pPr algn="just"/>
            <a:r>
              <a:rPr lang="ru-RU" b="1" dirty="0" smtClean="0"/>
              <a:t>   Современные </a:t>
            </a:r>
            <a:r>
              <a:rPr lang="ru-RU" b="1" dirty="0"/>
              <a:t>школьники не отступают от добрых традиций советского прошлого. Как и их родители, они приходят в праздничный день с букетами и презентами. Подарки на День учителя принято делать своими руками. Это могут быть памятные сувениры, самодельные медали и поздравительные плакаты.</a:t>
            </a:r>
          </a:p>
          <a:p>
            <a:pPr algn="just"/>
            <a:r>
              <a:rPr lang="ru-RU" b="1" dirty="0" smtClean="0"/>
              <a:t>   День </a:t>
            </a:r>
            <a:r>
              <a:rPr lang="ru-RU" b="1" dirty="0"/>
              <a:t>Учителя — международный праздник</a:t>
            </a:r>
          </a:p>
          <a:p>
            <a:pPr algn="just"/>
            <a:r>
              <a:rPr lang="ru-RU" b="1" dirty="0"/>
              <a:t>Всемирный День учителя отмечен в государственных календарях более чем в 100 странах. Официально ООН учредила праздник людей этой важной профессии в 1994 году. Выбор пал на 5 октября не случайно, известно, что в 1965 году в Париже проходила совместная Конференция ЮНЕСКО и Международной организации труда, на которой 5 октября было принято рекомендательное постановление «О положении учителей».</a:t>
            </a:r>
          </a:p>
          <a:p>
            <a:pPr algn="just"/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808" y="5370490"/>
            <a:ext cx="4317992" cy="126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235" y="4963049"/>
            <a:ext cx="1622770" cy="17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296" y="5307851"/>
            <a:ext cx="2143323" cy="138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6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701" y="836712"/>
            <a:ext cx="7903824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6914" y="1412776"/>
            <a:ext cx="3104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октября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815" y="1560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3" y="620688"/>
            <a:ext cx="84286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</a:t>
            </a:r>
            <a:r>
              <a:rPr lang="ru-RU" sz="2000" b="1" dirty="0"/>
              <a:t>Ежегодно в первый понедельник октября во многих странах отмечают Международный день </a:t>
            </a:r>
            <a:r>
              <a:rPr lang="ru-RU" sz="2000" b="1" dirty="0" smtClean="0"/>
              <a:t>врача, </a:t>
            </a:r>
            <a:r>
              <a:rPr lang="ru-RU" sz="2000" b="1" dirty="0"/>
              <a:t>который считается днём солидарности и активных действий врачей всего мира. Ведь главная цель доктора любой национальности – улучшение и сохранение здоровья пациентов. Кстати, со старославянского языка слово «врач» переводится, как «разговаривать», «бормотать». Дело в том, что в древние времена целители лечили больных не только травками, но и заговорами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7353" y="3182153"/>
            <a:ext cx="4742656" cy="3475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7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7000">
        <p14:reveal/>
      </p:transition>
    </mc:Choice>
    <mc:Fallback xmlns="">
      <p:transition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64" y="438338"/>
            <a:ext cx="8272052" cy="5829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7113" y="836712"/>
            <a:ext cx="34649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8 октября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94" y="3851017"/>
            <a:ext cx="2654108" cy="237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1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9" y="16816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6217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</a:t>
            </a:r>
            <a:r>
              <a:rPr lang="ru-RU" sz="2000" b="1" dirty="0"/>
              <a:t>Всемирный день зрения отмечается во второй четверг октября (8 октября) по инициативе Всемирной организации здравоохранения (ВОЗ).</a:t>
            </a:r>
            <a:br>
              <a:rPr lang="ru-RU" sz="2000" b="1" dirty="0"/>
            </a:br>
            <a:r>
              <a:rPr lang="ru-RU" sz="2000" b="1" dirty="0" smtClean="0"/>
              <a:t>   По </a:t>
            </a:r>
            <a:r>
              <a:rPr lang="ru-RU" sz="2000" b="1" dirty="0"/>
              <a:t>данным Международного агентства по профилактике слепоты, примерно 253 миллионов человек имеют проблемы со зрением, из них 36 миллионов не видят вовсе, а 217 миллионов человек имеют умеренное или тяжелое нарушение зрения. Болезни глаз поражают более 19 миллионов детей. Причем 65% всех людей с нарушениями зрения – это люди в возрасте 50 лет и старше.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859" y="3717032"/>
            <a:ext cx="4302271" cy="2994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044958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6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21000">
        <p14:reveal/>
      </p:transition>
    </mc:Choice>
    <mc:Fallback xmlns="">
      <p:transition spd="med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7_october_15_aliger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552468"/>
            <a:ext cx="6978143" cy="6033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8144" y="3221747"/>
            <a:ext cx="1079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105</a:t>
            </a:r>
            <a:endParaRPr lang="ru-RU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84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14:reveal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81" y="603394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84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4804"/>
            <a:ext cx="8256918" cy="6192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5990" y="763035"/>
            <a:ext cx="6511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105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2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717550"/>
            <a:ext cx="8001000" cy="542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6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18881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    Великий праздник Русской Православной Церкви — Покров Пресвятой Владычицы нашей Богородицы и </a:t>
            </a:r>
            <a:r>
              <a:rPr lang="ru-RU" b="1" dirty="0" err="1"/>
              <a:t>Приснодевы</a:t>
            </a:r>
            <a:r>
              <a:rPr lang="ru-RU" b="1" dirty="0"/>
              <a:t> Марии празднуется ежегодно </a:t>
            </a:r>
            <a:r>
              <a:rPr lang="ru-RU" b="1" dirty="0" smtClean="0"/>
              <a:t>  </a:t>
            </a:r>
            <a:r>
              <a:rPr lang="ru-RU" b="1" dirty="0" smtClean="0">
                <a:hlinkClick r:id="rId4"/>
              </a:rPr>
              <a:t>14 </a:t>
            </a:r>
            <a:r>
              <a:rPr lang="ru-RU" b="1" dirty="0">
                <a:hlinkClick r:id="rId4"/>
              </a:rPr>
              <a:t>октября</a:t>
            </a:r>
            <a:r>
              <a:rPr lang="ru-RU" b="1" dirty="0"/>
              <a:t> по новому стилю (</a:t>
            </a:r>
            <a:r>
              <a:rPr lang="ru-RU" b="1" dirty="0">
                <a:hlinkClick r:id="rId5"/>
              </a:rPr>
              <a:t>1 октября</a:t>
            </a:r>
            <a:r>
              <a:rPr lang="ru-RU" b="1" dirty="0"/>
              <a:t> — по старому).</a:t>
            </a:r>
            <a:br>
              <a:rPr lang="ru-RU" b="1" dirty="0"/>
            </a:br>
            <a:r>
              <a:rPr lang="ru-RU" b="1" dirty="0"/>
              <a:t> Покров Пресвятой Богородицы принадлежит к числу великих праздников Русской Православной Церкви. Его полное название — Покров Пресвятой Владычицы нашей Богородицы и </a:t>
            </a:r>
            <a:r>
              <a:rPr lang="ru-RU" b="1" dirty="0" err="1"/>
              <a:t>Приснодевы</a:t>
            </a:r>
            <a:r>
              <a:rPr lang="ru-RU" b="1" dirty="0"/>
              <a:t> Марии.</a:t>
            </a:r>
          </a:p>
          <a:p>
            <a:pPr algn="just"/>
            <a:r>
              <a:rPr lang="ru-RU" b="1" dirty="0"/>
              <a:t>    По преданию, Богородица явилась молящимся во </a:t>
            </a:r>
            <a:r>
              <a:rPr lang="ru-RU" b="1" dirty="0" err="1"/>
              <a:t>Влахернском</a:t>
            </a:r>
            <a:r>
              <a:rPr lang="ru-RU" b="1" dirty="0"/>
              <a:t> храме в Константинополе. Произошло это в 910 году. Божия Матерь распростерла свой омофор (покрывало для головы) над людьми, и это чудо стало знаком заступничества и утешения над людьми. Покров Пресвятой Богородицы празднуется только в Русской Церкви.</a:t>
            </a:r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627794"/>
            <a:ext cx="3083442" cy="295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722447"/>
            <a:ext cx="4299486" cy="28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6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8000">
        <p14:reveal/>
      </p:transition>
    </mc:Choice>
    <mc:Fallback xmlns="">
      <p:transition spd="slow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625" y="763201"/>
            <a:ext cx="6750750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1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46" y="656501"/>
            <a:ext cx="8308126" cy="54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9734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2346" y="1052736"/>
            <a:ext cx="83529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</a:t>
            </a:r>
            <a:r>
              <a:rPr lang="ru-RU" sz="2000" b="1" dirty="0" smtClean="0"/>
              <a:t>Международный </a:t>
            </a:r>
            <a:r>
              <a:rPr lang="ru-RU" sz="2000" b="1" dirty="0"/>
              <a:t>день белой трости отмечается во многих странах </a:t>
            </a:r>
            <a:r>
              <a:rPr lang="ru-RU" sz="2000" b="1" dirty="0" smtClean="0"/>
              <a:t>ежегодно </a:t>
            </a:r>
            <a:r>
              <a:rPr lang="ru-RU" sz="2000" b="1" dirty="0"/>
              <a:t>15 октября. Он был установлен в 1970 г. по инициативе Международной федерации слепых. В 1987 году к празднованию присоединилось Российское общество </a:t>
            </a:r>
            <a:r>
              <a:rPr lang="ru-RU" sz="2000" b="1" dirty="0" smtClean="0"/>
              <a:t>слепых. </a:t>
            </a:r>
            <a:endParaRPr lang="ru-RU" sz="2000" b="1" dirty="0"/>
          </a:p>
          <a:p>
            <a:pPr algn="just"/>
            <a:r>
              <a:rPr lang="ru-RU" sz="2000" b="1" dirty="0" smtClean="0"/>
              <a:t>   В </a:t>
            </a:r>
            <a:r>
              <a:rPr lang="ru-RU" sz="2000" b="1" dirty="0"/>
              <a:t>1921 году британскому фотографу Д. </a:t>
            </a:r>
            <a:r>
              <a:rPr lang="ru-RU" sz="2000" b="1" dirty="0" err="1"/>
              <a:t>Биггсу</a:t>
            </a:r>
            <a:r>
              <a:rPr lang="ru-RU" sz="2000" b="1" dirty="0"/>
              <a:t> после несчастного случая, который привел к потере зрения, пришлось учиться самостоятельно передвигаться по Бристолю с помощью черной трости. Ни водители, ни прохожие не обращали на него внимание, так как его слепота ничем не привлекала к себе. Тогда он решил изменить цвет своей трости и покрасил ее белой краской. Благодаря этому действию окружающие стали замечать его и оказывать помощь в различных ситуациях на дороге. Данная идея была подхвачена и остальными слепыми людьми, проживающими в Англии, а после и в других странах Европы.</a:t>
            </a:r>
          </a:p>
          <a:p>
            <a:pPr algn="just"/>
            <a:r>
              <a:rPr lang="ru-RU" sz="1600" b="1" dirty="0" smtClean="0"/>
              <a:t>   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3676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9000">
        <p14:reveal/>
      </p:transition>
    </mc:Choice>
    <mc:Fallback xmlns=""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9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064062" cy="5496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0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07" y="548680"/>
            <a:ext cx="8419557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92696"/>
            <a:ext cx="83529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</a:t>
            </a:r>
            <a:r>
              <a:rPr lang="ru-RU" sz="2000" b="1" dirty="0" smtClean="0"/>
              <a:t>Праздник </a:t>
            </a:r>
            <a:r>
              <a:rPr lang="ru-RU" sz="2000" b="1" dirty="0"/>
              <a:t>«Всемирный день хлеба» в 2020 году отмечается 16 октября, в пятницу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smtClean="0"/>
              <a:t>    Одним </a:t>
            </a:r>
            <a:r>
              <a:rPr lang="ru-RU" sz="2000" b="1" dirty="0"/>
              <a:t>из наиболее популярных продуктов ежедневного употребления является хлеб, поэтому совершенно неудивительно, что ему решили выделить отдельный день в году. </a:t>
            </a:r>
            <a:endParaRPr lang="ru-RU" sz="2000" b="1" dirty="0" smtClean="0"/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Запатентовали </a:t>
            </a:r>
            <a:r>
              <a:rPr lang="ru-RU" sz="2000" b="1" dirty="0"/>
              <a:t>праздник Всемирное сообщество пекарей и кондитеров. Дата празднования 16 октября была выбрана не случайно. Сообщество опиралось на исторические данные, ведь именно в этот день по окончании войны была создана организация продовольственного характера Объединённых Наций. Организация решала проблемы развития сельскохозяйственного производства. </a:t>
            </a:r>
            <a:r>
              <a:rPr lang="ru-RU" sz="2000" b="1" dirty="0" smtClean="0"/>
              <a:t>       В </a:t>
            </a:r>
            <a:r>
              <a:rPr lang="ru-RU" sz="2000" b="1" dirty="0"/>
              <a:t>России кроме этого праздника есть еще несколько подобных: Хлебный спас, День хлеба и соли. Каждый праздник имеет примерно одинаковую символику и традиции.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7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77"/>
          <a:stretch/>
        </p:blipFill>
        <p:spPr bwMode="auto">
          <a:xfrm>
            <a:off x="1104934" y="836712"/>
            <a:ext cx="7067466" cy="5015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844026" y="3789040"/>
            <a:ext cx="36721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18 октября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47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12845"/>
            <a:ext cx="83529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</a:t>
            </a:r>
            <a:r>
              <a:rPr lang="ru-RU" sz="2000" b="1" dirty="0" smtClean="0"/>
              <a:t>Неофициальный </a:t>
            </a:r>
            <a:r>
              <a:rPr lang="ru-RU" sz="2000" b="1" dirty="0"/>
              <a:t>международный день галстука отмечается 18 октября, начиная с 2003 года. Идея праздновать эту дату появилась в Хорватии, где как считается, появился этот современный аксессуар.</a:t>
            </a:r>
          </a:p>
          <a:p>
            <a:pPr algn="just"/>
            <a:r>
              <a:rPr lang="ru-RU" sz="2000" b="1" dirty="0" smtClean="0"/>
              <a:t>    Галстук </a:t>
            </a:r>
            <a:r>
              <a:rPr lang="ru-RU" sz="2000" b="1" dirty="0"/>
              <a:t>попал в Западную Европу в 17-м веке благодаря хорватским наемникам, которые носили шейные платки за мужество и доблесть. Французов заинтересовал этот аксессуар, и они назвали его </a:t>
            </a:r>
            <a:r>
              <a:rPr lang="ru-RU" sz="2000" b="1" dirty="0" err="1"/>
              <a:t>cravate</a:t>
            </a:r>
            <a:r>
              <a:rPr lang="ru-RU" sz="2000" b="1" dirty="0"/>
              <a:t> ("хорват").</a:t>
            </a:r>
          </a:p>
          <a:p>
            <a:pPr algn="just"/>
            <a:r>
              <a:rPr lang="ru-RU" sz="2000" b="1" dirty="0" smtClean="0"/>
              <a:t>    Ко </a:t>
            </a:r>
            <a:r>
              <a:rPr lang="ru-RU" sz="2000" b="1" dirty="0"/>
              <a:t>второй половине 19-го века шейный платок видоизменили, и он уже больше походил на современный галстук. В то же время в моду вошли рубашки с воротником.</a:t>
            </a:r>
          </a:p>
          <a:p>
            <a:pPr algn="just"/>
            <a:r>
              <a:rPr lang="ru-RU" sz="2000" b="1" dirty="0" smtClean="0"/>
              <a:t>    Широкое </a:t>
            </a:r>
            <a:r>
              <a:rPr lang="ru-RU" sz="2000" b="1" dirty="0"/>
              <a:t>распространение галстук получил в Англии, где его ношение считалось высоким искусством, и каждый джентльмен владел сотнями </a:t>
            </a:r>
            <a:r>
              <a:rPr lang="ru-RU" sz="2000" b="1" dirty="0" smtClean="0"/>
              <a:t>способами завязывания </a:t>
            </a:r>
            <a:r>
              <a:rPr lang="ru-RU" sz="2000" b="1" dirty="0" err="1" smtClean="0"/>
              <a:t>калстука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272155"/>
            <a:ext cx="3923928" cy="2452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36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8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8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8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4" y="1749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390" y="1874444"/>
            <a:ext cx="1788790" cy="2939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9004" y="1318759"/>
            <a:ext cx="1333500" cy="2095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709" y="4183063"/>
            <a:ext cx="1692295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639" y="3654185"/>
            <a:ext cx="1982047" cy="3085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90" y="4408690"/>
            <a:ext cx="1635954" cy="23666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882" y="1598490"/>
            <a:ext cx="2493567" cy="2584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94179" y="215062"/>
            <a:ext cx="622157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 октября 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–– 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85 лет со дня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рождения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писателя-фантаста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публициста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(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1935-2009)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9718" y="996936"/>
            <a:ext cx="25555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Е.И. Парнов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07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97346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/>
              <a:t>День пожилого человека принято отмечать повсеместно в первый день второго осеннего месяца - 1 октября: это торжество имеет международный статус. Кстати, дата выбрана неслучайно: бытует мнение, что старость - это золотое время, осень, как известно, тоже называют золотой порой, поэтому и было решено выделить старшему поколению специальный день в самый разгар осеннего сезона.</a:t>
            </a:r>
            <a:br>
              <a:rPr lang="ru-RU" b="1" dirty="0"/>
            </a:br>
            <a:r>
              <a:rPr lang="ru-RU" b="1" dirty="0"/>
              <a:t>   В 2020 году мир будет праздновать 30-й День пожилого человека по счету. Торжество, как обычно, намечено на 1 октября, в текущем году это четверг.</a:t>
            </a:r>
            <a:br>
              <a:rPr lang="ru-RU" b="1" dirty="0"/>
            </a:br>
            <a:r>
              <a:rPr lang="ru-RU" b="1" dirty="0"/>
              <a:t>   Главное целью этого дня является обратить внимание всех </a:t>
            </a:r>
            <a:r>
              <a:rPr lang="ru-RU" b="1" dirty="0" smtClean="0"/>
              <a:t>обитателей      планеты </a:t>
            </a:r>
            <a:r>
              <a:rPr lang="ru-RU" b="1" dirty="0"/>
              <a:t>на проблемы и трудности, с которыми сталкиваются </a:t>
            </a:r>
            <a:r>
              <a:rPr lang="ru-RU" b="1" dirty="0" smtClean="0"/>
              <a:t>люди </a:t>
            </a:r>
            <a:r>
              <a:rPr lang="ru-RU" b="1" dirty="0"/>
              <a:t>пожилого возраста. Кстати, у праздника даже есть свой логотип. Он представляет собой раскрытую ладонь - символ доброты и помощи.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789038"/>
            <a:ext cx="4267200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4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8000">
        <p14:reveal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894" y="2060848"/>
            <a:ext cx="82089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ПАРНОВ ЕРЕМЕЙ </a:t>
            </a:r>
            <a:r>
              <a:rPr lang="ru-RU" b="1" dirty="0" smtClean="0">
                <a:solidFill>
                  <a:srgbClr val="FF0000"/>
                </a:solidFill>
              </a:rPr>
              <a:t>ИУДОВИЧ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b="1" dirty="0" smtClean="0"/>
              <a:t>Родился 20 </a:t>
            </a:r>
            <a:r>
              <a:rPr lang="ru-RU" b="1" dirty="0"/>
              <a:t>октября 1935 года</a:t>
            </a:r>
            <a:r>
              <a:rPr lang="ru-RU" b="1" dirty="0" smtClean="0"/>
              <a:t>. Окончил </a:t>
            </a:r>
            <a:r>
              <a:rPr lang="ru-RU" b="1" dirty="0"/>
              <a:t>Московский торфяной институт, работал инженером-химиком, кандидат химических наук</a:t>
            </a:r>
            <a:r>
              <a:rPr lang="ru-RU" b="1" dirty="0" smtClean="0"/>
              <a:t>. Профессионально </a:t>
            </a:r>
            <a:r>
              <a:rPr lang="ru-RU" b="1" dirty="0"/>
              <a:t>занимался журналистикой. Вместе со своим соавтором Михаилом Емцевым дебютировал в научной фантастике в 1961 году рассказом "Секрет бессмертия". Им принадлежат сборники рассказов "Уравнение с Бледного Нептуна" (1964), "Падение сверхновой" (1964), "Последнее путешествие полковника </a:t>
            </a:r>
            <a:r>
              <a:rPr lang="ru-RU" b="1" dirty="0" err="1"/>
              <a:t>Фосетта</a:t>
            </a:r>
            <a:r>
              <a:rPr lang="ru-RU" b="1" dirty="0"/>
              <a:t>" (1965), "Зеленая креветка" (1966), "Три кварка" (1969), "Ярмарка теней" (1968). Известны также романы </a:t>
            </a:r>
            <a:r>
              <a:rPr lang="ru-RU" b="1" dirty="0" err="1"/>
              <a:t>Парнова</a:t>
            </a:r>
            <a:r>
              <a:rPr lang="ru-RU" b="1" dirty="0"/>
              <a:t> и Емцева "Море Дирака" (1966) и "Клочья тьмы на игле времени" (1970</a:t>
            </a:r>
            <a:r>
              <a:rPr lang="ru-RU" b="1" dirty="0" smtClean="0"/>
              <a:t>). Ему </a:t>
            </a:r>
            <a:r>
              <a:rPr lang="ru-RU" b="1" dirty="0"/>
              <a:t>принадлежит ряд книг о фантастике — "Фантастика в век НТР" (1974), "Зеркало Урании" (1982). Среди последних произведений </a:t>
            </a:r>
            <a:r>
              <a:rPr lang="ru-RU" b="1" dirty="0" err="1"/>
              <a:t>Парнова</a:t>
            </a:r>
            <a:r>
              <a:rPr lang="ru-RU" b="1" dirty="0"/>
              <a:t> — "Бог паутины" и "Наступит ли будущее</a:t>
            </a:r>
            <a:r>
              <a:rPr lang="ru-RU" b="1" dirty="0" smtClean="0"/>
              <a:t>? Ушёл </a:t>
            </a:r>
            <a:r>
              <a:rPr lang="ru-RU" b="1" dirty="0"/>
              <a:t>из жизни 18 марта 2009 года.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350" y="355872"/>
            <a:ext cx="2286000" cy="170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68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6000">
        <p14:reveal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52" y="1904058"/>
            <a:ext cx="806489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6992" y="980728"/>
            <a:ext cx="3732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октября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2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15" y="159774"/>
            <a:ext cx="8542178" cy="615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56895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   Ежегодно </a:t>
            </a:r>
            <a:r>
              <a:rPr lang="ru-RU" sz="2000" b="1" dirty="0"/>
              <a:t>20 октября свой профессиональный праздник — День повара — отмечают повара и кулинары всего мира.</a:t>
            </a:r>
            <a:br>
              <a:rPr lang="ru-RU" sz="2000" b="1" dirty="0"/>
            </a:br>
            <a:r>
              <a:rPr lang="ru-RU" sz="2000" b="1" dirty="0" smtClean="0"/>
              <a:t>   Международная </a:t>
            </a:r>
            <a:r>
              <a:rPr lang="ru-RU" sz="2000" b="1" dirty="0"/>
              <a:t>дата была учреждена в 2004 году по инициативе Всемирной ассоциации кулинарных сообществ. Эта </a:t>
            </a:r>
            <a:r>
              <a:rPr lang="ru-RU" sz="2000" b="1" dirty="0" smtClean="0"/>
              <a:t>организация насчитывает </a:t>
            </a:r>
            <a:r>
              <a:rPr lang="ru-RU" sz="2000" b="1" dirty="0"/>
              <a:t>8 миллионов членов — представителей поварской профессии из разных стран. Потому не приходится удивляться, что профессионалы </a:t>
            </a:r>
            <a:r>
              <a:rPr lang="ru-RU" sz="2000" b="1" dirty="0">
                <a:hlinkClick r:id="rId6"/>
              </a:rPr>
              <a:t>мировой кухни</a:t>
            </a:r>
            <a:r>
              <a:rPr lang="ru-RU" sz="2000" b="1" dirty="0"/>
              <a:t> обрели </a:t>
            </a:r>
            <a:r>
              <a:rPr lang="ru-RU" sz="2000" b="1" dirty="0" smtClean="0"/>
              <a:t>свой  праздник.</a:t>
            </a:r>
            <a:r>
              <a:rPr lang="ru-RU" sz="2000" b="1" dirty="0"/>
              <a:t> </a:t>
            </a:r>
            <a:r>
              <a:rPr lang="ru-RU" sz="2000" b="1" dirty="0" smtClean="0"/>
              <a:t> Празднование</a:t>
            </a:r>
            <a:r>
              <a:rPr lang="ru-RU" sz="2000" b="1" dirty="0"/>
              <a:t> Международного дня поваров </a:t>
            </a:r>
            <a:r>
              <a:rPr lang="ru-RU" sz="2000" b="1" dirty="0" smtClean="0"/>
              <a:t>отмечается в </a:t>
            </a:r>
            <a:r>
              <a:rPr lang="ru-RU" sz="2000" b="1" dirty="0"/>
              <a:t>более чем 70 </a:t>
            </a:r>
            <a:r>
              <a:rPr lang="ru-RU" sz="2000" b="1" dirty="0" smtClean="0"/>
              <a:t>странах.   Профессия </a:t>
            </a:r>
            <a:r>
              <a:rPr lang="ru-RU" sz="2000" b="1" dirty="0"/>
              <a:t>повара — одна из наиболее востребованных в мире и одна из самых древних. </a:t>
            </a:r>
            <a:endParaRPr lang="ru-RU" sz="2000" b="1" dirty="0" smtClean="0"/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В </a:t>
            </a:r>
            <a:r>
              <a:rPr lang="ru-RU" sz="2000" b="1" dirty="0"/>
              <a:t>России кулинария как наука начала развиваться в 18 веке. Это было связано с распространением предприятий питания. Сначала это были корчмы, затем трактиры и рестораны. Первая в нашей стране кулинарная кухня открылась в 1888 году в Петербурге.</a:t>
            </a:r>
          </a:p>
        </p:txBody>
      </p:sp>
    </p:spTree>
    <p:extLst>
      <p:ext uri="{BB962C8B-B14F-4D97-AF65-F5344CB8AC3E}">
        <p14:creationId xmlns:p14="http://schemas.microsoft.com/office/powerpoint/2010/main" val="20310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158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86" y="681799"/>
            <a:ext cx="7762462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098655" y="1700808"/>
            <a:ext cx="3520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 октября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1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</a:t>
            </a:r>
            <a:r>
              <a:rPr lang="ru-RU" sz="2000" b="1" dirty="0"/>
              <a:t>«Научимся использовать бумагу рационально!» — таков основной тезис международной «безбумажной» кампании, которая ежегодно проходит осенью по </a:t>
            </a:r>
            <a:r>
              <a:rPr lang="ru-RU" sz="2000" b="1" dirty="0" smtClean="0"/>
              <a:t>всему  </a:t>
            </a:r>
            <a:r>
              <a:rPr lang="ru-RU" sz="2000" b="1" dirty="0"/>
              <a:t>миру.</a:t>
            </a:r>
            <a:br>
              <a:rPr lang="ru-RU" sz="2000" b="1" dirty="0"/>
            </a:br>
            <a:r>
              <a:rPr lang="ru-RU" sz="2000" b="1" dirty="0"/>
              <a:t>   В России День без бумаги сохранил традицию и отмечается в четвертый четверг октября.</a:t>
            </a:r>
            <a:br>
              <a:rPr lang="ru-RU" sz="2000" b="1" dirty="0"/>
            </a:br>
            <a:r>
              <a:rPr lang="ru-RU" sz="2000" b="1" dirty="0"/>
              <a:t>   Цель Международного дня без бумаги — показать на реальных примерах, как и с помощью каких технологий каждая организация может внести свой вклад в сохранение природных </a:t>
            </a:r>
            <a:r>
              <a:rPr lang="ru-RU" sz="2000" b="1" dirty="0" smtClean="0"/>
              <a:t>ресурсов.</a:t>
            </a:r>
          </a:p>
          <a:p>
            <a:pPr algn="just"/>
            <a:r>
              <a:rPr lang="ru-RU" sz="2000" b="1" dirty="0" smtClean="0"/>
              <a:t>   </a:t>
            </a:r>
            <a:r>
              <a:rPr lang="ru-RU" sz="2000" b="1" dirty="0"/>
              <a:t> </a:t>
            </a:r>
            <a:r>
              <a:rPr lang="ru-RU" sz="2000" b="1" dirty="0" smtClean="0"/>
              <a:t>Экономия </a:t>
            </a:r>
            <a:r>
              <a:rPr lang="ru-RU" sz="2000" b="1" dirty="0"/>
              <a:t>или переработка тонны бумаги позволяет «спасти» 17 деревьев, 26000 литров воды, 3 кубических метра земли, 240 литров горючего и 4000 кВт/ч электричества. </a:t>
            </a:r>
            <a:r>
              <a:rPr lang="ru-RU" sz="2000" b="1" dirty="0" smtClean="0"/>
              <a:t> 45</a:t>
            </a:r>
            <a:r>
              <a:rPr lang="ru-RU" sz="2000" b="1" dirty="0"/>
              <a:t>% бумажных документов выбрасываются в течение 24-х часов после их </a:t>
            </a:r>
            <a:r>
              <a:rPr lang="ru-RU" sz="2000" b="1" dirty="0" smtClean="0"/>
              <a:t>создания. </a:t>
            </a:r>
            <a:r>
              <a:rPr lang="ru-RU" sz="2000" b="1" dirty="0"/>
              <a:t>За последние 20 лет расход бумаги увеличился примерно на 26%. И объём вырубки леса сегодня в несколько раз превышает объём его естественного восстановления</a:t>
            </a:r>
            <a:r>
              <a:rPr lang="ru-RU" sz="20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653136"/>
            <a:ext cx="4412983" cy="211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1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>
        <p14:reveal/>
      </p:transition>
    </mc:Choice>
    <mc:Fallback xmlns=""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6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36" y="1749141"/>
            <a:ext cx="8523128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1297" y="692696"/>
            <a:ext cx="3683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 октября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8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47667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35846"/>
            <a:ext cx="79928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День </a:t>
            </a:r>
            <a:r>
              <a:rPr lang="ru-RU" sz="2000" b="1" dirty="0"/>
              <a:t>работника автомобильного и городского транспорта - так звучит официальное название торжества, которое в народе известно как День автомобилиста (или шофера). </a:t>
            </a:r>
            <a:r>
              <a:rPr lang="ru-RU" sz="2000" b="1" dirty="0" smtClean="0"/>
              <a:t>   </a:t>
            </a:r>
          </a:p>
          <a:p>
            <a:pPr algn="just"/>
            <a:r>
              <a:rPr lang="ru-RU" sz="2000" b="1" dirty="0" smtClean="0"/>
              <a:t>   Идея </a:t>
            </a:r>
            <a:r>
              <a:rPr lang="ru-RU" sz="2000" b="1" dirty="0"/>
              <a:t>чествовать автомобилистов родилась еще в СССР. И </a:t>
            </a:r>
            <a:r>
              <a:rPr lang="ru-RU" sz="2000" b="1" dirty="0" smtClean="0"/>
              <a:t>тогда </a:t>
            </a:r>
            <a:r>
              <a:rPr lang="ru-RU" sz="2000" b="1" dirty="0"/>
              <a:t>же она и была реализована. Так, в 1976 году президиум Верховного Совета </a:t>
            </a:r>
            <a:r>
              <a:rPr lang="ru-RU" sz="2000" b="1" dirty="0" smtClean="0"/>
              <a:t>Советского </a:t>
            </a:r>
            <a:r>
              <a:rPr lang="ru-RU" sz="2000" b="1" dirty="0"/>
              <a:t>Союза издал указ «О Дне работников автотранспорта»: этот документ стал ответом на обращение граждан, в котором те выразили сожаления по поводу отсутствия у советских шоферов своего профессионального торжества.</a:t>
            </a:r>
            <a:br>
              <a:rPr lang="ru-RU" sz="2000" b="1" dirty="0"/>
            </a:br>
            <a:r>
              <a:rPr lang="ru-RU" sz="2000" b="1" dirty="0" smtClean="0"/>
              <a:t>   А </a:t>
            </a:r>
            <a:r>
              <a:rPr lang="ru-RU" sz="2000" b="1" dirty="0"/>
              <a:t>в 1980 году был подписан другой указ «О праздничных и памятных днях». Речь в нем шла в том числе и об учрежденном за четыре года до этого торжестве: новым документом оно переименовывалось в «День автомобилиста».</a:t>
            </a:r>
            <a:br>
              <a:rPr lang="ru-RU" sz="2000" b="1" dirty="0"/>
            </a:br>
            <a:r>
              <a:rPr lang="ru-RU" sz="2000" b="1" dirty="0" smtClean="0"/>
              <a:t>Кстати</a:t>
            </a:r>
            <a:r>
              <a:rPr lang="ru-RU" sz="2000" b="1" dirty="0"/>
              <a:t>, в качестве даты празднования сразу был выбран последний день четвертой недели октября. И в 1980 году (да и в дальнейшем) ее изменять не стали.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9154" y="5013176"/>
            <a:ext cx="374797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55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7000">
        <p14:reveal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68338"/>
            <a:ext cx="7803231" cy="58524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065310" y="4725144"/>
            <a:ext cx="53827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150 лет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 дня рождения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552" y="983903"/>
            <a:ext cx="3816424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4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263823"/>
            <a:ext cx="8448939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1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1000">
        <p14:reveal/>
      </p:transition>
    </mc:Choice>
    <mc:Fallback xmlns=""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256914" cy="6192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8148"/>
            <a:ext cx="8369586" cy="600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9268" y="548680"/>
            <a:ext cx="492207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486" y="2645567"/>
            <a:ext cx="3077157" cy="17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906" y="4609346"/>
            <a:ext cx="2498317" cy="187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3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33" y="695870"/>
            <a:ext cx="7655671" cy="5472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419872" y="836712"/>
            <a:ext cx="3520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23 октября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21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13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340" y="116632"/>
            <a:ext cx="87358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</a:t>
            </a:r>
            <a:r>
              <a:rPr lang="ru-RU" sz="2000" b="1" dirty="0" smtClean="0"/>
              <a:t>Праздник </a:t>
            </a:r>
            <a:r>
              <a:rPr lang="ru-RU" sz="2000" b="1" dirty="0">
                <a:solidFill>
                  <a:srgbClr val="002060"/>
                </a:solidFill>
              </a:rPr>
              <a:t>«Международный день тёщи» в 2020 году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отмечается </a:t>
            </a:r>
            <a:endParaRPr lang="ru-RU" sz="2000" b="1" dirty="0" smtClean="0"/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23 </a:t>
            </a:r>
            <a:r>
              <a:rPr lang="ru-RU" sz="2000" b="1" dirty="0">
                <a:solidFill>
                  <a:srgbClr val="FF0000"/>
                </a:solidFill>
              </a:rPr>
              <a:t>октября</a:t>
            </a:r>
            <a:r>
              <a:rPr lang="ru-RU" sz="2000" b="1" dirty="0"/>
              <a:t>, в пятницу.</a:t>
            </a:r>
          </a:p>
          <a:p>
            <a:pPr algn="just"/>
            <a:r>
              <a:rPr lang="ru-RU" sz="2000" b="1" dirty="0" smtClean="0"/>
              <a:t>   Праздник довольно </a:t>
            </a:r>
            <a:r>
              <a:rPr lang="ru-RU" sz="2000" b="1" dirty="0"/>
              <a:t>необычен. Анекдоты про тёщ существуют практически у всех народов мира. Однако в реальность эти сюжеты воплощаются достаточно редко, к счастью молодых семей. Ведь по своей сути, тёща является не только матерью жены, но и второй матерью мужа. Недаром многие зятья зовут своих тёщ «мамой» и живут с ними в ладу и любви. Хотя, конечно, встречаются и не слишком приятные исключения. Поэтому Международный день тёщи призван наладить отношения между </a:t>
            </a:r>
            <a:r>
              <a:rPr lang="ru-RU" sz="2000" b="1" dirty="0" err="1"/>
              <a:t>затьями</a:t>
            </a:r>
            <a:r>
              <a:rPr lang="ru-RU" sz="2000" b="1" dirty="0"/>
              <a:t> и тещами.</a:t>
            </a:r>
          </a:p>
          <a:p>
            <a:pPr algn="just"/>
            <a:r>
              <a:rPr lang="ru-RU" sz="2000" b="1" dirty="0" smtClean="0"/>
              <a:t>   Обсуждаемый </a:t>
            </a:r>
            <a:r>
              <a:rPr lang="ru-RU" sz="2000" b="1" dirty="0"/>
              <a:t>праздник пока что не обрёл официального признания и статуса, что отнюдь не мешает ему быть популярным. Зародился он, насколько известно, в начале 30-х годов прошлого столетия в США, как шуточное событие. </a:t>
            </a:r>
            <a:endParaRPr lang="ru-RU" sz="2000" b="1" dirty="0" smtClean="0"/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Первые </a:t>
            </a:r>
            <a:r>
              <a:rPr lang="ru-RU" sz="2000" b="1" dirty="0"/>
              <a:t>случаи встречи этого праздника в России отмечены в самом конце 90-х годов. прошлого столетия. Однако широкого охвата он пока в нашей страны не продемонстрировал.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5045787"/>
            <a:ext cx="2615170" cy="174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4000">
        <p14:reveal/>
      </p:transition>
    </mc:Choice>
    <mc:Fallback xmlns=""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16211"/>
            <a:ext cx="7637392" cy="5721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692696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sz="2000" b="1" dirty="0">
                <a:solidFill>
                  <a:srgbClr val="FF0000"/>
                </a:solidFill>
              </a:rPr>
              <a:t>28 октября </a:t>
            </a:r>
            <a:r>
              <a:rPr lang="ru-RU" sz="2000" b="1" dirty="0"/>
              <a:t>в России отмечают День бабушек и дедушек, достойно дополняющий череду семейных праздников.</a:t>
            </a:r>
            <a:br>
              <a:rPr lang="ru-RU" sz="2000" b="1" dirty="0"/>
            </a:br>
            <a:r>
              <a:rPr lang="ru-RU" sz="2000" b="1" dirty="0"/>
              <a:t>    Славные традиции празднования уже имеет </a:t>
            </a:r>
            <a:r>
              <a:rPr lang="ru-RU" sz="2000" b="1" dirty="0">
                <a:hlinkClick r:id="rId4"/>
              </a:rPr>
              <a:t>День матери</a:t>
            </a:r>
            <a:r>
              <a:rPr lang="ru-RU" sz="2000" b="1" dirty="0"/>
              <a:t>, вслед за которым вошли в календарь наших праздников </a:t>
            </a:r>
            <a:r>
              <a:rPr lang="ru-RU" sz="2000" b="1" dirty="0">
                <a:hlinkClick r:id="rId5"/>
              </a:rPr>
              <a:t>День отца</a:t>
            </a:r>
            <a:r>
              <a:rPr lang="ru-RU" sz="2000" b="1" dirty="0"/>
              <a:t>, </a:t>
            </a:r>
            <a:r>
              <a:rPr lang="ru-RU" sz="2000" b="1" dirty="0">
                <a:hlinkClick r:id="rId6"/>
              </a:rPr>
              <a:t>День братьев и сестёр</a:t>
            </a:r>
            <a:r>
              <a:rPr lang="ru-RU" sz="2000" b="1" dirty="0"/>
              <a:t>, </a:t>
            </a:r>
            <a:r>
              <a:rPr lang="ru-RU" sz="2000" b="1" dirty="0">
                <a:hlinkClick r:id="rId7"/>
              </a:rPr>
              <a:t>День дочери</a:t>
            </a:r>
            <a:r>
              <a:rPr lang="ru-RU" sz="2000" b="1" dirty="0"/>
              <a:t> и </a:t>
            </a:r>
            <a:r>
              <a:rPr lang="ru-RU" sz="2000" b="1" dirty="0">
                <a:hlinkClick r:id="rId8"/>
              </a:rPr>
              <a:t>День сыновей</a:t>
            </a:r>
            <a:r>
              <a:rPr lang="ru-RU" sz="2000" b="1" dirty="0"/>
              <a:t>. А день </a:t>
            </a:r>
            <a:r>
              <a:rPr lang="ru-RU" sz="2000" b="1" dirty="0">
                <a:hlinkClick r:id="rId9"/>
              </a:rPr>
              <a:t>28 октября</a:t>
            </a:r>
            <a:r>
              <a:rPr lang="ru-RU" sz="2000" b="1" dirty="0"/>
              <a:t> посвящён ещё двум членам семьи – людям, занимающим в ней особое место – бабушкам и дедушкам.</a:t>
            </a:r>
            <a:br>
              <a:rPr lang="ru-RU" sz="2000" b="1" dirty="0"/>
            </a:br>
            <a:r>
              <a:rPr lang="ru-RU" sz="2000" b="1" dirty="0"/>
              <a:t>    В разных странах этот праздник отмечают в разные </a:t>
            </a:r>
            <a:r>
              <a:rPr lang="ru-RU" sz="2000" b="1" dirty="0" smtClean="0"/>
              <a:t>дни.</a:t>
            </a:r>
          </a:p>
          <a:p>
            <a:r>
              <a:rPr lang="ru-RU" sz="2000" b="1" dirty="0" smtClean="0"/>
              <a:t>   </a:t>
            </a:r>
            <a:r>
              <a:rPr lang="ru-RU" sz="2000" b="1" dirty="0"/>
              <a:t>Бабушка и дедушка – это, как правило, самые старшие члены семьи, по отношению к которым все остальные проявляют определённый такт и уважение. Собственно социальный статус «бабушка» и «дедушка» определяет их отношение с младшими членами семьи – внуками и внучками. И вот эти отношения носят как раз особый характер.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625" y="4725145"/>
            <a:ext cx="3032577" cy="201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9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7000">
        <p14:reveal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776483"/>
            <a:ext cx="6858092" cy="51435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92287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82089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</a:t>
            </a:r>
            <a:r>
              <a:rPr lang="ru-RU" sz="2400" b="1" i="1" dirty="0" smtClean="0"/>
              <a:t>День </a:t>
            </a:r>
            <a:r>
              <a:rPr lang="ru-RU" sz="2400" b="1" i="1" dirty="0"/>
              <a:t>памяти жертв политических репрессий</a:t>
            </a:r>
            <a:r>
              <a:rPr lang="ru-RU" b="1" dirty="0"/>
              <a:t> установлен Постановлением Верховного Совета РСФСР № 1763/1-I от 18 октября 1991 года и ежегодно отмечается в России 30 октября.</a:t>
            </a:r>
            <a:br>
              <a:rPr lang="ru-RU" b="1" dirty="0"/>
            </a:br>
            <a:r>
              <a:rPr lang="ru-RU" b="1" dirty="0" smtClean="0"/>
              <a:t>    Дата </a:t>
            </a:r>
            <a:r>
              <a:rPr lang="ru-RU" b="1" dirty="0"/>
              <a:t>для установления данного памятного Дня была выбрана в память о голодовке узников лагерей, начавшейся 30 октября 1974 года в Мордовии, которую политзаключенные объявили в знак протеста против политических репрессий в СССР и против бесчеловечного обращения с заключенными в тюрьмах и лагерях.</a:t>
            </a:r>
            <a:br>
              <a:rPr lang="ru-RU" b="1" dirty="0"/>
            </a:br>
            <a:r>
              <a:rPr lang="ru-RU" b="1" dirty="0" smtClean="0"/>
              <a:t>    Подсчитать </a:t>
            </a:r>
            <a:r>
              <a:rPr lang="ru-RU" b="1" dirty="0"/>
              <a:t>точное число всех пострадавших от тоталитарного режима невозможно. По данным комиссии по реабилитации при президенте РФ, безвинно репрессированных — миллионы, и значительное число их нигде не было учтено. По сохранившимся документам только в период с 1921 по 1953 год были репрессированы 4,6 млн. человек. Важно помнить, что в число пострадавших входят не только сами репрессированные, но и их дети, которые в результате преследований остались без опеки родителей.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462" y="4956175"/>
            <a:ext cx="2286000" cy="1704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" b="86500" l="3667" r="86000">
                        <a14:foregroundMark x1="16000" y1="43250" x2="28500" y2="47250"/>
                        <a14:foregroundMark x1="30000" y1="48000" x2="28167" y2="40000"/>
                        <a14:foregroundMark x1="26833" y1="39250" x2="26833" y2="39250"/>
                        <a14:foregroundMark x1="29500" y1="37250" x2="29500" y2="37250"/>
                        <a14:foregroundMark x1="33167" y1="35250" x2="33167" y2="35250"/>
                        <a14:foregroundMark x1="37167" y1="33250" x2="37167" y2="33250"/>
                        <a14:foregroundMark x1="40667" y1="30500" x2="40667" y2="30500"/>
                        <a14:foregroundMark x1="45667" y1="29750" x2="45667" y2="29750"/>
                        <a14:foregroundMark x1="48333" y1="32500" x2="49833" y2="36500"/>
                        <a14:foregroundMark x1="50667" y1="36500" x2="50667" y2="36500"/>
                        <a14:foregroundMark x1="51500" y1="38000" x2="51500" y2="38000"/>
                        <a14:foregroundMark x1="55667" y1="40000" x2="55667" y2="40000"/>
                        <a14:foregroundMark x1="57833" y1="42000" x2="57833" y2="42000"/>
                        <a14:foregroundMark x1="59667" y1="40500" x2="59667" y2="40500"/>
                        <a14:foregroundMark x1="62000" y1="38000" x2="62000" y2="38000"/>
                        <a14:foregroundMark x1="63667" y1="42000" x2="63667" y2="42000"/>
                        <a14:foregroundMark x1="66500" y1="44000" x2="66500" y2="44000"/>
                        <a14:foregroundMark x1="66500" y1="45250" x2="66500" y2="45250"/>
                        <a14:foregroundMark x1="66500" y1="45250" x2="66500" y2="45250"/>
                        <a14:foregroundMark x1="67333" y1="51500" x2="67333" y2="51500"/>
                        <a14:foregroundMark x1="68167" y1="42000" x2="68167" y2="42000"/>
                        <a14:foregroundMark x1="69667" y1="38500" x2="69667" y2="38500"/>
                        <a14:foregroundMark x1="70500" y1="35750" x2="70500" y2="35750"/>
                        <a14:foregroundMark x1="71333" y1="34500" x2="71333" y2="34500"/>
                        <a14:foregroundMark x1="73667" y1="32500" x2="73667" y2="32500"/>
                        <a14:foregroundMark x1="76333" y1="34500" x2="76333" y2="36500"/>
                        <a14:foregroundMark x1="76333" y1="38500" x2="76333" y2="38500"/>
                        <a14:foregroundMark x1="76333" y1="40500" x2="76333" y2="40500"/>
                        <a14:foregroundMark x1="75000" y1="41250" x2="75000" y2="41250"/>
                        <a14:foregroundMark x1="72667" y1="45250" x2="72667" y2="47250"/>
                        <a14:foregroundMark x1="77667" y1="48000" x2="77667" y2="48000"/>
                        <a14:foregroundMark x1="79500" y1="48000" x2="79500" y2="48000"/>
                        <a14:foregroundMark x1="81333" y1="51500" x2="88000" y2="60250"/>
                        <a14:foregroundMark x1="88000" y1="63000" x2="84833" y2="69000"/>
                        <a14:foregroundMark x1="85333" y1="70250" x2="75833" y2="63000"/>
                        <a14:foregroundMark x1="76833" y1="63000" x2="69667" y2="64250"/>
                        <a14:foregroundMark x1="69667" y1="65500" x2="62000" y2="77000"/>
                        <a14:foregroundMark x1="61500" y1="77000" x2="52500" y2="70250"/>
                        <a14:foregroundMark x1="52833" y1="73750" x2="51500" y2="77000"/>
                        <a14:foregroundMark x1="52000" y1="78500" x2="51500" y2="88500"/>
                        <a14:foregroundMark x1="50667" y1="86000" x2="43500" y2="85250"/>
                        <a14:foregroundMark x1="43500" y1="85250" x2="35833" y2="83250"/>
                        <a14:foregroundMark x1="35833" y1="83250" x2="32667" y2="86500"/>
                        <a14:foregroundMark x1="32667" y1="86500" x2="32667" y2="93250"/>
                        <a14:foregroundMark x1="31667" y1="90500" x2="16000" y2="92000"/>
                        <a14:foregroundMark x1="16000" y1="92000" x2="7833" y2="85250"/>
                        <a14:foregroundMark x1="5667" y1="77750" x2="6500" y2="85250"/>
                        <a14:foregroundMark x1="5167" y1="78500" x2="7333" y2="63500"/>
                        <a14:foregroundMark x1="7333" y1="63500" x2="6500" y2="48750"/>
                        <a14:foregroundMark x1="8333" y1="50750" x2="12833" y2="42500"/>
                        <a14:foregroundMark x1="12833" y1="42500" x2="18667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157192"/>
            <a:ext cx="285750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1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2000">
        <p14:reveal/>
      </p:transition>
    </mc:Choice>
    <mc:Fallback xmlns="">
      <p:transition spd="slow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16" y="278023"/>
            <a:ext cx="8182293" cy="630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0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2833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</a:t>
            </a:r>
            <a:r>
              <a:rPr lang="ru-RU" sz="2000" b="1" dirty="0" smtClean="0"/>
              <a:t>Музыка </a:t>
            </a:r>
            <a:r>
              <a:rPr lang="ru-RU" sz="2000" b="1" dirty="0"/>
              <a:t>не стареет, она будет жить столько, сколько будет существовать человек </a:t>
            </a:r>
          </a:p>
          <a:p>
            <a:pPr algn="just"/>
            <a:r>
              <a:rPr lang="ru-RU" sz="2000" b="1" dirty="0" smtClean="0"/>
              <a:t>   Международный </a:t>
            </a:r>
            <a:r>
              <a:rPr lang="ru-RU" sz="2000" b="1" dirty="0"/>
              <a:t>день музыки, отмечаемый ежегодно 1 октября, начиная с 1975 года, был учрежден по инициативе Международного музыкального совета (IMC) при ЮНЕСКО.</a:t>
            </a:r>
          </a:p>
          <a:p>
            <a:pPr algn="just"/>
            <a:r>
              <a:rPr lang="ru-RU" sz="2000" b="1" dirty="0"/>
              <a:t>   Одним из инициаторов учреждения Международного дня музыки стал композитор Дмитрий Шостакович.</a:t>
            </a:r>
          </a:p>
          <a:p>
            <a:pPr algn="just"/>
            <a:r>
              <a:rPr lang="ru-RU" sz="2000" b="1" dirty="0"/>
              <a:t>   Праздник отмечается ежегодно во всем мире большими концертными программами, с участием лучших артистов и художественных коллективов. </a:t>
            </a:r>
            <a:r>
              <a:rPr lang="ru-RU" sz="2000" b="1" dirty="0" smtClean="0"/>
              <a:t>Музыка </a:t>
            </a:r>
            <a:r>
              <a:rPr lang="ru-RU" sz="2000" b="1" dirty="0"/>
              <a:t>(от греческого </a:t>
            </a:r>
            <a:r>
              <a:rPr lang="ru-RU" sz="2000" b="1" dirty="0" err="1"/>
              <a:t>musike</a:t>
            </a:r>
            <a:r>
              <a:rPr lang="ru-RU" sz="2000" b="1" dirty="0"/>
              <a:t>, буквально — «искусство муз»).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909546"/>
            <a:ext cx="4242048" cy="2831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4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7000">
        <p14:reveal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872875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303566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7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7048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</a:t>
            </a:r>
            <a:r>
              <a:rPr lang="ru-RU" sz="2000" b="1" dirty="0" smtClean="0"/>
              <a:t>День </a:t>
            </a:r>
            <a:r>
              <a:rPr lang="ru-RU" sz="2000" b="1" dirty="0"/>
              <a:t>Сухопутных войск России отмечается ежегодно </a:t>
            </a:r>
            <a:r>
              <a:rPr lang="ru-RU" sz="2000" b="1" dirty="0">
                <a:hlinkClick r:id="rId4"/>
              </a:rPr>
              <a:t>1 октября</a:t>
            </a:r>
            <a:r>
              <a:rPr lang="ru-RU" sz="2000" b="1" dirty="0"/>
              <a:t>, согласно Указу Президента Российской </a:t>
            </a:r>
            <a:r>
              <a:rPr lang="ru-RU" sz="2000" b="1" dirty="0" smtClean="0"/>
              <a:t>Федерации. 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Сухопутные </a:t>
            </a:r>
            <a:r>
              <a:rPr lang="ru-RU" sz="2000" b="1" dirty="0"/>
              <a:t>войска, как вид Вооруженных Сил Российской Федерации, предназначены для ведения боевых действий преимущественно на суше. На всех этапах существования российского государства они играли важнейшую, </a:t>
            </a:r>
            <a:r>
              <a:rPr lang="ru-RU" sz="2000" b="1" dirty="0" smtClean="0"/>
              <a:t>роль </a:t>
            </a:r>
            <a:r>
              <a:rPr lang="ru-RU" sz="2000" b="1" dirty="0"/>
              <a:t>в достижении победы над </a:t>
            </a:r>
            <a:r>
              <a:rPr lang="ru-RU" sz="2000" b="1" dirty="0" smtClean="0"/>
              <a:t>врагом. </a:t>
            </a:r>
          </a:p>
          <a:p>
            <a:pPr algn="just"/>
            <a:r>
              <a:rPr lang="ru-RU" sz="2000" b="1" dirty="0" smtClean="0"/>
              <a:t>   История </a:t>
            </a:r>
            <a:r>
              <a:rPr lang="ru-RU" sz="2000" b="1" dirty="0"/>
              <a:t>создания этих войск начинается с середины 16 века. 1 октября 1550 года произошло исторически переломное событие в строительстве и развитии регулярной русской армии. В этот день царь всея Руси </a:t>
            </a:r>
            <a:r>
              <a:rPr lang="ru-RU" sz="2000" b="1" dirty="0">
                <a:hlinkClick r:id="rId5"/>
              </a:rPr>
              <a:t>Иван IV (Грозный)</a:t>
            </a:r>
            <a:r>
              <a:rPr lang="ru-RU" sz="2000" b="1" dirty="0"/>
              <a:t> издал </a:t>
            </a:r>
            <a:r>
              <a:rPr lang="ru-RU" sz="2000" b="1" dirty="0">
                <a:hlinkClick r:id="rId6"/>
              </a:rPr>
              <a:t>Приговор (Указ) «Об </a:t>
            </a:r>
            <a:r>
              <a:rPr lang="ru-RU" sz="2000" b="1" dirty="0" err="1">
                <a:hlinkClick r:id="rId6"/>
              </a:rPr>
              <a:t>испомещении</a:t>
            </a:r>
            <a:r>
              <a:rPr lang="ru-RU" sz="2000" b="1" dirty="0">
                <a:hlinkClick r:id="rId6"/>
              </a:rPr>
              <a:t> в Московском и окружающих уездах избранной тысячи служилых людей»</a:t>
            </a:r>
            <a:r>
              <a:rPr lang="ru-RU" sz="2000" b="1" dirty="0"/>
              <a:t>, который, по сути, заложил основы первого постоянного войска, имевшего признаки регулярной </a:t>
            </a:r>
            <a:r>
              <a:rPr lang="ru-RU" sz="2000" b="1" dirty="0" smtClean="0"/>
              <a:t>армии.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39" y="4797152"/>
            <a:ext cx="3363979" cy="19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59" y="511307"/>
            <a:ext cx="8610482" cy="5503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8756" y="4336689"/>
            <a:ext cx="82464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октября 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</a:t>
            </a:r>
            <a:r>
              <a:rPr lang="ru-RU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125 лет со дня 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рождения</a:t>
            </a:r>
          </a:p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поэта С.А. Есенина (1895-1925)</a:t>
            </a:r>
          </a:p>
        </p:txBody>
      </p:sp>
    </p:spTree>
    <p:extLst>
      <p:ext uri="{BB962C8B-B14F-4D97-AF65-F5344CB8AC3E}">
        <p14:creationId xmlns:p14="http://schemas.microsoft.com/office/powerpoint/2010/main" val="16215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1675</TotalTime>
  <Words>1469</Words>
  <Application>Microsoft Office PowerPoint</Application>
  <PresentationFormat>Экран (4:3)</PresentationFormat>
  <Paragraphs>87</Paragraphs>
  <Slides>57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Calibri</vt:lpstr>
      <vt:lpstr>Roboto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Сергей</cp:lastModifiedBy>
  <cp:revision>127</cp:revision>
  <dcterms:created xsi:type="dcterms:W3CDTF">2020-09-13T19:09:50Z</dcterms:created>
  <dcterms:modified xsi:type="dcterms:W3CDTF">2020-10-05T17:34:58Z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13366477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