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6" r:id="rId4"/>
    <p:sldId id="312" r:id="rId5"/>
    <p:sldId id="283" r:id="rId6"/>
    <p:sldId id="258" r:id="rId7"/>
    <p:sldId id="284" r:id="rId8"/>
    <p:sldId id="298" r:id="rId9"/>
    <p:sldId id="313" r:id="rId10"/>
    <p:sldId id="259" r:id="rId11"/>
    <p:sldId id="285" r:id="rId12"/>
    <p:sldId id="299" r:id="rId13"/>
    <p:sldId id="314" r:id="rId14"/>
    <p:sldId id="260" r:id="rId15"/>
    <p:sldId id="261" r:id="rId16"/>
    <p:sldId id="301" r:id="rId17"/>
    <p:sldId id="302" r:id="rId18"/>
    <p:sldId id="263" r:id="rId19"/>
    <p:sldId id="262" r:id="rId20"/>
    <p:sldId id="267" r:id="rId21"/>
    <p:sldId id="286" r:id="rId22"/>
    <p:sldId id="309" r:id="rId23"/>
    <p:sldId id="310" r:id="rId24"/>
    <p:sldId id="303" r:id="rId25"/>
    <p:sldId id="304" r:id="rId26"/>
    <p:sldId id="269" r:id="rId27"/>
    <p:sldId id="289" r:id="rId28"/>
    <p:sldId id="270" r:id="rId29"/>
    <p:sldId id="290" r:id="rId30"/>
    <p:sldId id="264" r:id="rId31"/>
    <p:sldId id="265" r:id="rId32"/>
    <p:sldId id="305" r:id="rId33"/>
    <p:sldId id="306" r:id="rId34"/>
    <p:sldId id="266" r:id="rId35"/>
    <p:sldId id="268" r:id="rId36"/>
    <p:sldId id="287" r:id="rId37"/>
    <p:sldId id="288" r:id="rId38"/>
    <p:sldId id="272" r:id="rId39"/>
    <p:sldId id="273" r:id="rId40"/>
    <p:sldId id="274" r:id="rId41"/>
    <p:sldId id="275" r:id="rId42"/>
    <p:sldId id="276" r:id="rId43"/>
    <p:sldId id="315" r:id="rId44"/>
    <p:sldId id="277" r:id="rId45"/>
    <p:sldId id="279" r:id="rId46"/>
    <p:sldId id="307" r:id="rId47"/>
    <p:sldId id="308" r:id="rId48"/>
    <p:sldId id="280" r:id="rId49"/>
    <p:sldId id="291" r:id="rId50"/>
    <p:sldId id="278" r:id="rId51"/>
    <p:sldId id="281" r:id="rId52"/>
    <p:sldId id="271" r:id="rId53"/>
    <p:sldId id="292" r:id="rId54"/>
    <p:sldId id="293" r:id="rId55"/>
    <p:sldId id="294" r:id="rId56"/>
    <p:sldId id="295" r:id="rId57"/>
    <p:sldId id="296" r:id="rId58"/>
    <p:sldId id="297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.wdp" Type="http://schemas.microsoft.com/office/2007/relationships/hdphoto"/></Relationships>
</file>

<file path=ppt/slides/_rels/slide16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8" Target="https://ru.wikipedia.org/wiki/1974_%D0%B3%D0%BE%D0%B4_%D0%B2_%D0%BA%D0%B8%D0%BD%D0%BE" TargetMode="External" Type="http://schemas.openxmlformats.org/officeDocument/2006/relationships/hyperlink"/><Relationship Id="rId13" Target="https://ru.wikipedia.org/wiki/%D0%9B%D0%B5%D0%BA%D0%B0%D1%80%D1%81%D1%82%D0%B2%D0%BE_%D0%BF%D1%80%D0%BE%D1%82%D0%B8%D0%B2_%D1%81%D1%82%D1%80%D0%B0%D1%85%D0%B0_(%D1%84%D0%B8%D0%BB%D1%8C%D0%BC)" TargetMode="External" Type="http://schemas.openxmlformats.org/officeDocument/2006/relationships/hyperlink"/><Relationship Id="rId18" Target="https://ru.wikipedia.org/wiki/%D0%93%D0%BE%D0%BD%D0%BA%D0%B8_%D0%BF%D0%BE_%D0%B2%D0%B5%D1%80%D1%82%D0%B8%D0%BA%D0%B0%D0%BB%D0%B8_(%D1%84%D0%B8%D0%BB%D1%8C%D0%BC)" TargetMode="External" Type="http://schemas.openxmlformats.org/officeDocument/2006/relationships/hyperlink"/><Relationship Id="rId26" Target="https://ru.wikipedia.org/wiki/%D0%A1%D0%B0%D1%82%D0%B0%D0%BD%D0%B0_(%D1%84%D0%B8%D0%BB%D1%8C%D0%BC,_1990)" TargetMode="External" Type="http://schemas.openxmlformats.org/officeDocument/2006/relationships/hyperlink"/><Relationship Id="rId3" Target="../media/image36.jpeg" Type="http://schemas.openxmlformats.org/officeDocument/2006/relationships/image"/><Relationship Id="rId21" Target="https://ru.wikipedia.org/wiki/1987_%D0%B3%D0%BE%D0%B4_%D0%B2_%D0%BA%D0%B8%D0%BD%D0%BE" TargetMode="External" Type="http://schemas.openxmlformats.org/officeDocument/2006/relationships/hyperlink"/><Relationship Id="rId7" Target="https://ru.wikipedia.org/wiki/%D0%AF,_%D1%81%D0%BB%D0%B5%D0%B4%D0%BE%D0%B2%D0%B0%D1%82%D0%B5%D0%BB%D1%8C_(%D1%84%D0%B8%D0%BB%D1%8C%D0%BC)" TargetMode="External" Type="http://schemas.openxmlformats.org/officeDocument/2006/relationships/hyperlink"/><Relationship Id="rId12" Target="https://ru.wikipedia.org/wiki/1978_%D0%B3%D0%BE%D0%B4_%D0%B2_%D0%BA%D0%B8%D0%BD%D0%BE" TargetMode="External" Type="http://schemas.openxmlformats.org/officeDocument/2006/relationships/hyperlink"/><Relationship Id="rId17" Target="https://ru.wikipedia.org/wiki/1983_%D0%B3%D0%BE%D0%B4_%D0%B2_%D0%BA%D0%B8%D0%BD%D0%BE" TargetMode="External" Type="http://schemas.openxmlformats.org/officeDocument/2006/relationships/hyperlink"/><Relationship Id="rId25" Target="https://ru.wikipedia.org/wiki/1990_%D0%B3%D0%BE%D0%B4_%D0%B2_%D0%BA%D0%B8%D0%BD%D0%BE" TargetMode="External" Type="http://schemas.openxmlformats.org/officeDocument/2006/relationships/hyperlink"/><Relationship Id="rId2" Target="../media/image7.jpeg" Type="http://schemas.openxmlformats.org/officeDocument/2006/relationships/image"/><Relationship Id="rId16" Target="https://ru.wikipedia.org/wiki/%D0%9C%D0%B5%D1%81%D1%82%D0%BE_%D0%B2%D1%81%D1%82%D1%80%D0%B5%D1%87%D0%B8_%D0%B8%D0%B7%D0%BC%D0%B5%D0%BD%D0%B8%D1%82%D1%8C_%D0%BD%D0%B5%D0%BB%D1%8C%D0%B7%D1%8F" TargetMode="External" Type="http://schemas.openxmlformats.org/officeDocument/2006/relationships/hyperlink"/><Relationship Id="rId20" Target="https://ru.wikipedia.org/w/index.php?title=%D0%9F%D0%BE%D1%82%D0%B5%D1%80%D0%BF%D0%B5%D0%B2%D1%88%D0%B8%D0%B5_%D0%BF%D1%80%D0%B5%D1%82%D0%B5%D0%BD%D0%B7%D0%B8%D0%B9_%D0%BD%D0%B5_%D0%B8%D0%BC%D0%B5%D1%8E%D1%82&amp;action=edit&amp;redlink=1" TargetMode="External" Type="http://schemas.openxmlformats.org/officeDocument/2006/relationships/hyperlink"/><Relationship Id="rId29" Target="https://ru.wikipedia.org/wiki/%D0%A1%D0%BB%D0%B5%D0%B4%D0%BE%D0%B2%D0%B0%D1%82%D0%B5%D0%BB%D1%8C_%D0%A2%D0%B8%D1%85%D0%BE%D0%BD%D0%BE%D0%B2" TargetMode="External" Type="http://schemas.openxmlformats.org/officeDocument/2006/relationships/hyperlink"/><Relationship Id="rId1" Target="../slideLayouts/slideLayout7.xml" Type="http://schemas.openxmlformats.org/officeDocument/2006/relationships/slideLayout"/><Relationship Id="rId6" Target="https://ru.wikipedia.org/wiki/1971_%D0%B3%D0%BE%D0%B4_%D0%B2_%D0%BA%D0%B8%D0%BD%D0%BE" TargetMode="External" Type="http://schemas.openxmlformats.org/officeDocument/2006/relationships/hyperlink"/><Relationship Id="rId11" Target="https://ru.wikipedia.org/wiki/%D0%A1%D0%B2%D0%B8%D0%B4%D0%B5%D1%82%D0%B5%D0%BB%D1%8C%D1%81%D1%82%D0%B2%D0%BE_%D0%BE_%D0%B1%D0%B5%D0%B4%D0%BD%D0%BE%D1%81%D1%82%D0%B8_(%D1%84%D0%B8%D0%BB%D1%8C%D0%BC)" TargetMode="External" Type="http://schemas.openxmlformats.org/officeDocument/2006/relationships/hyperlink"/><Relationship Id="rId24" Target="https://ru.wikipedia.org/wiki/%D0%92%D1%85%D0%BE%D0%B4_%D0%B2_%D0%BB%D0%B0%D0%B1%D0%B8%D1%80%D0%B8%D0%BD%D1%82_(%D1%84%D0%B8%D0%BB%D1%8C%D0%BC)" TargetMode="External" Type="http://schemas.openxmlformats.org/officeDocument/2006/relationships/hyperlink"/><Relationship Id="rId5" Target="https://ru.wikipedia.org/wiki/%D0%92%D0%B0%D0%B9%D0%BD%D0%B5%D1%80,_%D0%93%D0%B5%D0%BE%D1%80%D0%B3%D0%B8%D0%B9_%D0%90%D0%BB%D0%B5%D0%BA%D1%81%D0%B0%D0%BD%D0%B4%D1%80%D0%BE%D0%B2%D0%B8%D1%87" TargetMode="External" Type="http://schemas.openxmlformats.org/officeDocument/2006/relationships/hyperlink"/><Relationship Id="rId15" Target="https://ru.wikipedia.org/wiki/%D0%93%D0%BE%D1%80%D0%BE%D0%B4_%D0%BF%D1%80%D0%B8%D0%BD%D1%8F%D0%BB_(%D1%84%D0%B8%D0%BB%D1%8C%D0%BC)" TargetMode="External" Type="http://schemas.openxmlformats.org/officeDocument/2006/relationships/hyperlink"/><Relationship Id="rId23" Target="https://ru.wikipedia.org/wiki/1989_%D0%B3%D0%BE%D0%B4_%D0%B2_%D0%BA%D0%B8%D0%BD%D0%BE" TargetMode="External" Type="http://schemas.openxmlformats.org/officeDocument/2006/relationships/hyperlink"/><Relationship Id="rId28" Target="https://ru.wikipedia.org/wiki/2016_%D0%B3%D0%BE%D0%B4_%D0%B2_%D0%BA%D0%B8%D0%BD%D0%BE" TargetMode="External" Type="http://schemas.openxmlformats.org/officeDocument/2006/relationships/hyperlink"/><Relationship Id="rId10" Target="https://ru.wikipedia.org/wiki/1977_%D0%B3%D0%BE%D0%B4_%D0%B2_%D0%BA%D0%B8%D0%BD%D0%BE" TargetMode="External" Type="http://schemas.openxmlformats.org/officeDocument/2006/relationships/hyperlink"/><Relationship Id="rId19" Target="https://ru.wikipedia.org/wiki/1986_%D0%B3%D0%BE%D0%B4_%D0%B2_%D0%BA%D0%B8%D0%BD%D0%BE" TargetMode="External" Type="http://schemas.openxmlformats.org/officeDocument/2006/relationships/hyperlink"/><Relationship Id="rId4" Target="../media/image37.jpeg" Type="http://schemas.openxmlformats.org/officeDocument/2006/relationships/image"/><Relationship Id="rId9" Target="https://ru.wikipedia.org/wiki/%D0%9D%D0%BE%D1%87%D0%BD%D0%BE%D0%B9_%D0%B2%D0%B8%D0%B7%D0%B8%D1%82_(%D1%84%D0%B8%D0%BB%D1%8C%D0%BC,_1974)" TargetMode="External" Type="http://schemas.openxmlformats.org/officeDocument/2006/relationships/hyperlink"/><Relationship Id="rId14" Target="https://ru.wikipedia.org/wiki/1979_%D0%B3%D0%BE%D0%B4_%D0%B2_%D0%BA%D0%B8%D0%BD%D0%BE" TargetMode="External" Type="http://schemas.openxmlformats.org/officeDocument/2006/relationships/hyperlink"/><Relationship Id="rId22" Target="https://ru.wikipedia.org/wiki/%D0%92%D0%B8%D0%B7%D0%B8%D1%82_%D0%BA_%D0%9C%D0%B8%D0%BD%D0%BE%D1%82%D0%B0%D0%B2%D1%80%D1%83_(%D1%84%D0%B8%D0%BB%D1%8C%D0%BC)" TargetMode="External" Type="http://schemas.openxmlformats.org/officeDocument/2006/relationships/hyperlink"/><Relationship Id="rId27" Target="https://ru.wikipedia.org/wiki/%D0%9D%D0%B5%D0%BB%D1%8E%D0%B4%D1%8C" TargetMode="External" Type="http://schemas.openxmlformats.org/officeDocument/2006/relationships/hyperlink"/><Relationship Id="rId30" Target="../media/image38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8" Target="../media/image40.jpeg" Type="http://schemas.openxmlformats.org/officeDocument/2006/relationships/image"/><Relationship Id="rId3" Target="https://www.calend.ru/events/5531/" TargetMode="External" Type="http://schemas.openxmlformats.org/officeDocument/2006/relationships/hyperlink"/><Relationship Id="rId7" Target="https://www.calend.ru/holidays/0/0/2/" TargetMode="External" Type="http://schemas.openxmlformats.org/officeDocument/2006/relationships/hyperlink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6" Target="https://www.calend.ru/day/3-1/" TargetMode="External" Type="http://schemas.openxmlformats.org/officeDocument/2006/relationships/hyperlink"/><Relationship Id="rId5" Target="https://www.calend.ru/day/1-14/" TargetMode="External" Type="http://schemas.openxmlformats.org/officeDocument/2006/relationships/hyperlink"/><Relationship Id="rId4" Target="https://www.calend.ru/events/4069/" TargetMode="External" Type="http://schemas.openxmlformats.org/officeDocument/2006/relationships/hyperlink"/></Relationships>
</file>

<file path=ppt/slides/_rels/slide26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43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7" Target="../media/hdphoto3.wdp" Type="http://schemas.microsoft.com/office/2007/relationships/hdphoto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5.jpeg" Type="http://schemas.openxmlformats.org/officeDocument/2006/relationships/image"/><Relationship Id="rId5" Target="https://obrazovaka.ru/alpha/s/stalin-iosif-vissarionovich-stalin-joseph-vissarionovich" TargetMode="External" Type="http://schemas.openxmlformats.org/officeDocument/2006/relationships/hyperlink"/><Relationship Id="rId4" Target="http://mandelshtam.lit-info.ru/" TargetMode="External" Type="http://schemas.openxmlformats.org/officeDocument/2006/relationships/hyperlink"/></Relationships>
</file>

<file path=ppt/slides/_rels/slide3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30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8" Target="https://www.calend.ru/persons/494/" TargetMode="External" Type="http://schemas.openxmlformats.org/officeDocument/2006/relationships/hyperlink"/><Relationship Id="rId3" Target="https://www.calend.ru/day/1-16/" TargetMode="External" Type="http://schemas.openxmlformats.org/officeDocument/2006/relationships/hyperlink"/><Relationship Id="rId7" Target="https://www.calend.ru/persons/5423/" TargetMode="External" Type="http://schemas.openxmlformats.org/officeDocument/2006/relationships/hyperlink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6" Target="https://www.calend.ru/persons/3057/" TargetMode="External" Type="http://schemas.openxmlformats.org/officeDocument/2006/relationships/hyperlink"/><Relationship Id="rId5" Target="https://www.calend.ru/persons/3616/" TargetMode="External" Type="http://schemas.openxmlformats.org/officeDocument/2006/relationships/hyperlink"/><Relationship Id="rId4" Target="https://www.calend.ru/events/5617/" TargetMode="External" Type="http://schemas.openxmlformats.org/officeDocument/2006/relationships/hyperlink"/><Relationship Id="rId9" Target="../media/image47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4.wdp" Type="http://schemas.microsoft.com/office/2007/relationships/hdphoto"/></Relationships>
</file>

<file path=ppt/slides/_rels/slide35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3" Target="http://shkolazhizni.ru/culture/articles/59241/" TargetMode="External" Type="http://schemas.openxmlformats.org/officeDocument/2006/relationships/hyperlink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5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https://www.calend.ru/day/1-24/" TargetMode="External" Type="http://schemas.openxmlformats.org/officeDocument/2006/relationships/hyperlink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7.jpeg" Type="http://schemas.openxmlformats.org/officeDocument/2006/relationships/image"/></Relationships>
</file>

<file path=ppt/slides/_rels/slide42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3" Target="http://ria.ru/education/20100125/206081830.html" TargetMode="External" Type="http://schemas.openxmlformats.org/officeDocument/2006/relationships/hyperlink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9.jpeg" Type="http://schemas.openxmlformats.org/officeDocument/2006/relationships/image"/></Relationships>
</file>

<file path=ppt/slides/_rels/slide44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3" Target="https://www.calend.ru/moon/1/" TargetMode="External" Type="http://schemas.openxmlformats.org/officeDocument/2006/relationships/hyperlink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1.jpeg" Type="http://schemas.openxmlformats.org/officeDocument/2006/relationships/image"/></Relationships>
</file>

<file path=ppt/slides/_rels/slide46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63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9.xml.rels><?xml version="1.0" encoding="UTF-8" standalone="yes" ?><Relationships xmlns="http://schemas.openxmlformats.org/package/2006/relationships"><Relationship Id="rId3" Target="https://www.calend.ru/holidays/0/0/77/" TargetMode="External" Type="http://schemas.openxmlformats.org/officeDocument/2006/relationships/hyperlink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66.jpeg" Type="http://schemas.openxmlformats.org/officeDocument/2006/relationships/image"/><Relationship Id="rId4" Target="../media/image65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0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5.wdp" Type="http://schemas.microsoft.com/office/2007/relationships/hdphoto"/></Relationships>
</file>

<file path=ppt/slides/_rels/slide51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8.jpeg" Type="http://schemas.openxmlformats.org/officeDocument/2006/relationships/image"/></Relationships>
</file>

<file path=ppt/slides/_rels/slide52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3.xml.rels><?xml version="1.0" encoding="UTF-8" standalone="yes" ?><Relationships xmlns="http://schemas.openxmlformats.org/package/2006/relationships"><Relationship Id="rId3" Target="https://www.calend.ru/day/1-26/" TargetMode="External" Type="http://schemas.openxmlformats.org/officeDocument/2006/relationships/hyperlink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0.jpeg" Type="http://schemas.openxmlformats.org/officeDocument/2006/relationships/image"/></Relationships>
</file>

<file path=ppt/slides/_rels/slide54.xml.rels><?xml version="1.0" encoding="UTF-8" standalone="yes" ?><Relationships xmlns="http://schemas.openxmlformats.org/package/2006/relationships"><Relationship Id="rId3" Target="../media/image71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5.xml.rels><?xml version="1.0" encoding="UTF-8" standalone="yes" ?><Relationships xmlns="http://schemas.openxmlformats.org/package/2006/relationships"><Relationship Id="rId3" Target="https://www.calend.ru/day/1-28/" TargetMode="External" Type="http://schemas.openxmlformats.org/officeDocument/2006/relationships/hyperlink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73.jpeg" Type="http://schemas.openxmlformats.org/officeDocument/2006/relationships/image"/><Relationship Id="rId4" Target="../media/image72.jpeg" Type="http://schemas.openxmlformats.org/officeDocument/2006/relationships/image"/></Relationships>
</file>

<file path=ppt/slides/_rels/slide56.xml.rels><?xml version="1.0" encoding="UTF-8" standalone="yes" ?><Relationships xmlns="http://schemas.openxmlformats.org/package/2006/relationships"><Relationship Id="rId3" Target="../media/image74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7.xml.rels><?xml version="1.0" encoding="UTF-8" standalone="yes" ?><Relationships xmlns="http://schemas.openxmlformats.org/package/2006/relationships"><Relationship Id="rId3" Target="https://www.calend.ru/holidays/0/0/1636/" TargetMode="External" Type="http://schemas.openxmlformats.org/officeDocument/2006/relationships/hyperlink"/><Relationship Id="rId2" Target="../media/image7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6.jpeg" Type="http://schemas.openxmlformats.org/officeDocument/2006/relationships/image"/></Relationships>
</file>

<file path=ppt/slides/_rels/slide58.xml.rels><?xml version="1.0" encoding="UTF-8" standalone="yes" ?><Relationships xmlns="http://schemas.openxmlformats.org/package/2006/relationships"><Relationship Id="rId3" Target="../media/image78.jpeg" Type="http://schemas.openxmlformats.org/officeDocument/2006/relationships/image"/><Relationship Id="rId2" Target="../media/image7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hdphoto6.wdp" Type="http://schemas.microsoft.com/office/2007/relationships/hdphoto"/><Relationship Id="rId4" Target="../media/image79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1.wdp" Type="http://schemas.microsoft.com/office/2007/relationships/hdphoto"/></Relationships>
</file>

<file path=ppt/slides/_rels/slide9.xml.rels><?xml version="1.0" encoding="UTF-8" standalone="yes" ?><Relationships xmlns="http://schemas.openxmlformats.org/package/2006/relationships"><Relationship Id="rId3" Target="http://www.prazdniki-online.ru/" TargetMode="External" Type="http://schemas.openxmlformats.org/officeDocument/2006/relationships/hyperlink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49213"/>
            <a:ext cx="9186863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1300"/>
            <a:ext cx="3840163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44" y="1340768"/>
            <a:ext cx="35242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95" y="3445431"/>
            <a:ext cx="22002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5" y="5868292"/>
            <a:ext cx="7507436" cy="105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793" y="2841202"/>
            <a:ext cx="2939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Январь 2021г.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11304"/>
          <a:stretch/>
        </p:blipFill>
        <p:spPr bwMode="auto">
          <a:xfrm>
            <a:off x="1004477" y="405260"/>
            <a:ext cx="3415267" cy="5518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984693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1228"/>
            <a:ext cx="6096000" cy="4572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4067" y="606078"/>
            <a:ext cx="687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января — 85 </a:t>
            </a:r>
            <a:r>
              <a:rPr lang="ru-RU" sz="36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</a:t>
            </a:r>
            <a:r>
              <a:rPr lang="ru-RU" sz="3600" b="1" cap="none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дня рождения русского поэта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48" y="3068960"/>
            <a:ext cx="5124415" cy="34162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75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1" y="260648"/>
            <a:ext cx="8709029" cy="63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1" y="1340768"/>
            <a:ext cx="34504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Рубцов </a:t>
            </a:r>
            <a:r>
              <a:rPr lang="ru-RU" dirty="0"/>
              <a:t>Николай Михайлович (1936 - 1971), поэт. Родился в селе Емецк Архангельской области, рано остался сиротой: детские годы прошли на Вологодчине в Никольском детдоме. Вологодская "малая родина" дала ему главную тему будущего творчества - "старинную русскую самобытность", стала центром его жизни, "землей... священной", где он чувствовал себя "и живым, и смертным".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79289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Я переписывать не стану</a:t>
            </a:r>
          </a:p>
          <a:p>
            <a:pPr algn="just"/>
            <a:r>
              <a:rPr lang="ru-RU" dirty="0"/>
              <a:t>Из книги Тютчева и Фета,</a:t>
            </a:r>
          </a:p>
          <a:p>
            <a:pPr algn="just"/>
            <a:r>
              <a:rPr lang="ru-RU" dirty="0"/>
              <a:t>Я даже слушать перестану</a:t>
            </a:r>
          </a:p>
          <a:p>
            <a:pPr algn="just"/>
            <a:r>
              <a:rPr lang="ru-RU" dirty="0"/>
              <a:t>Того же Тютчева и Фета.</a:t>
            </a:r>
          </a:p>
          <a:p>
            <a:pPr algn="just"/>
            <a:r>
              <a:rPr lang="ru-RU" dirty="0"/>
              <a:t>И я придумывать не стану</a:t>
            </a:r>
          </a:p>
          <a:p>
            <a:pPr algn="just"/>
            <a:r>
              <a:rPr lang="ru-RU" dirty="0"/>
              <a:t>Себя особого, Рубцова,</a:t>
            </a:r>
          </a:p>
          <a:p>
            <a:pPr algn="just"/>
            <a:r>
              <a:rPr lang="ru-RU" dirty="0"/>
              <a:t>За это верить перестану</a:t>
            </a:r>
          </a:p>
          <a:p>
            <a:pPr algn="just"/>
            <a:r>
              <a:rPr lang="ru-RU" dirty="0"/>
              <a:t>В того же самого Рубцова,</a:t>
            </a:r>
          </a:p>
          <a:p>
            <a:pPr algn="just"/>
            <a:r>
              <a:rPr lang="ru-RU" dirty="0"/>
              <a:t>Но я у Тютчева и Фета</a:t>
            </a:r>
          </a:p>
          <a:p>
            <a:pPr algn="just"/>
            <a:r>
              <a:rPr lang="ru-RU" dirty="0"/>
              <a:t>Проверю искреннее слово,</a:t>
            </a:r>
          </a:p>
          <a:p>
            <a:pPr algn="just"/>
            <a:r>
              <a:rPr lang="ru-RU" dirty="0"/>
              <a:t>Чтоб книгу Тютчева и Фета</a:t>
            </a:r>
          </a:p>
          <a:p>
            <a:pPr algn="just"/>
            <a:r>
              <a:rPr lang="ru-RU" dirty="0"/>
              <a:t>Продолжить книгою Рубцова!.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03" y="476672"/>
            <a:ext cx="156409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1000">
        <p14:doors dir="vert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3204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5712" y="967443"/>
            <a:ext cx="3552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Января -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867486"/>
      </p:ext>
    </p:extLst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0542" y="548680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3 </a:t>
            </a:r>
            <a:r>
              <a:rPr lang="ru-RU" dirty="0"/>
              <a:t>января в мире отмечается необычный праздник — эта дата считается </a:t>
            </a:r>
            <a:r>
              <a:rPr lang="ru-RU" b="1" dirty="0"/>
              <a:t>Днем рождения соломинки для коктейлей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  <a:p>
            <a:pPr algn="just" fontAlgn="base"/>
            <a:r>
              <a:rPr lang="ru-RU" dirty="0" smtClean="0"/>
              <a:t>   Соломинка </a:t>
            </a:r>
            <a:r>
              <a:rPr lang="ru-RU" dirty="0"/>
              <a:t>— приспособление в виде трубочки, предназначенное для втягивания любых напитков в рот, с целью последующего проглатывания. Изначально, соломинка для питья коктейлей изготавливалась из соломы, содержащей пустотелые стебли злаковых — ржаные трубочки, от чего и возникло название этого «приспособления».</a:t>
            </a:r>
          </a:p>
          <a:p>
            <a:pPr algn="just" fontAlgn="base"/>
            <a:r>
              <a:rPr lang="ru-RU" dirty="0" smtClean="0"/>
              <a:t>   Согласно </a:t>
            </a:r>
            <a:r>
              <a:rPr lang="ru-RU" dirty="0"/>
              <a:t>легенде, первую искусственную соломинку для коктейля изобрел американский предприниматель </a:t>
            </a:r>
            <a:r>
              <a:rPr lang="ru-RU" dirty="0" err="1"/>
              <a:t>Марвин</a:t>
            </a:r>
            <a:r>
              <a:rPr lang="ru-RU" dirty="0"/>
              <a:t> </a:t>
            </a:r>
            <a:r>
              <a:rPr lang="ru-RU" dirty="0" smtClean="0"/>
              <a:t>Стоун, </a:t>
            </a:r>
            <a:r>
              <a:rPr lang="ru-RU" dirty="0"/>
              <a:t>владелец фабрики по производству бумажных сигаретных мундштуков. Как гласит история, однажды он сидел в грустных раздумьях о состоянии своего бизнеса, поскольку дела на фабрике шли плохо, попивая коктейль через ржаную соломинку. Некоторые ее волокна расщепились и во время очередного втягивания жидкости завязли у </a:t>
            </a:r>
            <a:r>
              <a:rPr lang="ru-RU" dirty="0" err="1"/>
              <a:t>Марвина</a:t>
            </a:r>
            <a:r>
              <a:rPr lang="ru-RU" dirty="0"/>
              <a:t> на зубах. А надо сказать, что это постоянно его раздражало.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86338"/>
            <a:ext cx="3074322" cy="18830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0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1000">
        <p:blinds dir="vert"/>
      </p:transition>
    </mc:Choice>
    <mc:Fallback xmlns="">
      <p:transition spd="slow" advClick="0" advTm="2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8344"/>
            <a:ext cx="6984776" cy="464924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Каждый </a:t>
            </a:r>
            <a:r>
              <a:rPr lang="ru-RU" dirty="0"/>
              <a:t>год 31 декабря люди начинают вести себя странно. С утра и почти до самого вечера они готовят, при этом почти ничего не едят, а ближе к полуночи садятся за стол и начинают есть. </a:t>
            </a:r>
            <a:r>
              <a:rPr lang="ru-RU" b="1" dirty="0"/>
              <a:t>Много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smtClean="0"/>
              <a:t>   Съедаются </a:t>
            </a:r>
            <a:r>
              <a:rPr lang="ru-RU" dirty="0"/>
              <a:t>тазики салатов, несколько вариантов горячего, выпивается море шампанского и более крепких напитков, некоторые, особо стойкие, почти под утро добираются до десертов, остальные приступают к торту только вечером 1-го января.</a:t>
            </a:r>
          </a:p>
          <a:p>
            <a:pPr algn="just" fontAlgn="base"/>
            <a:r>
              <a:rPr lang="ru-RU" dirty="0" smtClean="0"/>
              <a:t>   За </a:t>
            </a:r>
            <a:r>
              <a:rPr lang="ru-RU" dirty="0"/>
              <a:t>несколько дней организм легко набирает 3-5 кг. Тем, кто ведёт достаточно активный образ жизни, эти килограммы не страшны, они уходят за неделю после праздников. Но большинство офисных работников становятся тяжелее надолго, порой навсегда</a:t>
            </a:r>
            <a:r>
              <a:rPr lang="ru-RU" dirty="0" smtClean="0"/>
              <a:t>.</a:t>
            </a:r>
          </a:p>
          <a:p>
            <a:pPr algn="just" fontAlgn="base"/>
            <a:r>
              <a:rPr lang="ru-RU" dirty="0" smtClean="0"/>
              <a:t>   В </a:t>
            </a:r>
            <a:r>
              <a:rPr lang="ru-RU" dirty="0"/>
              <a:t>рамках борьбы с ожирением и лишним весом </a:t>
            </a:r>
            <a:r>
              <a:rPr lang="ru-RU" dirty="0" smtClean="0"/>
              <a:t>решили </a:t>
            </a:r>
            <a:r>
              <a:rPr lang="ru-RU" dirty="0"/>
              <a:t>учредить </a:t>
            </a:r>
            <a:r>
              <a:rPr lang="ru-RU" b="1" dirty="0"/>
              <a:t>Международный разгрузочный день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58" y="4219536"/>
            <a:ext cx="4461146" cy="250510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7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checker/>
      </p:transition>
    </mc:Choice>
    <mc:Fallback xmlns="">
      <p:transition spd="slow" advClick="0" advTm="2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8467"/>
            <a:ext cx="7620000" cy="5715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94" y="548680"/>
            <a:ext cx="7594733" cy="56886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045403"/>
      </p:ext>
    </p:extLst>
  </p:cSld>
  <p:clrMapOvr>
    <a:masterClrMapping/>
  </p:clrMapOvr>
  <p:transition spd="slow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760640" cy="57606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11 января - можно </a:t>
            </a:r>
            <a:r>
              <a:rPr lang="ru-RU" dirty="0"/>
              <a:t>без преувеличения назвать одной из самых «вежливых» дат в году — сегодня отмечается </a:t>
            </a:r>
            <a:r>
              <a:rPr lang="ru-RU" b="1" dirty="0"/>
              <a:t>Международный день «спасибо»</a:t>
            </a:r>
            <a:r>
              <a:rPr lang="ru-RU" dirty="0"/>
              <a:t> </a:t>
            </a:r>
            <a:r>
              <a:rPr lang="ru-RU" dirty="0" smtClean="0"/>
              <a:t>.</a:t>
            </a:r>
          </a:p>
          <a:p>
            <a:pPr algn="just" fontAlgn="base"/>
            <a:r>
              <a:rPr lang="ru-RU" dirty="0" smtClean="0"/>
              <a:t>    Все </a:t>
            </a:r>
            <a:r>
              <a:rPr lang="ru-RU" dirty="0"/>
              <a:t>мы прекрасно осознаем значение хороших манер, их необходимость в повседневной жизни, но большую часть благодарностей мы выражаем, как бы невзначай, не задумываясь об их смысле. Однако, слова благодарности обладают магическими свойствами — с их помощью люди дарят радость друг другу, выражают внимание и передают положительные эмоции — то, без чего наша жизнь стала бы скудной и мрачной.</a:t>
            </a:r>
          </a:p>
          <a:p>
            <a:pPr algn="just" fontAlgn="base"/>
            <a:r>
              <a:rPr lang="ru-RU" dirty="0" smtClean="0"/>
              <a:t>   Неспроста </a:t>
            </a:r>
            <a:r>
              <a:rPr lang="ru-RU" dirty="0"/>
              <a:t>во многих туристических путеводителях и наставлениях туристам часто указывается: слово «спасибо», произнесенное даже с акцентом на языке страны пребывания, повышает скорость, качество обслуживания и помогает наладить спокойный и приятный отдых.</a:t>
            </a:r>
          </a:p>
          <a:p>
            <a:pPr algn="just" fontAlgn="base"/>
            <a:r>
              <a:rPr lang="ru-RU" b="1" dirty="0" smtClean="0"/>
              <a:t>   Считается</a:t>
            </a:r>
            <a:r>
              <a:rPr lang="ru-RU" b="1" dirty="0"/>
              <a:t>, что русское слово «спасибо» родилось в 16 веке из часто произносимого словосочетания «спаси Бог</a:t>
            </a:r>
            <a:r>
              <a:rPr lang="ru-RU" b="1" dirty="0" smtClean="0"/>
              <a:t>».</a:t>
            </a:r>
          </a:p>
          <a:p>
            <a:pPr algn="just"/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28" y="4441036"/>
            <a:ext cx="3590528" cy="22721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102920" cy="505849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84860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3922"/>
            <a:ext cx="6820028" cy="511502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77591"/>
            <a:ext cx="79321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января — 145 лет со дня рождения </a:t>
            </a:r>
          </a:p>
        </p:txBody>
      </p:sp>
    </p:spTree>
    <p:extLst>
      <p:ext uri="{BB962C8B-B14F-4D97-AF65-F5344CB8AC3E}">
        <p14:creationId xmlns:p14="http://schemas.microsoft.com/office/powerpoint/2010/main" val="23683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4048"/>
            <a:ext cx="8712200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620688"/>
            <a:ext cx="33661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b="1" dirty="0" smtClean="0"/>
              <a:t>Джек </a:t>
            </a:r>
            <a:r>
              <a:rPr lang="ru-RU" b="1" dirty="0"/>
              <a:t>Лондон </a:t>
            </a:r>
            <a:r>
              <a:rPr lang="ru-RU" dirty="0"/>
              <a:t>(урожденный Джон </a:t>
            </a:r>
            <a:r>
              <a:rPr lang="ru-RU" dirty="0" err="1"/>
              <a:t>Гриффит</a:t>
            </a:r>
            <a:r>
              <a:rPr lang="ru-RU" dirty="0"/>
              <a:t> </a:t>
            </a:r>
            <a:r>
              <a:rPr lang="ru-RU" dirty="0" err="1"/>
              <a:t>Чейни</a:t>
            </a:r>
            <a:r>
              <a:rPr lang="ru-RU" dirty="0"/>
              <a:t>, 1876-1916 гг.) – американский писатель и журналист, общественный деятель, корреспондент. Приобрел мировую славу как автор приключенческих романов и рассказов.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В</a:t>
            </a:r>
            <a:r>
              <a:rPr lang="ru-RU" dirty="0"/>
              <a:t> краткой биографии Джека </a:t>
            </a:r>
            <a:r>
              <a:rPr lang="ru-RU" dirty="0" smtClean="0"/>
              <a:t>       Лондона</a:t>
            </a:r>
            <a:r>
              <a:rPr lang="ru-RU" dirty="0"/>
              <a:t> немало интересных фактов, а его жизненный путь был полон лишений и самых неожиданных поворотов судьбы.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484275" cy="165618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74434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Библиография</a:t>
            </a:r>
          </a:p>
          <a:p>
            <a:pPr fontAlgn="base"/>
            <a:r>
              <a:rPr lang="ru-RU" dirty="0"/>
              <a:t>1903 - Зов предков</a:t>
            </a:r>
          </a:p>
          <a:p>
            <a:pPr fontAlgn="base"/>
            <a:r>
              <a:rPr lang="ru-RU" dirty="0"/>
              <a:t>1904 - Морской волк</a:t>
            </a:r>
          </a:p>
          <a:p>
            <a:pPr fontAlgn="base"/>
            <a:r>
              <a:rPr lang="ru-RU" dirty="0"/>
              <a:t>1906 - Белый Клык</a:t>
            </a:r>
          </a:p>
          <a:p>
            <a:pPr fontAlgn="base"/>
            <a:r>
              <a:rPr lang="ru-RU" dirty="0"/>
              <a:t>1909 - Мартин Иден</a:t>
            </a:r>
          </a:p>
          <a:p>
            <a:pPr fontAlgn="base"/>
            <a:r>
              <a:rPr lang="ru-RU" dirty="0"/>
              <a:t>1912 - Алая чума</a:t>
            </a:r>
          </a:p>
          <a:p>
            <a:pPr fontAlgn="base"/>
            <a:r>
              <a:rPr lang="ru-RU" dirty="0"/>
              <a:t>1913 - Джон Ячменное Зерно</a:t>
            </a:r>
          </a:p>
          <a:p>
            <a:pPr fontAlgn="base"/>
            <a:r>
              <a:rPr lang="ru-RU" dirty="0"/>
              <a:t>1915 - Смирительная рубашка</a:t>
            </a:r>
          </a:p>
          <a:p>
            <a:pPr fontAlgn="base"/>
            <a:r>
              <a:rPr lang="ru-RU" dirty="0"/>
              <a:t>1916 - Маленькая хозяйка </a:t>
            </a:r>
            <a:endParaRPr lang="ru-RU" dirty="0" smtClean="0"/>
          </a:p>
          <a:p>
            <a:pPr fontAlgn="base"/>
            <a:r>
              <a:rPr lang="ru-RU" dirty="0" smtClean="0"/>
              <a:t>большого </a:t>
            </a:r>
            <a:r>
              <a:rPr lang="ru-RU" dirty="0"/>
              <a:t>дома</a:t>
            </a:r>
          </a:p>
          <a:p>
            <a:pPr fontAlgn="base"/>
            <a:r>
              <a:rPr lang="ru-RU" dirty="0"/>
              <a:t>1917 - Джерри-островитянин</a:t>
            </a:r>
          </a:p>
          <a:p>
            <a:pPr fontAlgn="base"/>
            <a:r>
              <a:rPr lang="ru-RU" dirty="0"/>
              <a:t>1920 - Сердца трёх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44" y="595863"/>
            <a:ext cx="1697663" cy="213056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8000">
        <p14:doors dir="vert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8645717" cy="60486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764704"/>
            <a:ext cx="2461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13 ЯНВАРЯ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87145" y="4378675"/>
            <a:ext cx="4428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А. А. </a:t>
            </a:r>
            <a:r>
              <a:rPr lang="ru-RU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Вайнера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507" y="5391738"/>
            <a:ext cx="27366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(1931–2005)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5991" y="823352"/>
            <a:ext cx="400083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90 лет со дня рождения </a:t>
            </a:r>
            <a:endParaRPr lang="ru-RU" sz="2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советского </a:t>
            </a:r>
            <a:r>
              <a:rPr lang="ru-RU" sz="2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endParaRPr lang="ru-RU" sz="2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российского 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писателя,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сценариста </a:t>
            </a:r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драматурга</a:t>
            </a:r>
          </a:p>
        </p:txBody>
      </p:sp>
    </p:spTree>
    <p:extLst>
      <p:ext uri="{BB962C8B-B14F-4D97-AF65-F5344CB8AC3E}">
        <p14:creationId xmlns:p14="http://schemas.microsoft.com/office/powerpoint/2010/main" val="35696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circle/>
      </p:transition>
    </mc:Choice>
    <mc:Fallback xmlns="">
      <p:transition spd="slow" advClick="0" advTm="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Аркадий Вайнер - сценарист - биография - советские сценаристы -  Кино-Театр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7354217"/>
            <a:ext cx="1428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8550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764704"/>
            <a:ext cx="32221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90 </a:t>
            </a:r>
            <a:r>
              <a:rPr lang="ru-RU" dirty="0"/>
              <a:t>лет со дня рождения советского и российского писателя, сценариста и драматурга А. А. </a:t>
            </a:r>
            <a:r>
              <a:rPr lang="ru-RU" dirty="0" err="1"/>
              <a:t>Вайнера</a:t>
            </a:r>
            <a:r>
              <a:rPr lang="ru-RU" dirty="0"/>
              <a:t> (1931–2005). В основу телевизионного фильма «Место встречи изменить нельзя» положен детективный роман братьев Аркадия и Георгия </a:t>
            </a:r>
            <a:r>
              <a:rPr lang="ru-RU" dirty="0" err="1"/>
              <a:t>Вайнеров</a:t>
            </a:r>
            <a:r>
              <a:rPr lang="ru-RU" dirty="0"/>
              <a:t> «Эра милосердия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   Брат </a:t>
            </a:r>
            <a:r>
              <a:rPr lang="ru-RU" dirty="0"/>
              <a:t>и соавтор писателя и журналиста </a:t>
            </a:r>
            <a:r>
              <a:rPr lang="ru-RU" u="sng" dirty="0">
                <a:hlinkClick r:id="rId5"/>
              </a:rPr>
              <a:t>Г. А. </a:t>
            </a:r>
            <a:r>
              <a:rPr lang="ru-RU" u="sng" dirty="0" err="1">
                <a:hlinkClick r:id="rId5"/>
              </a:rPr>
              <a:t>Вайнера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96752"/>
            <a:ext cx="37832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1971</a:t>
            </a:r>
            <a:r>
              <a:rPr lang="ru-RU" dirty="0"/>
              <a:t> — </a:t>
            </a:r>
            <a:r>
              <a:rPr lang="ru-RU" dirty="0">
                <a:hlinkClick r:id="rId7"/>
              </a:rPr>
              <a:t>Я, следователь</a:t>
            </a:r>
            <a:endParaRPr lang="ru-RU" dirty="0"/>
          </a:p>
          <a:p>
            <a:r>
              <a:rPr lang="ru-RU" dirty="0">
                <a:hlinkClick r:id="rId8"/>
              </a:rPr>
              <a:t>1974</a:t>
            </a:r>
            <a:r>
              <a:rPr lang="ru-RU" dirty="0"/>
              <a:t> — </a:t>
            </a:r>
            <a:r>
              <a:rPr lang="ru-RU" dirty="0">
                <a:hlinkClick r:id="rId9"/>
              </a:rPr>
              <a:t>Ночной визит</a:t>
            </a:r>
            <a:endParaRPr lang="ru-RU" dirty="0"/>
          </a:p>
          <a:p>
            <a:r>
              <a:rPr lang="ru-RU" dirty="0">
                <a:hlinkClick r:id="rId10"/>
              </a:rPr>
              <a:t>1977</a:t>
            </a:r>
            <a:r>
              <a:rPr lang="ru-RU" dirty="0"/>
              <a:t> — </a:t>
            </a:r>
            <a:r>
              <a:rPr lang="ru-RU" dirty="0">
                <a:hlinkClick r:id="rId11"/>
              </a:rPr>
              <a:t>Свидетельство о бедности</a:t>
            </a:r>
            <a:endParaRPr lang="ru-RU" dirty="0"/>
          </a:p>
          <a:p>
            <a:r>
              <a:rPr lang="ru-RU" dirty="0">
                <a:hlinkClick r:id="rId12"/>
              </a:rPr>
              <a:t>1978</a:t>
            </a:r>
            <a:r>
              <a:rPr lang="ru-RU" dirty="0"/>
              <a:t> — </a:t>
            </a:r>
            <a:r>
              <a:rPr lang="ru-RU" dirty="0">
                <a:hlinkClick r:id="rId13"/>
              </a:rPr>
              <a:t>Лекарство против страха</a:t>
            </a:r>
            <a:endParaRPr lang="ru-RU" dirty="0"/>
          </a:p>
          <a:p>
            <a:r>
              <a:rPr lang="ru-RU" dirty="0">
                <a:hlinkClick r:id="rId14"/>
              </a:rPr>
              <a:t>1979</a:t>
            </a:r>
            <a:r>
              <a:rPr lang="ru-RU" dirty="0"/>
              <a:t> — </a:t>
            </a:r>
            <a:r>
              <a:rPr lang="ru-RU" dirty="0">
                <a:hlinkClick r:id="rId15"/>
              </a:rPr>
              <a:t>Город принял</a:t>
            </a:r>
            <a:endParaRPr lang="ru-RU" dirty="0"/>
          </a:p>
          <a:p>
            <a:r>
              <a:rPr lang="ru-RU" dirty="0">
                <a:hlinkClick r:id="rId14"/>
              </a:rPr>
              <a:t>1979</a:t>
            </a:r>
            <a:r>
              <a:rPr lang="ru-RU" dirty="0"/>
              <a:t> — </a:t>
            </a:r>
            <a:r>
              <a:rPr lang="ru-RU" dirty="0">
                <a:hlinkClick r:id="rId16"/>
              </a:rPr>
              <a:t>Место встречи изменить нельзя</a:t>
            </a:r>
            <a:endParaRPr lang="ru-RU" dirty="0"/>
          </a:p>
          <a:p>
            <a:r>
              <a:rPr lang="ru-RU" dirty="0">
                <a:hlinkClick r:id="rId17"/>
              </a:rPr>
              <a:t>1983</a:t>
            </a:r>
            <a:r>
              <a:rPr lang="ru-RU" dirty="0"/>
              <a:t> — </a:t>
            </a:r>
            <a:r>
              <a:rPr lang="ru-RU" dirty="0">
                <a:hlinkClick r:id="rId18"/>
              </a:rPr>
              <a:t>Гонки по вертикали</a:t>
            </a:r>
            <a:endParaRPr lang="ru-RU" dirty="0"/>
          </a:p>
          <a:p>
            <a:r>
              <a:rPr lang="ru-RU" dirty="0">
                <a:hlinkClick r:id="rId19"/>
              </a:rPr>
              <a:t>1986</a:t>
            </a:r>
            <a:r>
              <a:rPr lang="ru-RU" dirty="0"/>
              <a:t> — </a:t>
            </a:r>
            <a:r>
              <a:rPr lang="ru-RU" dirty="0">
                <a:hlinkClick r:id="rId20" tooltip="Потерпевшие претензий не имеют (страница отсутствует)"/>
              </a:rPr>
              <a:t>Потерпевшие претензий не имеют</a:t>
            </a:r>
            <a:endParaRPr lang="ru-RU" dirty="0"/>
          </a:p>
          <a:p>
            <a:r>
              <a:rPr lang="ru-RU" dirty="0">
                <a:hlinkClick r:id="rId21"/>
              </a:rPr>
              <a:t>1987</a:t>
            </a:r>
            <a:r>
              <a:rPr lang="ru-RU" dirty="0"/>
              <a:t> — </a:t>
            </a:r>
            <a:r>
              <a:rPr lang="ru-RU" dirty="0">
                <a:hlinkClick r:id="rId22"/>
              </a:rPr>
              <a:t>Визит к Минотавру</a:t>
            </a:r>
            <a:endParaRPr lang="ru-RU" dirty="0"/>
          </a:p>
          <a:p>
            <a:r>
              <a:rPr lang="ru-RU" dirty="0">
                <a:hlinkClick r:id="rId23"/>
              </a:rPr>
              <a:t>1989</a:t>
            </a:r>
            <a:r>
              <a:rPr lang="ru-RU" dirty="0"/>
              <a:t> — </a:t>
            </a:r>
            <a:r>
              <a:rPr lang="ru-RU" dirty="0">
                <a:hlinkClick r:id="rId24"/>
              </a:rPr>
              <a:t>Вход в лабиринт</a:t>
            </a:r>
            <a:endParaRPr lang="ru-RU" dirty="0"/>
          </a:p>
          <a:p>
            <a:r>
              <a:rPr lang="ru-RU" dirty="0">
                <a:hlinkClick r:id="rId25"/>
              </a:rPr>
              <a:t>1990</a:t>
            </a:r>
            <a:r>
              <a:rPr lang="ru-RU" dirty="0"/>
              <a:t> — </a:t>
            </a:r>
            <a:r>
              <a:rPr lang="ru-RU" dirty="0">
                <a:hlinkClick r:id="rId26"/>
              </a:rPr>
              <a:t>Сатана</a:t>
            </a:r>
            <a:r>
              <a:rPr lang="ru-RU" dirty="0"/>
              <a:t> </a:t>
            </a:r>
            <a:r>
              <a:rPr lang="ru-RU" i="1" dirty="0"/>
              <a:t>(от авторства сценария отказался)</a:t>
            </a:r>
            <a:endParaRPr lang="ru-RU" dirty="0"/>
          </a:p>
          <a:p>
            <a:r>
              <a:rPr lang="ru-RU" dirty="0">
                <a:hlinkClick r:id="rId25"/>
              </a:rPr>
              <a:t>1990</a:t>
            </a:r>
            <a:r>
              <a:rPr lang="ru-RU" dirty="0"/>
              <a:t> — </a:t>
            </a:r>
            <a:r>
              <a:rPr lang="ru-RU" dirty="0" err="1">
                <a:hlinkClick r:id="rId27"/>
              </a:rPr>
              <a:t>Нелюдь</a:t>
            </a:r>
            <a:r>
              <a:rPr lang="ru-RU" dirty="0"/>
              <a:t> («В раю запрещена охота»)</a:t>
            </a:r>
          </a:p>
          <a:p>
            <a:r>
              <a:rPr lang="ru-RU" dirty="0">
                <a:hlinkClick r:id="rId28"/>
              </a:rPr>
              <a:t>2016</a:t>
            </a:r>
            <a:r>
              <a:rPr lang="ru-RU" dirty="0"/>
              <a:t> — </a:t>
            </a:r>
            <a:r>
              <a:rPr lang="ru-RU" dirty="0">
                <a:hlinkClick r:id="rId29"/>
              </a:rPr>
              <a:t>Следователь Тихонов</a:t>
            </a:r>
            <a:r>
              <a:rPr lang="ru-RU" dirty="0"/>
              <a:t> (20 серий)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84" y="4473236"/>
            <a:ext cx="2193032" cy="164477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471238"/>
      </p:ext>
    </p:extLst>
  </p:cSld>
  <p:clrMapOvr>
    <a:masterClrMapping/>
  </p:clrMapOvr>
  <p:transition spd="slow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46145"/>
            <a:ext cx="6799710" cy="559116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428719"/>
      </p:ext>
    </p:extLst>
  </p:cSld>
  <p:clrMapOvr>
    <a:masterClrMapping/>
  </p:clrMapOvr>
  <p:transition spd="slow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434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 Традиция </a:t>
            </a:r>
            <a:r>
              <a:rPr lang="ru-RU" dirty="0"/>
              <a:t>отмечать </a:t>
            </a:r>
            <a:r>
              <a:rPr lang="ru-RU" b="1" dirty="0"/>
              <a:t>Старый Новый год</a:t>
            </a:r>
            <a:r>
              <a:rPr lang="ru-RU" dirty="0"/>
              <a:t> идет от расхождения </a:t>
            </a:r>
            <a:r>
              <a:rPr lang="ru-RU" dirty="0">
                <a:hlinkClick r:id="rId3"/>
              </a:rPr>
              <a:t>Юлианского календаря</a:t>
            </a:r>
            <a:r>
              <a:rPr lang="ru-RU" dirty="0"/>
              <a:t> (или иначе календаря «старого стиля») и </a:t>
            </a:r>
            <a:r>
              <a:rPr lang="ru-RU" dirty="0">
                <a:hlinkClick r:id="rId4"/>
              </a:rPr>
              <a:t>Григорианского календаря</a:t>
            </a:r>
            <a:r>
              <a:rPr lang="ru-RU" dirty="0"/>
              <a:t> — того, по которому сейчас живет практически весь мир. Расхождение календарей в 20-21 веках составляет 13 дней.</a:t>
            </a:r>
          </a:p>
          <a:p>
            <a:pPr algn="just" fontAlgn="base"/>
            <a:r>
              <a:rPr lang="ru-RU" b="1" dirty="0" smtClean="0"/>
              <a:t>   Старый </a:t>
            </a:r>
            <a:r>
              <a:rPr lang="ru-RU" b="1" dirty="0"/>
              <a:t>Новый год — это редкий исторический феномен,</a:t>
            </a:r>
            <a:r>
              <a:rPr lang="ru-RU" dirty="0"/>
              <a:t> дополнительный праздник, который получился в результате смены летоисчисления. Из-за данного расхождения календарей мы отмечаем два «Новых года» — по старому и новому стилю. Таким образом, в ночь с 13 на </a:t>
            </a:r>
            <a:r>
              <a:rPr lang="ru-RU" dirty="0">
                <a:hlinkClick r:id="rId5"/>
              </a:rPr>
              <a:t>14 января</a:t>
            </a:r>
            <a:r>
              <a:rPr lang="ru-RU" dirty="0"/>
              <a:t> каждый может позволить себе «</a:t>
            </a:r>
            <a:r>
              <a:rPr lang="ru-RU" dirty="0" err="1"/>
              <a:t>допраздновать</a:t>
            </a:r>
            <a:r>
              <a:rPr lang="ru-RU" dirty="0"/>
              <a:t>» самый любимый праздник. </a:t>
            </a:r>
            <a:endParaRPr lang="ru-RU" dirty="0" smtClean="0"/>
          </a:p>
          <a:p>
            <a:pPr algn="just" fontAlgn="base"/>
            <a:r>
              <a:rPr lang="ru-RU" dirty="0" smtClean="0"/>
              <a:t>   Интересно</a:t>
            </a:r>
            <a:r>
              <a:rPr lang="ru-RU" dirty="0"/>
              <a:t>, что разница между Юлианским и Григорианским календарями увеличивается каждое столетие, когда число сотен в году от Рождества Христова не является кратным четырем, на один день. Поэтому с </a:t>
            </a:r>
            <a:r>
              <a:rPr lang="ru-RU" dirty="0">
                <a:hlinkClick r:id="rId6"/>
              </a:rPr>
              <a:t>1 марта</a:t>
            </a:r>
            <a:r>
              <a:rPr lang="ru-RU" dirty="0"/>
              <a:t> 2100 года эта разница составит 14 дней. А с 2101 года </a:t>
            </a:r>
            <a:r>
              <a:rPr lang="ru-RU" dirty="0">
                <a:hlinkClick r:id="rId7"/>
              </a:rPr>
              <a:t>Рождество</a:t>
            </a:r>
            <a:r>
              <a:rPr lang="ru-RU" dirty="0"/>
              <a:t> и Старый Новый год будут отмечаться на день позже.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73" y="4293096"/>
            <a:ext cx="3500049" cy="23319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4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9000">
        <p:randomBar dir="vert"/>
      </p:transition>
    </mc:Choice>
    <mc:Fallback xmlns="">
      <p:transition spd="slow" advClick="0" advTm="19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81" y="1201632"/>
            <a:ext cx="3035424" cy="4501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3292" y="692696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14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января-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9252" y="1621220"/>
            <a:ext cx="47578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110 </a:t>
            </a:r>
            <a:r>
              <a:rPr lang="ru-RU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лет со дня рождения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6232" y="2400633"/>
            <a:ext cx="4031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русского писателя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20873" y="3380799"/>
            <a:ext cx="51071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Анатолия 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Наумовича</a:t>
            </a:r>
          </a:p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Рыбакова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87052" y="5229200"/>
            <a:ext cx="2574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(1911–1998)</a:t>
            </a:r>
          </a:p>
        </p:txBody>
      </p:sp>
    </p:spTree>
    <p:extLst>
      <p:ext uri="{BB962C8B-B14F-4D97-AF65-F5344CB8AC3E}">
        <p14:creationId xmlns:p14="http://schemas.microsoft.com/office/powerpoint/2010/main" val="965460322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68288"/>
            <a:ext cx="8718550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5218" y="782528"/>
            <a:ext cx="370104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(1911-1998), русский писатель, сценарист. Настоящая фамилия Аронов, псевдоним взял по фамилии матери.</a:t>
            </a:r>
            <a:br>
              <a:rPr lang="ru-RU" dirty="0"/>
            </a:br>
            <a:r>
              <a:rPr lang="ru-RU" dirty="0" smtClean="0"/>
              <a:t>   Свою </a:t>
            </a:r>
            <a:r>
              <a:rPr lang="ru-RU" dirty="0"/>
              <a:t>литературную деятельность начала после 1946 года, известность приобрел сразу после публикации своих первых повестей, адресованных юным читателям. Первая книга Рыбакова, приключенческая повесть "Кортик", была опубликована в 1948 году, продолжение — повесть "Бронзовая птица" в 1956 году. Эти и последующие книги Рыбакова для юношества ("Приключения Кроша", 1960; "Каникулы Кроша", 1966) оказались близки подросткам и принесли Рыбакову большой успех.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2" y="404664"/>
            <a:ext cx="3135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Рыбаков Анатолий Наумович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05" y="782528"/>
            <a:ext cx="3528392" cy="23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03" y="3735212"/>
            <a:ext cx="3495996" cy="233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96918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2" y="1005943"/>
            <a:ext cx="7595902" cy="569692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14633"/>
            <a:ext cx="25122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 января —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96560"/>
            <a:ext cx="5887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130 лет со дня рождения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1729" y="1336809"/>
            <a:ext cx="3792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русского поэта </a:t>
            </a:r>
          </a:p>
        </p:txBody>
      </p:sp>
    </p:spTree>
    <p:extLst>
      <p:ext uri="{BB962C8B-B14F-4D97-AF65-F5344CB8AC3E}">
        <p14:creationId xmlns:p14="http://schemas.microsoft.com/office/powerpoint/2010/main" val="1987603964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68288"/>
            <a:ext cx="8718550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980728"/>
            <a:ext cx="3563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Русский </a:t>
            </a:r>
            <a:r>
              <a:rPr lang="ru-RU" dirty="0"/>
              <a:t>поэт </a:t>
            </a:r>
            <a:r>
              <a:rPr lang="ru-RU" b="1" dirty="0"/>
              <a:t>Осип </a:t>
            </a:r>
            <a:r>
              <a:rPr lang="ru-RU" b="1" dirty="0" err="1"/>
              <a:t>Эмильевич</a:t>
            </a:r>
            <a:r>
              <a:rPr lang="ru-RU" b="1" dirty="0"/>
              <a:t> Мандельштам</a:t>
            </a:r>
            <a:r>
              <a:rPr lang="ru-RU" dirty="0"/>
              <a:t> </a:t>
            </a:r>
            <a:r>
              <a:rPr lang="ru-RU" dirty="0">
                <a:hlinkClick r:id="rId4"/>
              </a:rPr>
              <a:t>родился 15 января</a:t>
            </a:r>
            <a:r>
              <a:rPr lang="ru-RU" dirty="0"/>
              <a:t> (3 января по старому стилю) 1891 года в Варшаве (Польша) в семье кожевенника и мастера перчаточного дела. Старинный еврейский род Мандельштамов дал миру известных раввинов, физиков и врачей, переводчиков Библии и историков литературы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   Мандельштам </a:t>
            </a:r>
            <a:r>
              <a:rPr lang="ru-RU" dirty="0" smtClean="0"/>
              <a:t>один </a:t>
            </a:r>
            <a:r>
              <a:rPr lang="ru-RU" dirty="0"/>
              <a:t>из крупнейших представителей русской литературы ХХ века — Серебряного века. Был дважды репрессирован из-за своего резкого стихотворения о </a:t>
            </a:r>
            <a:r>
              <a:rPr lang="ru-RU" dirty="0">
                <a:hlinkClick r:id="rId5"/>
              </a:rPr>
              <a:t>Сталине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7809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 какая улица?</a:t>
            </a:r>
            <a:br>
              <a:rPr lang="ru-RU" dirty="0"/>
            </a:br>
            <a:r>
              <a:rPr lang="ru-RU" dirty="0"/>
              <a:t>Улица Мандельштама.</a:t>
            </a:r>
            <a:br>
              <a:rPr lang="ru-RU" dirty="0"/>
            </a:br>
            <a:r>
              <a:rPr lang="ru-RU" dirty="0"/>
              <a:t>Что за фамилия </a:t>
            </a:r>
            <a:r>
              <a:rPr lang="ru-RU" dirty="0" err="1"/>
              <a:t>чортова</a:t>
            </a:r>
            <a:r>
              <a:rPr lang="ru-RU" dirty="0"/>
              <a:t> —</a:t>
            </a:r>
            <a:br>
              <a:rPr lang="ru-RU" dirty="0"/>
            </a:br>
            <a:r>
              <a:rPr lang="ru-RU" dirty="0"/>
              <a:t>Как её ни вывертывай,</a:t>
            </a:r>
            <a:br>
              <a:rPr lang="ru-RU" dirty="0"/>
            </a:br>
            <a:r>
              <a:rPr lang="ru-RU" dirty="0"/>
              <a:t>Криво звучит, а не прямо.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Мало в нём было линейного,</a:t>
            </a:r>
            <a:br>
              <a:rPr lang="ru-RU" dirty="0"/>
            </a:br>
            <a:r>
              <a:rPr lang="ru-RU" dirty="0"/>
              <a:t>Нрава он не был лилейного,</a:t>
            </a:r>
            <a:br>
              <a:rPr lang="ru-RU" dirty="0"/>
            </a:br>
            <a:r>
              <a:rPr lang="ru-RU" dirty="0"/>
              <a:t>И потому эта улица</a:t>
            </a:r>
            <a:br>
              <a:rPr lang="ru-RU" dirty="0"/>
            </a:br>
            <a:r>
              <a:rPr lang="ru-RU" dirty="0"/>
              <a:t>Или, верней, эта яма</a:t>
            </a:r>
            <a:br>
              <a:rPr lang="ru-RU" dirty="0"/>
            </a:br>
            <a:r>
              <a:rPr lang="ru-RU" dirty="0"/>
              <a:t>Так и зовётся по имени</a:t>
            </a:r>
            <a:br>
              <a:rPr lang="ru-RU" dirty="0"/>
            </a:br>
            <a:r>
              <a:rPr lang="ru-RU" dirty="0"/>
              <a:t>Этого Мандельштама……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6753"/>
            <a:ext cx="1615370" cy="2254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69183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548439" cy="532647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7"/>
          <a:stretch/>
        </p:blipFill>
        <p:spPr bwMode="auto">
          <a:xfrm>
            <a:off x="1926286" y="5877272"/>
            <a:ext cx="5260975" cy="6438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57902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4" y="439197"/>
            <a:ext cx="7960544" cy="59859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556792"/>
            <a:ext cx="3256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 января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302641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/>
              <a:t> </a:t>
            </a:r>
            <a:r>
              <a:rPr lang="ru-RU" dirty="0" smtClean="0"/>
              <a:t>  С </a:t>
            </a:r>
            <a:r>
              <a:rPr lang="ru-RU" dirty="0"/>
              <a:t>2001 года по решению ЮНЕСКО </a:t>
            </a:r>
            <a:r>
              <a:rPr lang="ru-RU" dirty="0">
                <a:hlinkClick r:id="rId3"/>
              </a:rPr>
              <a:t>16 января</a:t>
            </a:r>
            <a:r>
              <a:rPr lang="ru-RU" dirty="0"/>
              <a:t> отмечается </a:t>
            </a:r>
            <a:r>
              <a:rPr lang="ru-RU" b="1" dirty="0"/>
              <a:t>Всемирный день «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Beatles</a:t>
            </a:r>
            <a:r>
              <a:rPr lang="ru-RU" b="1" dirty="0"/>
              <a:t>»</a:t>
            </a:r>
            <a:r>
              <a:rPr lang="ru-RU" dirty="0"/>
              <a:t> (</a:t>
            </a:r>
            <a:r>
              <a:rPr lang="ru-RU" dirty="0" err="1"/>
              <a:t>World</a:t>
            </a:r>
            <a:r>
              <a:rPr lang="ru-RU" dirty="0"/>
              <a:t> </a:t>
            </a:r>
            <a:r>
              <a:rPr lang="ru-RU" dirty="0" err="1"/>
              <a:t>Beatles</a:t>
            </a:r>
            <a:r>
              <a:rPr lang="ru-RU" dirty="0"/>
              <a:t> </a:t>
            </a:r>
            <a:r>
              <a:rPr lang="ru-RU" dirty="0" err="1"/>
              <a:t>Day</a:t>
            </a:r>
            <a:r>
              <a:rPr lang="ru-RU" dirty="0"/>
              <a:t>).</a:t>
            </a:r>
          </a:p>
          <a:p>
            <a:pPr algn="just" fontAlgn="base"/>
            <a:r>
              <a:rPr lang="ru-RU" dirty="0" smtClean="0"/>
              <a:t>   Дата</a:t>
            </a:r>
            <a:r>
              <a:rPr lang="ru-RU" dirty="0"/>
              <a:t>, конечно, выбрана не случайно. 16 января 1957 года в Ливерпуле </a:t>
            </a:r>
            <a:r>
              <a:rPr lang="ru-RU" dirty="0">
                <a:hlinkClick r:id="rId4"/>
              </a:rPr>
              <a:t>открылся клуб «</a:t>
            </a:r>
            <a:r>
              <a:rPr lang="ru-RU" dirty="0" err="1">
                <a:hlinkClick r:id="rId4"/>
              </a:rPr>
              <a:t>The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Cavern</a:t>
            </a:r>
            <a:r>
              <a:rPr lang="ru-RU" dirty="0">
                <a:hlinkClick r:id="rId4"/>
              </a:rPr>
              <a:t>»</a:t>
            </a:r>
            <a:r>
              <a:rPr lang="ru-RU" dirty="0"/>
              <a:t>, где начали свой путь к славе тогда еще никому не известные молодые музыканты </a:t>
            </a:r>
            <a:r>
              <a:rPr lang="ru-RU" dirty="0">
                <a:hlinkClick r:id="rId5"/>
              </a:rPr>
              <a:t>Джон Леннон</a:t>
            </a:r>
            <a:r>
              <a:rPr lang="ru-RU" dirty="0"/>
              <a:t>, </a:t>
            </a:r>
            <a:r>
              <a:rPr lang="ru-RU" dirty="0">
                <a:hlinkClick r:id="rId6"/>
              </a:rPr>
              <a:t>Пол Маккартни</a:t>
            </a:r>
            <a:r>
              <a:rPr lang="ru-RU" dirty="0"/>
              <a:t> и </a:t>
            </a:r>
            <a:r>
              <a:rPr lang="ru-RU" dirty="0">
                <a:hlinkClick r:id="rId7"/>
              </a:rPr>
              <a:t>Джордж </a:t>
            </a:r>
            <a:r>
              <a:rPr lang="ru-RU" dirty="0" err="1">
                <a:hlinkClick r:id="rId7"/>
              </a:rPr>
              <a:t>Харрисон</a:t>
            </a:r>
            <a:r>
              <a:rPr lang="ru-RU" dirty="0"/>
              <a:t>. Спустя несколько лет к ним присоединился еще один будущий «битл» — </a:t>
            </a:r>
            <a:r>
              <a:rPr lang="ru-RU" dirty="0" err="1">
                <a:hlinkClick r:id="rId8"/>
              </a:rPr>
              <a:t>Ринго</a:t>
            </a:r>
            <a:r>
              <a:rPr lang="ru-RU" dirty="0">
                <a:hlinkClick r:id="rId8"/>
              </a:rPr>
              <a:t> </a:t>
            </a:r>
            <a:r>
              <a:rPr lang="ru-RU" dirty="0" err="1">
                <a:hlinkClick r:id="rId8"/>
              </a:rPr>
              <a:t>Старр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smtClean="0"/>
              <a:t>   Позже </a:t>
            </a:r>
            <a:r>
              <a:rPr lang="ru-RU" dirty="0"/>
              <a:t>16 января случилось еще одно знаменательное событие в истории «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Beatles</a:t>
            </a:r>
            <a:r>
              <a:rPr lang="ru-RU" dirty="0"/>
              <a:t>»: в этот день в 1964 году журнал «</a:t>
            </a:r>
            <a:r>
              <a:rPr lang="ru-RU" dirty="0" err="1"/>
              <a:t>Cashbox</a:t>
            </a:r>
            <a:r>
              <a:rPr lang="ru-RU" dirty="0"/>
              <a:t>» присвоил песне «I </a:t>
            </a:r>
            <a:r>
              <a:rPr lang="ru-RU" dirty="0" err="1"/>
              <a:t>Want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Hold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Hand</a:t>
            </a:r>
            <a:r>
              <a:rPr lang="ru-RU" dirty="0"/>
              <a:t>» первое место в американском хит-параде, после того как этот </a:t>
            </a:r>
            <a:r>
              <a:rPr lang="ru-RU" dirty="0" err="1"/>
              <a:t>сингл</a:t>
            </a:r>
            <a:r>
              <a:rPr lang="ru-RU" dirty="0"/>
              <a:t> разошелся миллионным тиражом всего за 10 дней.</a:t>
            </a:r>
          </a:p>
          <a:p>
            <a:pPr algn="just" fontAlgn="base"/>
            <a:r>
              <a:rPr lang="ru-RU" b="1" dirty="0"/>
              <a:t>В привычном составе «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Beatles</a:t>
            </a:r>
            <a:r>
              <a:rPr lang="ru-RU" b="1" dirty="0"/>
              <a:t>» отработали восемь лет. За это время они официально выпустили 13 альбомов, каждая песня из которых становилась настоящим хитом.</a:t>
            </a:r>
            <a:r>
              <a:rPr lang="ru-RU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61" y="4314007"/>
            <a:ext cx="3264955" cy="223105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7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7000">
        <p:checker/>
      </p:transition>
    </mc:Choice>
    <mc:Fallback xmlns="">
      <p:transition spd="slow" advClick="0" advTm="1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77307" cy="53285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953236"/>
      </p:ext>
    </p:extLst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890719"/>
            <a:ext cx="7032780" cy="52745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7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8000">
        <p:blinds dir="vert"/>
      </p:transition>
    </mc:Choice>
    <mc:Fallback xmlns="">
      <p:transition spd="slow" advClick="0" advTm="1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2349"/>
            <a:ext cx="7872993" cy="593098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4452753"/>
            <a:ext cx="4155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 января -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2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1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15823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В </a:t>
            </a:r>
            <a:r>
              <a:rPr lang="ru-RU" dirty="0"/>
              <a:t>2012 году в мире появилась еще одна хорошая традиция — в один из воскресных дней января по инициативе Международной федерации лыжного спорта (FIS) отмечается новый праздник — </a:t>
            </a:r>
            <a:r>
              <a:rPr lang="ru-RU" b="1" dirty="0"/>
              <a:t>Всемирный день </a:t>
            </a:r>
            <a:r>
              <a:rPr lang="ru-RU" b="1" dirty="0" smtClean="0"/>
              <a:t>снега</a:t>
            </a:r>
            <a:r>
              <a:rPr lang="ru-RU" dirty="0" smtClean="0"/>
              <a:t>. </a:t>
            </a:r>
            <a:r>
              <a:rPr lang="ru-RU" dirty="0"/>
              <a:t>Другое его название — </a:t>
            </a:r>
            <a:r>
              <a:rPr lang="ru-RU" b="1" dirty="0"/>
              <a:t>Международный день зимних видов спорта</a:t>
            </a:r>
            <a:r>
              <a:rPr lang="ru-RU" dirty="0"/>
              <a:t>.</a:t>
            </a:r>
          </a:p>
          <a:p>
            <a:pPr algn="just" fontAlgn="base"/>
            <a:r>
              <a:rPr lang="ru-RU" b="1" dirty="0" smtClean="0"/>
              <a:t>   Цель </a:t>
            </a:r>
            <a:r>
              <a:rPr lang="ru-RU" b="1" dirty="0"/>
              <a:t>праздника — повысить интерес к зимним видам спорта и вовлечь молодежь в активный образ жизни.</a:t>
            </a:r>
            <a:r>
              <a:rPr lang="ru-RU" dirty="0"/>
              <a:t> По замыслу FIS, в этот день должны проходить «снежные фестивали», во время которых дети и взрослые смогут принять участие в соревнованиях на коньках, лыжах или сноубордах.</a:t>
            </a:r>
          </a:p>
          <a:p>
            <a:pPr algn="just" fontAlgn="base"/>
            <a:r>
              <a:rPr lang="ru-RU" dirty="0" smtClean="0"/>
              <a:t>   Как </a:t>
            </a:r>
            <a:r>
              <a:rPr lang="ru-RU" dirty="0"/>
              <a:t>задумывают организаторы, «этот день даст всем возможность насладиться снегом, познакомиться с кем-то и окунуться в светлое будущее зимних видов спорта, которые будут восприниматься не только как соревнование, но и как развлечение».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91" y="3717033"/>
            <a:ext cx="3129889" cy="29212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0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4000">
        <p14:flash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8036"/>
            <a:ext cx="5760640" cy="57606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0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Ежегодно </a:t>
            </a:r>
            <a:r>
              <a:rPr lang="ru-RU" dirty="0"/>
              <a:t>в третье воскресенье января, по инициативе ООН, в мире отмечается </a:t>
            </a:r>
            <a:r>
              <a:rPr lang="ru-RU" b="1" dirty="0"/>
              <a:t>Всемирный день </a:t>
            </a:r>
            <a:r>
              <a:rPr lang="ru-RU" b="1" dirty="0" err="1" smtClean="0"/>
              <a:t>религи</a:t>
            </a:r>
            <a:r>
              <a:rPr lang="ru-RU" b="1" dirty="0" smtClean="0"/>
              <a:t>. </a:t>
            </a:r>
            <a:r>
              <a:rPr lang="ru-RU" dirty="0" smtClean="0"/>
              <a:t>Свою </a:t>
            </a:r>
            <a:r>
              <a:rPr lang="ru-RU" dirty="0"/>
              <a:t>историю данный праздник ведет с 1950 года, когда национальный орган управления Веры </a:t>
            </a:r>
            <a:r>
              <a:rPr lang="ru-RU" dirty="0" err="1"/>
              <a:t>Бахаи</a:t>
            </a:r>
            <a:r>
              <a:rPr lang="ru-RU" dirty="0"/>
              <a:t> в США учредил его с целью провозглашения единой сущности всех мировых религий и демонстрации того, что религия – это, прежде всего, сила для объединения мира, а не раздора.</a:t>
            </a:r>
          </a:p>
          <a:p>
            <a:pPr algn="just" fontAlgn="base"/>
            <a:r>
              <a:rPr lang="ru-RU" dirty="0" smtClean="0"/>
              <a:t>   Ведь </a:t>
            </a:r>
            <a:r>
              <a:rPr lang="ru-RU" dirty="0"/>
              <a:t>во многом история человеческой культуры и цивилизации – это история религий. А чувство общей веры, как показывает история, является одним из ведущих объединяющих людей факторов. Поэтому главная идея, лежащая в основе сегодняшнего праздника, который в настоящее время получил широкое распространение в мире, – «Религия должна служить причиной для единения». Что дает хороший повод еще раз обратить внимание на роль религии в современном мире.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88" y="4176118"/>
            <a:ext cx="3434374" cy="242123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597189"/>
      </p:ext>
    </p:extLst>
  </p:cSld>
  <p:clrMapOvr>
    <a:masterClrMapping/>
  </p:clrMapOvr>
  <p:transition spd="slow" advClick="0" advTm="1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7555"/>
            <a:ext cx="7452320" cy="55892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319658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12845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Каждый </a:t>
            </a:r>
            <a:r>
              <a:rPr lang="ru-RU" dirty="0"/>
              <a:t>год 23 января в мире отмечается </a:t>
            </a:r>
            <a:r>
              <a:rPr lang="ru-RU" b="1" dirty="0"/>
              <a:t>День почерка</a:t>
            </a:r>
            <a:r>
              <a:rPr lang="ru-RU" dirty="0"/>
              <a:t> или, говоря более элегантно, </a:t>
            </a:r>
            <a:r>
              <a:rPr lang="ru-RU" b="1" dirty="0"/>
              <a:t>День ручного </a:t>
            </a:r>
            <a:r>
              <a:rPr lang="ru-RU" b="1" dirty="0" smtClean="0"/>
              <a:t>письма</a:t>
            </a:r>
            <a:r>
              <a:rPr lang="ru-RU" dirty="0" smtClean="0"/>
              <a:t>, </a:t>
            </a:r>
            <a:r>
              <a:rPr lang="ru-RU" dirty="0"/>
              <a:t>который учрежден с целью напомнить всем нам об </a:t>
            </a:r>
            <a:r>
              <a:rPr lang="ru-RU" dirty="0">
                <a:hlinkClick r:id="rId3"/>
              </a:rPr>
              <a:t>уникальности ручного письма</a:t>
            </a:r>
            <a:r>
              <a:rPr lang="ru-RU" dirty="0"/>
              <a:t>, о необходимости практиковаться в нем, о неповторимости почерка каждого человека.</a:t>
            </a:r>
          </a:p>
          <a:p>
            <a:pPr algn="just" fontAlgn="base"/>
            <a:r>
              <a:rPr lang="ru-RU" dirty="0" smtClean="0"/>
              <a:t>   Ведь </a:t>
            </a:r>
            <a:r>
              <a:rPr lang="ru-RU" dirty="0"/>
              <a:t>растущая с каждым годом популярность компьютеров, электронной почты и электронных блокнотов, СМС, наборов </a:t>
            </a:r>
            <a:r>
              <a:rPr lang="ru-RU" dirty="0" err="1"/>
              <a:t>стикеров</a:t>
            </a:r>
            <a:r>
              <a:rPr lang="ru-RU" dirty="0"/>
              <a:t> с напечатанными фразами-подсказками, а также других средств быстрого общения постепенно уводит современного человека от возможности выразить свои мысли, написав их собственноручно. Возможно, в недалеком будущем письмо или открытка, написанные «от руки», станут желанным приобретением.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35" y="3789040"/>
            <a:ext cx="4217817" cy="27943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56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9000">
        <p14:ripple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0510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9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3063"/>
            <a:ext cx="7521883" cy="569822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24 </a:t>
            </a:r>
            <a:r>
              <a:rPr lang="ru-RU" dirty="0"/>
              <a:t>января отмечается «сладкий» праздник – </a:t>
            </a:r>
            <a:r>
              <a:rPr lang="ru-RU" b="1" dirty="0"/>
              <a:t>Международный день эскимо</a:t>
            </a:r>
            <a:r>
              <a:rPr lang="ru-RU" dirty="0"/>
              <a:t> </a:t>
            </a:r>
            <a:r>
              <a:rPr lang="ru-RU" dirty="0" smtClean="0"/>
              <a:t>. </a:t>
            </a:r>
            <a:r>
              <a:rPr lang="ru-RU" dirty="0"/>
              <a:t>Дата для его учреждения была выбрана потому, что именно в этот день в 1922 году владелец магазина сладостей в городе </a:t>
            </a:r>
            <a:r>
              <a:rPr lang="ru-RU" dirty="0" err="1"/>
              <a:t>Онава</a:t>
            </a:r>
            <a:r>
              <a:rPr lang="ru-RU" dirty="0"/>
              <a:t> (штат Айова, США) Христиан Нельсон получил патент на эскимо.</a:t>
            </a:r>
          </a:p>
          <a:p>
            <a:pPr algn="just" fontAlgn="base"/>
            <a:r>
              <a:rPr lang="ru-RU" dirty="0" smtClean="0"/>
              <a:t>   Эскимо </a:t>
            </a:r>
            <a:r>
              <a:rPr lang="ru-RU" dirty="0"/>
              <a:t>– это сливочное мороженое на палочке, покрытое шоколадной глазурью. Хотя его история насчитывает уже несколько тысячелетий (есть мнение, что уже в Древнем Риме император Нерон позволял себе подобный холодный десерт), но Днем рождения эскимо принято считать именно </a:t>
            </a:r>
            <a:r>
              <a:rPr lang="ru-RU" dirty="0">
                <a:hlinkClick r:id="rId3"/>
              </a:rPr>
              <a:t>24 января</a:t>
            </a:r>
            <a:r>
              <a:rPr lang="ru-RU" dirty="0"/>
              <a:t>. И, конечно же, эскимо – это не просто мороженое, это символ беззаботных летних дней, вкус детства, любовь к которому многие сохранили на всю жизнь.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60" y="3432175"/>
            <a:ext cx="4560244" cy="30211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9000">
        <p:checker/>
      </p:transition>
    </mc:Choice>
    <mc:Fallback xmlns="">
      <p:transition spd="slow" advClick="0" advTm="19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836712"/>
            <a:ext cx="7128792" cy="54948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История </a:t>
            </a:r>
            <a:r>
              <a:rPr lang="ru-RU" dirty="0"/>
              <a:t>праздника российского студенчества тесно связана с историей Московского университета. 25 января (12 января по старому стилю) 1755 года императрица Елизавета, поддержав инициативу графа Ивана Шувалова и Михаила Ломоносова, подписала указ о его основании. Этот указ стал подарком в день именин матери графа Шувалова – Татьяны.</a:t>
            </a:r>
          </a:p>
          <a:p>
            <a:pPr algn="just"/>
            <a:r>
              <a:rPr lang="ru-RU" dirty="0" smtClean="0"/>
              <a:t>   В </a:t>
            </a:r>
            <a:r>
              <a:rPr lang="ru-RU" dirty="0"/>
              <a:t>1791 году во имя святой мученицы </a:t>
            </a:r>
            <a:r>
              <a:rPr lang="ru-RU" dirty="0" err="1"/>
              <a:t>Татианы</a:t>
            </a:r>
            <a:r>
              <a:rPr lang="ru-RU" dirty="0"/>
              <a:t> был также освящен храм Московского университета. С тех пор святая Татьяна считается покровительницей студентов и педагогов.</a:t>
            </a:r>
          </a:p>
          <a:p>
            <a:pPr algn="just"/>
            <a:r>
              <a:rPr lang="ru-RU" dirty="0" smtClean="0"/>
              <a:t>   В </a:t>
            </a:r>
            <a:r>
              <a:rPr lang="ru-RU" dirty="0"/>
              <a:t>1918 году храм был закрыт. В его помещениях сначала располагался клуб, а с 1958 по 1994 год – студенческий театр МГУ. В январе 1995 года здание </a:t>
            </a:r>
            <a:r>
              <a:rPr lang="ru-RU" dirty="0">
                <a:hlinkClick r:id="rId3"/>
              </a:rPr>
              <a:t>было возвращено церкви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2"/>
          <a:stretch/>
        </p:blipFill>
        <p:spPr bwMode="auto">
          <a:xfrm>
            <a:off x="2375546" y="4340076"/>
            <a:ext cx="4877272" cy="21176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2430"/>
      </p:ext>
    </p:extLst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325544" cy="48226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3418" y="356219"/>
            <a:ext cx="2981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25 января - 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046" y="861375"/>
            <a:ext cx="7914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Новый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год по лунному календарю</a:t>
            </a:r>
          </a:p>
        </p:txBody>
      </p:sp>
    </p:spTree>
    <p:extLst>
      <p:ext uri="{BB962C8B-B14F-4D97-AF65-F5344CB8AC3E}">
        <p14:creationId xmlns:p14="http://schemas.microsoft.com/office/powerpoint/2010/main" val="304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7908" y="692696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/>
              <a:t>   25 января - Новый </a:t>
            </a:r>
            <a:r>
              <a:rPr lang="ru-RU" b="1" dirty="0"/>
              <a:t>год</a:t>
            </a:r>
            <a:r>
              <a:rPr lang="ru-RU" dirty="0"/>
              <a:t> — самый длинный и самый важный праздник в китайском (лунном) календаре. Фестивали, гулянья, приуроченные к этому празднику, длятся 15 дней. Он приходится на второе </a:t>
            </a:r>
            <a:r>
              <a:rPr lang="ru-RU" dirty="0">
                <a:hlinkClick r:id="rId3"/>
              </a:rPr>
              <a:t>новолуние</a:t>
            </a:r>
            <a:r>
              <a:rPr lang="ru-RU" dirty="0"/>
              <a:t> после зимнего солнцестояния, на период между 12 января и 19 февраля.</a:t>
            </a:r>
          </a:p>
          <a:p>
            <a:pPr algn="just" fontAlgn="base"/>
            <a:r>
              <a:rPr lang="ru-RU" b="1" dirty="0" smtClean="0"/>
              <a:t>   Нередко </a:t>
            </a:r>
            <a:r>
              <a:rPr lang="ru-RU" b="1" dirty="0"/>
              <a:t>Новый год по лунному календарю называют «китайским»,</a:t>
            </a:r>
            <a:r>
              <a:rPr lang="ru-RU" dirty="0"/>
              <a:t> потому что его празднование распространилось по Азии, а в дальнейшем и по миру, именно из Поднебесной, где он называется </a:t>
            </a:r>
            <a:r>
              <a:rPr lang="ru-RU" dirty="0" err="1"/>
              <a:t>Чунь</a:t>
            </a:r>
            <a:r>
              <a:rPr lang="ru-RU" dirty="0"/>
              <a:t> </a:t>
            </a:r>
            <a:r>
              <a:rPr lang="ru-RU" dirty="0" err="1"/>
              <a:t>цзе</a:t>
            </a:r>
            <a:r>
              <a:rPr lang="ru-RU" dirty="0"/>
              <a:t>, что значит Праздник Весны.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88" y="3090188"/>
            <a:ext cx="5454464" cy="34090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116457"/>
      </p:ext>
    </p:extLst>
  </p:cSld>
  <p:clrMapOvr>
    <a:masterClrMapping/>
  </p:clrMapOvr>
  <p:transition spd="slow" advClick="0" advTm="1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30481" cy="50405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8367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 Когда </a:t>
            </a:r>
            <a:r>
              <a:rPr lang="ru-RU" dirty="0"/>
              <a:t>снеговики появляются на свет, счастливей их нет никого.</a:t>
            </a:r>
          </a:p>
          <a:p>
            <a:pPr algn="just"/>
            <a:r>
              <a:rPr lang="ru-RU" dirty="0"/>
              <a:t>Как они радуются, что их наконец-то слепили!..</a:t>
            </a:r>
          </a:p>
          <a:p>
            <a:pPr algn="just"/>
            <a:r>
              <a:rPr lang="ru-RU" dirty="0" smtClean="0"/>
              <a:t>   Снеговик </a:t>
            </a:r>
            <a:r>
              <a:rPr lang="ru-RU" dirty="0"/>
              <a:t>знает, что его счастье коротко, - мальчишки развалят-распинают или на солнышке сам растает, но ведь счастье и не бывает долгим. Вот и стоит он, </a:t>
            </a:r>
            <a:r>
              <a:rPr lang="ru-RU" dirty="0" err="1"/>
              <a:t>свежевылепленный</a:t>
            </a:r>
            <a:r>
              <a:rPr lang="ru-RU" dirty="0"/>
              <a:t> и самый счастливый на свете. А мы смотрим на него и улыбаемся.</a:t>
            </a:r>
          </a:p>
          <a:p>
            <a:pPr algn="just"/>
            <a:r>
              <a:rPr lang="ru-RU" dirty="0"/>
              <a:t>А в чем оно, счастье снеговика?</a:t>
            </a:r>
          </a:p>
          <a:p>
            <a:pPr algn="just"/>
            <a:r>
              <a:rPr lang="ru-RU" dirty="0" smtClean="0"/>
              <a:t>   Вот </a:t>
            </a:r>
            <a:r>
              <a:rPr lang="ru-RU" dirty="0"/>
              <a:t>он стоит в сугробе - и улыбка до ушей! А ты идешь мимо, и что-то сегодня не очень... Или вчера. Или завтра. Нет, это нормально, что нельзя всегда быть счастливым, как снеговик! Но почему он-то всегда улыбается?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r="9987"/>
          <a:stretch/>
        </p:blipFill>
        <p:spPr bwMode="auto">
          <a:xfrm>
            <a:off x="395536" y="1350848"/>
            <a:ext cx="3672408" cy="413884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4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7000">
        <p:circle/>
      </p:transition>
    </mc:Choice>
    <mc:Fallback xmlns="">
      <p:transition spd="slow" advClick="0" advTm="1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78" y="1340768"/>
            <a:ext cx="5099720" cy="50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2752" y="260648"/>
            <a:ext cx="3693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26 января -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6889197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26 января. Как </a:t>
            </a:r>
            <a:r>
              <a:rPr lang="ru-RU" dirty="0"/>
              <a:t>известно, в череде праздничных дат есть такой праздник, как </a:t>
            </a:r>
            <a:r>
              <a:rPr lang="ru-RU" dirty="0">
                <a:hlinkClick r:id="rId3"/>
              </a:rPr>
              <a:t>День интернета</a:t>
            </a:r>
            <a:r>
              <a:rPr lang="ru-RU" dirty="0"/>
              <a:t>, но не стоит обходить вниманием и еще один, хоть и весьма необычный праздник, – </a:t>
            </a:r>
            <a:r>
              <a:rPr lang="ru-RU" b="1" dirty="0"/>
              <a:t>Международный День БЕЗ </a:t>
            </a:r>
            <a:r>
              <a:rPr lang="ru-RU" b="1" dirty="0" smtClean="0"/>
              <a:t>интернета</a:t>
            </a:r>
            <a:r>
              <a:rPr lang="ru-RU" dirty="0" smtClean="0"/>
              <a:t>. Он </a:t>
            </a:r>
            <a:r>
              <a:rPr lang="ru-RU" dirty="0"/>
              <a:t>отмечается мировым интернет-сообществом ежегодно в последнее воскресенье января.</a:t>
            </a:r>
          </a:p>
          <a:p>
            <a:pPr algn="just" fontAlgn="base"/>
            <a:r>
              <a:rPr lang="ru-RU" b="1" dirty="0" smtClean="0"/>
              <a:t>   Главная </a:t>
            </a:r>
            <a:r>
              <a:rPr lang="ru-RU" b="1" dirty="0"/>
              <a:t>цель данного праздника – полностью отвлечь людей от компьютеров и глобальной сети хотя бы на один день</a:t>
            </a:r>
            <a:r>
              <a:rPr lang="ru-RU" dirty="0"/>
              <a:t>, чтобы прожить этот день исключительно в «реальном» мире, общаться с другими людьми исключительно «вживую» или посвятить его своему любимому хобби (конечно же, не связанному с интернетом).</a:t>
            </a:r>
          </a:p>
          <a:p>
            <a:pPr algn="just" fontAlgn="base"/>
            <a:r>
              <a:rPr lang="ru-RU" dirty="0" smtClean="0"/>
              <a:t>   Свою </a:t>
            </a:r>
            <a:r>
              <a:rPr lang="ru-RU" dirty="0"/>
              <a:t>историю этот праздник ведет с начала 2000-х годов, а инициатором его учреждения, по одним данным, является «Британский Институт социальных изобретений», а по другим – британский некоммерческий онлайн-проект «DoBe.org». Единственное, что известно точно – что организаторами Международного дня БЕЗ интернета стали именно активные, продвинутые интернет-пользователи.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27699"/>
            <a:ext cx="2717283" cy="18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35077"/>
            <a:ext cx="2952328" cy="19928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75942"/>
      </p:ext>
    </p:extLst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76470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Один </a:t>
            </a:r>
            <a:r>
              <a:rPr lang="ru-RU" dirty="0"/>
              <a:t>из старейших праздников на земле берет свое начало еще в древние века. Точная дата его появления неизвестна, но сохранились записи, что традиция празднования, бог-покровитель и ритуалы встречи Нового года существовали при Юлии Цезаре. Многовековые обряды легли в основу современного праздника и отражают национальную особенность каждого государства.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45530"/>
            <a:ext cx="6144724" cy="40931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7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0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88" y="1844824"/>
            <a:ext cx="6096000" cy="4572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61665"/>
            <a:ext cx="32592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27 января —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61665"/>
            <a:ext cx="5319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195 лет со дня рождения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41173" y="1125875"/>
            <a:ext cx="5581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русского писателя-сатирика </a:t>
            </a:r>
          </a:p>
        </p:txBody>
      </p:sp>
    </p:spTree>
    <p:extLst>
      <p:ext uri="{BB962C8B-B14F-4D97-AF65-F5344CB8AC3E}">
        <p14:creationId xmlns:p14="http://schemas.microsoft.com/office/powerpoint/2010/main" val="21904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68288"/>
            <a:ext cx="8718550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16016" y="495616"/>
            <a:ext cx="3878440" cy="58176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/>
              <a:t>Хроники и романы</a:t>
            </a:r>
          </a:p>
          <a:p>
            <a:r>
              <a:rPr lang="ru-RU" dirty="0"/>
              <a:t>«Помпадуры и помпадурши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«История одного города»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Господа Головлёвы»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Убежище </a:t>
            </a:r>
            <a:r>
              <a:rPr lang="ru-RU" dirty="0" err="1"/>
              <a:t>Монрепо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 «</a:t>
            </a:r>
            <a:r>
              <a:rPr lang="ru-RU" dirty="0"/>
              <a:t>Пошехонская старина»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Современная идиллия» </a:t>
            </a:r>
            <a:endParaRPr lang="ru-RU" dirty="0" smtClean="0"/>
          </a:p>
          <a:p>
            <a:r>
              <a:rPr lang="ru-RU" u="sng" dirty="0" smtClean="0"/>
              <a:t>Сказки</a:t>
            </a:r>
            <a:endParaRPr lang="ru-RU" u="sng" dirty="0"/>
          </a:p>
          <a:p>
            <a:r>
              <a:rPr lang="ru-RU" dirty="0"/>
              <a:t>«Дикий помещик»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Повесть о том, как один мужик </a:t>
            </a:r>
            <a:endParaRPr lang="ru-RU" dirty="0" smtClean="0"/>
          </a:p>
          <a:p>
            <a:r>
              <a:rPr lang="ru-RU" dirty="0" smtClean="0"/>
              <a:t>двух </a:t>
            </a:r>
            <a:r>
              <a:rPr lang="ru-RU" dirty="0"/>
              <a:t>генералов прокормил» </a:t>
            </a:r>
          </a:p>
          <a:p>
            <a:r>
              <a:rPr lang="ru-RU" dirty="0"/>
              <a:t>«Пропала совесть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«Игрушечного дела людишки»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Бедный волк»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Премудрый </a:t>
            </a:r>
            <a:r>
              <a:rPr lang="ru-RU" dirty="0" err="1"/>
              <a:t>пискарь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Самоотверженный заяц»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Сказка о ретивом начальнике»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Вяленая вобла»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Добродетели и Пороки»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Карась-идеалист»  </a:t>
            </a:r>
            <a:r>
              <a:rPr lang="ru-RU" dirty="0" smtClean="0"/>
              <a:t>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979648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1144"/>
            <a:ext cx="8064896" cy="545010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1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556" y="723961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Ежегодно </a:t>
            </a:r>
            <a:r>
              <a:rPr lang="ru-RU" dirty="0"/>
              <a:t>26 января во всем мире отмечается </a:t>
            </a:r>
            <a:r>
              <a:rPr lang="ru-RU" b="1" dirty="0"/>
              <a:t>Международный день </a:t>
            </a:r>
            <a:r>
              <a:rPr lang="ru-RU" b="1" dirty="0" smtClean="0"/>
              <a:t>таможенника</a:t>
            </a:r>
            <a:r>
              <a:rPr lang="ru-RU" dirty="0"/>
              <a:t> — профессиональный праздник всех работников таможенных служб планеты.</a:t>
            </a:r>
          </a:p>
          <a:p>
            <a:pPr algn="just" fontAlgn="base"/>
            <a:r>
              <a:rPr lang="ru-RU" dirty="0" smtClean="0"/>
              <a:t>   В </a:t>
            </a:r>
            <a:r>
              <a:rPr lang="ru-RU" dirty="0"/>
              <a:t>ноябре 1952 года вступила в силу Конвенция об образовании Совета таможенного сотрудничества. </a:t>
            </a:r>
            <a:r>
              <a:rPr lang="ru-RU" dirty="0">
                <a:hlinkClick r:id="rId3"/>
              </a:rPr>
              <a:t>26 января</a:t>
            </a:r>
            <a:r>
              <a:rPr lang="ru-RU" dirty="0"/>
              <a:t> 1953 года в Брюсселе состоялась первая сессия Совета таможенного сотрудничества, в 1994 году получившего свое нынешнее название — Всемирная таможенная </a:t>
            </a:r>
            <a:r>
              <a:rPr lang="ru-RU" dirty="0" smtClean="0"/>
              <a:t>организация, </a:t>
            </a:r>
            <a:r>
              <a:rPr lang="ru-RU" dirty="0"/>
              <a:t>ВТАО. На ней были представлены главами своих таможенных служб 17 стран Европы.</a:t>
            </a:r>
          </a:p>
          <a:p>
            <a:pPr algn="just" fontAlgn="base"/>
            <a:r>
              <a:rPr lang="ru-RU" dirty="0" smtClean="0"/>
              <a:t>   Спустя </a:t>
            </a:r>
            <a:r>
              <a:rPr lang="ru-RU" dirty="0"/>
              <a:t>30 лет, в 1983 году, именно этот день был выбран в качестве ежегодного праздника Международного дня таможенника. Идеи таможенного сообщества получили большой отклик.</a:t>
            </a:r>
          </a:p>
          <a:p>
            <a:pPr algn="just" fontAlgn="base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3960440" cy="262379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2109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1" y="906106"/>
            <a:ext cx="8418198" cy="475514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4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Ежегодно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28 января</a:t>
            </a:r>
            <a:r>
              <a:rPr lang="ru-RU" dirty="0"/>
              <a:t>, начиная с 2007 года, отмечается </a:t>
            </a:r>
            <a:r>
              <a:rPr lang="ru-RU" b="1" dirty="0"/>
              <a:t>Международный день защиты персональных </a:t>
            </a:r>
            <a:r>
              <a:rPr lang="ru-RU" b="1" dirty="0" smtClean="0"/>
              <a:t>данных</a:t>
            </a:r>
            <a:r>
              <a:rPr lang="ru-RU" dirty="0" smtClean="0"/>
              <a:t>. </a:t>
            </a:r>
            <a:r>
              <a:rPr lang="ru-RU" dirty="0"/>
              <a:t>Это праздник был учрежден для того, чтобы пользователи сети не забывали о соблюдении правил поведения в интернете, которые помогают обезопасить их виртуальную и реальную жизнь.</a:t>
            </a:r>
          </a:p>
          <a:p>
            <a:pPr algn="just" fontAlgn="base"/>
            <a:r>
              <a:rPr lang="ru-RU" dirty="0" smtClean="0"/>
              <a:t>   В </a:t>
            </a:r>
            <a:r>
              <a:rPr lang="ru-RU" dirty="0"/>
              <a:t>некоторых странах этот праздник называется </a:t>
            </a:r>
            <a:r>
              <a:rPr lang="ru-RU" b="1" dirty="0"/>
              <a:t>«Днем конфиденциальности</a:t>
            </a:r>
            <a:r>
              <a:rPr lang="ru-RU" b="1" dirty="0" smtClean="0"/>
              <a:t>»</a:t>
            </a:r>
            <a:r>
              <a:rPr lang="ru-RU" dirty="0" smtClean="0"/>
              <a:t>, </a:t>
            </a:r>
            <a:r>
              <a:rPr lang="ru-RU" dirty="0"/>
              <a:t>а решение отмечать его было принято 26 апреля 2006 года комитетом министров Совета Европы. Эта дата соответствует годовщине подписания Конвенции Совета Европы от 28 января 1981 года «О защите лиц в связи с автоматизированной обработкой персональных данных».</a:t>
            </a:r>
          </a:p>
          <a:p>
            <a:pPr algn="just" fontAlgn="base"/>
            <a:r>
              <a:rPr lang="ru-RU" dirty="0" smtClean="0"/>
              <a:t>   Данная </a:t>
            </a:r>
            <a:r>
              <a:rPr lang="ru-RU" dirty="0"/>
              <a:t>Конвенция стала первым международным обязывающим инструментом в сфере защиты персональных данных, который определил механизмы защиты прав человека на неприкосновенность его личной жизни, а также предоставил определение понятия «персональные данные».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365105"/>
            <a:ext cx="3037463" cy="22274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51" y="4415402"/>
            <a:ext cx="3278047" cy="217990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2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6000">
        <p14:gallery dir="l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7" y="908720"/>
            <a:ext cx="7944458" cy="52565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106" y="620688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/>
              <a:t>   День </a:t>
            </a:r>
            <a:r>
              <a:rPr lang="ru-RU" b="1" dirty="0"/>
              <a:t>Мороза и Снегурочки</a:t>
            </a:r>
            <a:r>
              <a:rPr lang="ru-RU" dirty="0"/>
              <a:t> – это древний языческий праздник. В эти дни обычно рассказывают сказки и легенды о </a:t>
            </a:r>
            <a:r>
              <a:rPr lang="ru-RU" dirty="0">
                <a:hlinkClick r:id="rId3"/>
              </a:rPr>
              <a:t>Деде Морозе</a:t>
            </a:r>
            <a:r>
              <a:rPr lang="ru-RU" dirty="0"/>
              <a:t> и о Снегурочке.</a:t>
            </a:r>
          </a:p>
          <a:p>
            <a:pPr algn="just" fontAlgn="base"/>
            <a:r>
              <a:rPr lang="ru-RU" dirty="0" smtClean="0"/>
              <a:t>   Люди </a:t>
            </a:r>
            <a:r>
              <a:rPr lang="ru-RU" dirty="0"/>
              <a:t>вспоминали о том, как Снегурочка по прихоти бога любви Леля полюбила человека и потому с приходом Весны не стала улетать на Север. Но как только «яркий луч солнца прорезает утренний туман и падает на Снегурочку», она тает, превращаясь в легкое облачка пара, и уносится прочь.</a:t>
            </a:r>
          </a:p>
          <a:p>
            <a:pPr algn="just" fontAlgn="base"/>
            <a:r>
              <a:rPr lang="ru-RU" dirty="0" smtClean="0"/>
              <a:t>   В </a:t>
            </a:r>
            <a:r>
              <a:rPr lang="ru-RU" dirty="0"/>
              <a:t>этот день славяне почитали противника Перуна — Мороза — ипостась Велеса. Можно сказать, что Мороз — зимняя ипостась Велеса, так же как Яр (сын Велеса и Дивы) — весенняя.</a:t>
            </a:r>
          </a:p>
          <a:p>
            <a:pPr algn="just" fontAlgn="base"/>
            <a:r>
              <a:rPr lang="ru-RU" dirty="0" smtClean="0"/>
              <a:t>   Мороз </a:t>
            </a:r>
            <a:r>
              <a:rPr lang="ru-RU" dirty="0"/>
              <a:t>был женат на Снежной Царице, дочери Мары и Кощея. У Мороза и Снежной Царицы была красавица-дочь — Снегурочка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6" y="3636018"/>
            <a:ext cx="4751918" cy="291869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8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3000">
        <p:split orient="vert"/>
      </p:transition>
    </mc:Choice>
    <mc:Fallback xmlns="">
      <p:transition spd="slow" advClick="0" advTm="1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57200"/>
            <a:ext cx="7931150" cy="594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5333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11" y="1942654"/>
            <a:ext cx="4464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547065" cy="534191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41" y="5805264"/>
            <a:ext cx="9104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научной фантастики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653136"/>
            <a:ext cx="2816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 января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5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82013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2 </a:t>
            </a:r>
            <a:r>
              <a:rPr lang="ru-RU" dirty="0"/>
              <a:t>января отмечается </a:t>
            </a:r>
            <a:r>
              <a:rPr lang="ru-RU" b="1" dirty="0"/>
              <a:t>День научной </a:t>
            </a:r>
            <a:r>
              <a:rPr lang="ru-RU" b="1" dirty="0" smtClean="0"/>
              <a:t>фантастики</a:t>
            </a:r>
            <a:r>
              <a:rPr lang="ru-RU" dirty="0" smtClean="0"/>
              <a:t>. </a:t>
            </a:r>
            <a:r>
              <a:rPr lang="ru-RU" dirty="0"/>
              <a:t>Среди любителей различных литературных жанров немало поклонников научной фантастики, которых объединила любовь к этому направлению в литературе, кино и других видах искусства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День </a:t>
            </a:r>
            <a:r>
              <a:rPr lang="ru-RU" dirty="0"/>
              <a:t>научной фантастики – это хорошая возможность взять в руки новое произведение или уже прочитанное и погрузиться в мир, многое из которого в скором будущем может обратиться в реальность.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8" y="2852936"/>
            <a:ext cx="3436136" cy="25656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14352"/>
            <a:ext cx="4876800" cy="34861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6000">
        <p14:ripple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5"/>
          <a:stretch/>
        </p:blipFill>
        <p:spPr bwMode="auto">
          <a:xfrm>
            <a:off x="691886" y="1265318"/>
            <a:ext cx="8043327" cy="433371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4149080"/>
            <a:ext cx="2816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 января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536062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2 декабря отмечается День мягких подушек. Они пришли к нам с Древней Греции и до сегодняшнего дня являются прекрасным дополнением к любому интерьеру.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Вряд </a:t>
            </a:r>
            <a:r>
              <a:rPr lang="ru-RU" dirty="0"/>
              <a:t>ли на земном шаре найдется хотя бы один дом, где бы не было хоть одной мягкой подушки. Этот аксессуар настолько плотно влился в быт, что 2 января каждого года принято отмечать </a:t>
            </a:r>
            <a:r>
              <a:rPr lang="ru-RU" dirty="0">
                <a:hlinkClick r:id="rId3" tooltip="Какой сегодня праздник"/>
              </a:rPr>
              <a:t>праздник</a:t>
            </a:r>
            <a:r>
              <a:rPr lang="ru-RU" dirty="0"/>
              <a:t> День мягких подушек</a:t>
            </a:r>
            <a:r>
              <a:rPr lang="ru-RU" dirty="0" smtClean="0"/>
              <a:t>.</a:t>
            </a:r>
            <a:r>
              <a:rPr lang="ru-RU" dirty="0"/>
              <a:t> Первые подушки появились в Древнем Египте и Месопотамии. Доступны они были лишь знатным и богатым людям. Этот аксессуар был совершенно не похож на современный вариант – подушки делали из дерева или камня, на них вырезали или рисовали богов и обереги.  Они были использованы фараонами в качестве держателя для замысловатой прически и по преданиям отпугивали злых духов.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r="3091"/>
          <a:stretch/>
        </p:blipFill>
        <p:spPr bwMode="auto">
          <a:xfrm>
            <a:off x="4716017" y="3686176"/>
            <a:ext cx="3888432" cy="2849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808890" cy="2535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20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8000">
        <p:circle/>
      </p:transition>
    </mc:Choice>
    <mc:Fallback xmlns="">
      <p:transition spd="slow" advClick="0" advTm="1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1040</Words>
  <Application>Microsoft Office PowerPoint</Application>
  <PresentationFormat>Экран (4:3)</PresentationFormat>
  <Paragraphs>161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62</cp:revision>
  <dcterms:created xsi:type="dcterms:W3CDTF">2020-12-12T10:40:16Z</dcterms:created>
  <dcterms:modified xsi:type="dcterms:W3CDTF">2020-12-15T09:24:28Z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3802890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