
<file path=[Content_Types].xml><?xml version="1.0" encoding="utf-8"?>
<Types xmlns="http://schemas.openxmlformats.org/package/2006/content-types">
  <Override ContentType="application/vnd.openxmlformats-officedocument.presentationml.slide+xml" PartName="/ppt/slides/slide6.xml"/>
  <Override ContentType="application/vnd.openxmlformats-officedocument.presentationml.slide+xml" PartName="/ppt/slides/slide29.xml"/>
  <Override ContentType="application/vnd.openxmlformats-officedocument.presentationml.slideLayout+xml" PartName="/ppt/slideLayouts/slideLayout8.xml"/>
  <Override ContentType="application/vnd.openxmlformats-officedocument.presentationml.tags+xml" PartName="/ppt/tags/tag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7.xml"/>
  <Override ContentType="application/vnd.openxmlformats-officedocument.presentationml.slideLayout+xml" PartName="/ppt/slideLayouts/slideLayout4.xml"/>
  <Override ContentType="application/vnd.openxmlformats-officedocument.presentationml.slideLayout+xml" PartName="/ppt/slideLayouts/slideLayout6.xml"/>
  <Override ContentType="application/vnd.openxmlformats-officedocument.presentationml.tags+xml" PartName="/ppt/tags/tag4.xml"/>
  <Override ContentType="application/vnd.openxmlformats-officedocument.presentationml.slide+xml" PartName="/ppt/slides/slide2.xml"/>
  <Override ContentType="application/vnd.openxmlformats-officedocument.presentationml.slide+xml" PartName="/ppt/slides/slide16.xml"/>
  <Override ContentType="application/vnd.openxmlformats-officedocument.presentationml.slide+xml" PartName="/ppt/slides/slide25.xml"/>
  <Override ContentType="application/vnd.openxmlformats-officedocument.theme+xml" PartName="/ppt/theme/theme1.xml"/>
  <Override ContentType="application/vnd.openxmlformats-officedocument.presentationml.slideLayout+xml" PartName="/ppt/slideLayouts/slideLayout2.xml"/>
  <Override ContentType="application/vnd.openxmlformats-officedocument.presentationml.tags+xml" PartName="/ppt/tags/tag2.xml"/>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Layout+xml" PartName="/ppt/slideLayouts/slideLayout1.xml"/>
  <Override ContentType="application/vnd.openxmlformats-officedocument.presentationml.tags+xml" PartName="/ppt/tags/tag1.xml"/>
  <Override ContentType="application/vnd.openxmlformats-officedocument.extended-properties+xml" PartName="/docProps/app.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0.xml"/>
  <Override ContentType="application/vnd.openxmlformats-officedocument.presentationml.tableStyles+xml" PartName="/ppt/tableStyles.xml"/>
  <Override ContentType="application/vnd.openxmlformats-officedocument.presentationml.slideLayout+xml" PartName="/ppt/slideLayouts/slideLayout11.xml"/>
  <Default ContentType="image/vnd.ms-photo" Extension="wdp"/>
  <Override ContentType="application/vnd.openxmlformats-officedocument.presentationml.slideLayout+xml" PartName="/ppt/slideLayouts/slideLayout10.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viewProps+xml" PartName="/ppt/viewProps.xml"/>
  <Override ContentType="application/vnd.openxmlformats-officedocument.presentationml.slideLayout+xml" PartName="/ppt/slideLayouts/slideLayout9.xml"/>
  <Override ContentType="application/vnd.openxmlformats-package.core-properties+xml" PartName="/docProps/core.xml"/>
  <Override ContentType="application/vnd.openxmlformats-officedocument.presentationml.slide+xml" PartName="/ppt/slides/slide5.xml"/>
  <Override ContentType="application/vnd.openxmlformats-officedocument.presentationml.slide+xml" PartName="/ppt/slides/slide19.xml"/>
  <Override ContentType="application/vnd.openxmlformats-officedocument.presentationml.slide+xml" PartName="/ppt/slides/slide28.xml"/>
  <Override ContentType="application/vnd.openxmlformats-officedocument.presentationml.slideLayout+xml" PartName="/ppt/slideLayouts/slideLayout7.xml"/>
  <Default ContentType="image/png" Extension="png"/>
  <Override ContentType="application/vnd.openxmlformats-officedocument.presentationml.tags+xml" PartName="/ppt/tags/tag7.xml"/>
  <Override ContentType="application/vnd.openxmlformats-officedocument.presentationml.slide+xml" PartName="/ppt/slides/slide3.xml"/>
  <Override ContentType="application/vnd.openxmlformats-officedocument.presentationml.slide+xml" PartName="/ppt/slides/slide17.xml"/>
  <Override ContentType="application/vnd.openxmlformats-officedocument.presentationml.slide+xml" PartName="/ppt/slides/slide26.xml"/>
  <Override ContentType="application/vnd.openxmlformats-officedocument.presentationml.presProps+xml" PartName="/ppt/presProps.xml"/>
  <Override ContentType="application/vnd.openxmlformats-officedocument.presentationml.slideLayout+xml" PartName="/ppt/slideLayouts/slideLayout5.xml"/>
  <Override ContentType="application/vnd.openxmlformats-officedocument.presentationml.tags+xml" PartName="/ppt/tags/tag5.xml"/>
  <Override ContentType="application/vnd.openxmlformats-officedocument.presentationml.slide+xml" PartName="/ppt/slides/slide1.xml"/>
  <Override ContentType="application/vnd.openxmlformats-officedocument.presentationml.slide+xml" PartName="/ppt/slides/slide15.xml"/>
  <Override ContentType="application/vnd.openxmlformats-officedocument.presentationml.slide+xml" PartName="/ppt/slides/slide24.xml"/>
  <Override ContentType="application/vnd.openxmlformats-officedocument.presentationml.slideLayout+xml" PartName="/ppt/slideLayouts/slideLayout3.xml"/>
  <Default ContentType="image/jpeg" Extension="jpeg"/>
  <Override ContentType="application/vnd.openxmlformats-officedocument.presentationml.tags+xml" PartName="/ppt/tags/tag3.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6" r:id="rId30"/>
    <p:sldId id="284"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30"/>
    <p:penClr>
      <a:srgbClr val="FF0000"/>
    </p:penClr>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2" autoAdjust="0"/>
    <p:restoredTop sz="94660"/>
  </p:normalViewPr>
  <p:slideViewPr>
    <p:cSldViewPr>
      <p:cViewPr varScale="1">
        <p:scale>
          <a:sx n="84" d="100"/>
          <a:sy n="84" d="100"/>
        </p:scale>
        <p:origin x="-912"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31.08.2020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ransition spd="med" advClick="0" advTm="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31.08.2020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med" advClick="0" advTm="0">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31.08.2020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med" advClick="0" advTm="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31.08.2020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ransition spd="med" advClick="0" advTm="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31.08.2020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med" advClick="0" advTm="0">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31.08.2020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ransition spd="med" advClick="0" advTm="0">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31.08.2020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ransition spd="med" advClick="0" advTm="0">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31.08.2020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med" advClick="0" advTm="0">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31.08.2020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med" advClick="0" advTm="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31.08.2020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med" advClick="0" advTm="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31.08.2020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ransition spd="med" advClick="0" advTm="0">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31.08.2020</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0">
    <p:fade/>
  </p:transition>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file:///F:\&#1084;&#1091;&#1079;%203333\&#1052;&#1085;&#1091;&#1089;&#1081;%203%20&#1057;&#1077;&#1085;&#1090;&#1103;&#1073;&#1088;&#1103;.mp3" TargetMode="Externa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arget="../media/image21.jpeg" Type="http://schemas.openxmlformats.org/officeDocument/2006/relationships/image"/><Relationship Id="rId1" Target="../slideLayouts/slideLayout7.xml" Type="http://schemas.openxmlformats.org/officeDocument/2006/relationships/slideLayout"/></Relationships>
</file>

<file path=ppt/slides/_rels/slide11.xml.rels><?xml version="1.0" encoding="UTF-8" standalone="yes" ?><Relationships xmlns="http://schemas.openxmlformats.org/package/2006/relationships"><Relationship Id="rId3" Target="../media/image23.jpeg" Type="http://schemas.openxmlformats.org/officeDocument/2006/relationships/image"/><Relationship Id="rId2" Target="../media/image22.jpeg" Type="http://schemas.openxmlformats.org/officeDocument/2006/relationships/image"/><Relationship Id="rId1" Target="../slideLayouts/slideLayout7.xml" Type="http://schemas.openxmlformats.org/officeDocument/2006/relationships/slideLayout"/></Relationships>
</file>

<file path=ppt/slides/_rels/slide12.xml.rels><?xml version="1.0" encoding="UTF-8" standalone="yes" ?><Relationships xmlns="http://schemas.openxmlformats.org/package/2006/relationships"><Relationship Id="rId2" Target="../media/image24.jpeg" Type="http://schemas.openxmlformats.org/officeDocument/2006/relationships/image"/><Relationship Id="rId1" Target="../slideLayouts/slideLayout7.xml" Type="http://schemas.openxmlformats.org/officeDocument/2006/relationships/slideLayout"/></Relationships>
</file>

<file path=ppt/slides/_rels/slide13.xml.rels><?xml version="1.0" encoding="UTF-8" standalone="yes" ?><Relationships xmlns="http://schemas.openxmlformats.org/package/2006/relationships"><Relationship Id="rId3" Target="../media/hdphoto1.wdp" Type="http://schemas.microsoft.com/office/2007/relationships/hdphoto"/><Relationship Id="rId2" Target="../media/image25.jpeg" Type="http://schemas.openxmlformats.org/officeDocument/2006/relationships/image"/><Relationship Id="rId1" Target="../slideLayouts/slideLayout7.xml" Type="http://schemas.openxmlformats.org/officeDocument/2006/relationships/slideLayout"/></Relationships>
</file>

<file path=ppt/slides/_rels/slide14.xml.rels><?xml version="1.0" encoding="UTF-8" standalone="yes" ?><Relationships xmlns="http://schemas.openxmlformats.org/package/2006/relationships"><Relationship Id="rId3" Target="../media/image27.png" Type="http://schemas.openxmlformats.org/officeDocument/2006/relationships/image"/><Relationship Id="rId2" Target="../media/image26.jpeg" Type="http://schemas.openxmlformats.org/officeDocument/2006/relationships/image"/><Relationship Id="rId1" Target="../slideLayouts/slideLayout7.xml" Type="http://schemas.openxmlformats.org/officeDocument/2006/relationships/slideLayout"/><Relationship Id="rId4" Target="../media/image28.png" Type="http://schemas.openxmlformats.org/officeDocument/2006/relationships/image"/></Relationships>
</file>

<file path=ppt/slides/_rels/slide15.xml.rels><?xml version="1.0" encoding="UTF-8" standalone="yes" ?><Relationships xmlns="http://schemas.openxmlformats.org/package/2006/relationships"><Relationship Id="rId3" Target="../media/hdphoto2.wdp" Type="http://schemas.microsoft.com/office/2007/relationships/hdphoto"/><Relationship Id="rId2" Target="../media/image29.jpeg" Type="http://schemas.openxmlformats.org/officeDocument/2006/relationships/image"/><Relationship Id="rId1" Target="../slideLayouts/slideLayout7.xml" Type="http://schemas.openxmlformats.org/officeDocument/2006/relationships/slideLayout"/></Relationships>
</file>

<file path=ppt/slides/_rels/slide16.xml.rels><?xml version="1.0" encoding="UTF-8" standalone="yes" ?><Relationships xmlns="http://schemas.openxmlformats.org/package/2006/relationships"><Relationship Id="rId3" Target="../media/image31.jpeg" Type="http://schemas.openxmlformats.org/officeDocument/2006/relationships/image"/><Relationship Id="rId2" Target="../media/image30.jpeg" Type="http://schemas.openxmlformats.org/officeDocument/2006/relationships/image"/><Relationship Id="rId1" Target="../slideLayouts/slideLayout7.xml" Type="http://schemas.openxmlformats.org/officeDocument/2006/relationships/slideLayout"/><Relationship Id="rId5" Target="../media/image33.png" Type="http://schemas.openxmlformats.org/officeDocument/2006/relationships/image"/><Relationship Id="rId4" Target="../media/image32.jpeg" Type="http://schemas.openxmlformats.org/officeDocument/2006/relationships/image"/></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arget="../media/image5.jpeg" Type="http://schemas.openxmlformats.org/officeDocument/2006/relationships/image"/><Relationship Id="rId1" Target="../slideLayouts/slideLayout7.xml" Type="http://schemas.openxmlformats.org/officeDocument/2006/relationships/slideLayout"/></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arget="../media/image39.jpeg" Type="http://schemas.openxmlformats.org/officeDocument/2006/relationships/image"/><Relationship Id="rId2" Target="../slideLayouts/slideLayout7.xml" Type="http://schemas.openxmlformats.org/officeDocument/2006/relationships/slideLayout"/><Relationship Id="rId1" Target="../tags/tag4.xml" Type="http://schemas.openxmlformats.org/officeDocument/2006/relationships/tags"/></Relationships>
</file>

<file path=ppt/slides/_rels/slide23.xml.rels><?xml version="1.0" encoding="UTF-8" standalone="yes" ?><Relationships xmlns="http://schemas.openxmlformats.org/package/2006/relationships"><Relationship Id="rId3" Target="../media/hdphoto4.wdp" Type="http://schemas.microsoft.com/office/2007/relationships/hdphoto"/><Relationship Id="rId2" Target="../media/image40.jpeg" Type="http://schemas.openxmlformats.org/officeDocument/2006/relationships/image"/><Relationship Id="rId1" Target="../slideLayouts/slideLayout7.xml" Type="http://schemas.openxmlformats.org/officeDocument/2006/relationships/slideLayout"/><Relationship Id="rId5" Target="../media/image42.jpeg" Type="http://schemas.openxmlformats.org/officeDocument/2006/relationships/image"/><Relationship Id="rId4" Target="../media/image41.jpeg" Type="http://schemas.openxmlformats.org/officeDocument/2006/relationships/image"/></Relationships>
</file>

<file path=ppt/slides/_rels/slide24.xml.rels><?xml version="1.0" encoding="UTF-8" standalone="yes" ?><Relationships xmlns="http://schemas.openxmlformats.org/package/2006/relationships"><Relationship Id="rId3" Target="../media/image43.jpeg" Type="http://schemas.openxmlformats.org/officeDocument/2006/relationships/image"/><Relationship Id="rId2" Target="../slideLayouts/slideLayout7.xml" Type="http://schemas.openxmlformats.org/officeDocument/2006/relationships/slideLayout"/><Relationship Id="rId1" Target="../tags/tag5.xml" Type="http://schemas.openxmlformats.org/officeDocument/2006/relationships/tags"/></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arget="../media/image45.jpeg" Type="http://schemas.openxmlformats.org/officeDocument/2006/relationships/image"/><Relationship Id="rId2" Target="../slideLayouts/slideLayout7.xml" Type="http://schemas.openxmlformats.org/officeDocument/2006/relationships/slideLayout"/><Relationship Id="rId1" Target="../tags/tag6.xml" Type="http://schemas.openxmlformats.org/officeDocument/2006/relationships/tags"/></Relationships>
</file>

<file path=ppt/slides/_rels/slide27.xml.rels><?xml version="1.0" encoding="UTF-8" standalone="yes" ?><Relationships xmlns="http://schemas.openxmlformats.org/package/2006/relationships"><Relationship Id="rId3" Target="../media/hdphoto6.wdp" Type="http://schemas.microsoft.com/office/2007/relationships/hdphoto"/><Relationship Id="rId2" Target="../media/image46.jpeg" Type="http://schemas.openxmlformats.org/officeDocument/2006/relationships/image"/><Relationship Id="rId1" Target="../slideLayouts/slideLayout7.xml" Type="http://schemas.openxmlformats.org/officeDocument/2006/relationships/slideLayout"/><Relationship Id="rId4" Target="../media/image47.png" Type="http://schemas.openxmlformats.org/officeDocument/2006/relationships/image"/></Relationships>
</file>

<file path=ppt/slides/_rels/slide28.xml.rels><?xml version="1.0" encoding="UTF-8" standalone="yes" ?><Relationships xmlns="http://schemas.openxmlformats.org/package/2006/relationships"><Relationship Id="rId2" Target="../media/image48.jpeg" Type="http://schemas.openxmlformats.org/officeDocument/2006/relationships/image"/><Relationship Id="rId1" Target="../slideLayouts/slideLayout7.xml" Type="http://schemas.openxmlformats.org/officeDocument/2006/relationships/slideLayout"/></Relationships>
</file>

<file path=ppt/slides/_rels/slide29.xml.rels><?xml version="1.0" encoding="UTF-8" standalone="yes" ?><Relationships xmlns="http://schemas.openxmlformats.org/package/2006/relationships"><Relationship Id="rId3" Target="../media/image50.png" Type="http://schemas.openxmlformats.org/officeDocument/2006/relationships/image"/><Relationship Id="rId2" Target="../media/image49.jpeg" Type="http://schemas.openxmlformats.org/officeDocument/2006/relationships/image"/><Relationship Id="rId1" Target="../slideLayouts/slideLayout7.xml" Type="http://schemas.openxmlformats.org/officeDocument/2006/relationships/slideLayout"/></Relationships>
</file>

<file path=ppt/slides/_rels/slide3.xml.rels><?xml version="1.0" encoding="UTF-8" standalone="yes" ?><Relationships xmlns="http://schemas.openxmlformats.org/package/2006/relationships"><Relationship Id="rId3" Target="../media/image7.jpeg" Type="http://schemas.openxmlformats.org/officeDocument/2006/relationships/image"/><Relationship Id="rId2" Target="../media/image6.jpeg" Type="http://schemas.openxmlformats.org/officeDocument/2006/relationships/image"/><Relationship Id="rId1" Target="../slideLayouts/slideLayout7.xml" Type="http://schemas.openxmlformats.org/officeDocument/2006/relationships/slideLayout"/></Relationships>
</file>

<file path=ppt/slides/_rels/slide30.xml.rels><?xml version="1.0" encoding="UTF-8" standalone="yes" ?><Relationships xmlns="http://schemas.openxmlformats.org/package/2006/relationships"><Relationship Id="rId3" Target="../media/image51.jpeg" Type="http://schemas.openxmlformats.org/officeDocument/2006/relationships/image"/><Relationship Id="rId2" Target="../slideLayouts/slideLayout7.xml" Type="http://schemas.openxmlformats.org/officeDocument/2006/relationships/slideLayout"/><Relationship Id="rId1" Target="../tags/tag7.xml" Type="http://schemas.openxmlformats.org/officeDocument/2006/relationships/tags"/></Relationships>
</file>

<file path=ppt/slides/_rels/slide4.xml.rels><?xml version="1.0" encoding="UTF-8" standalone="yes" ?><Relationships xmlns="http://schemas.openxmlformats.org/package/2006/relationships"><Relationship Id="rId2" Target="../media/image8.jpeg" Type="http://schemas.openxmlformats.org/officeDocument/2006/relationships/image"/><Relationship Id="rId1" Target="../slideLayouts/slideLayout7.xml" Type="http://schemas.openxmlformats.org/officeDocument/2006/relationships/slideLayout"/></Relationships>
</file>

<file path=ppt/slides/_rels/slide5.xml.rels><?xml version="1.0" encoding="UTF-8" standalone="yes" ?><Relationships xmlns="http://schemas.openxmlformats.org/package/2006/relationships"><Relationship Id="rId3" Target="../media/image10.jpeg" Type="http://schemas.openxmlformats.org/officeDocument/2006/relationships/image"/><Relationship Id="rId2" Target="../media/image9.jpeg" Type="http://schemas.openxmlformats.org/officeDocument/2006/relationships/image"/><Relationship Id="rId1" Target="../slideLayouts/slideLayout7.xml" Type="http://schemas.openxmlformats.org/officeDocument/2006/relationships/slideLayout"/></Relationships>
</file>

<file path=ppt/slides/_rels/slide6.xml.rels><?xml version="1.0" encoding="UTF-8" standalone="yes" ?><Relationships xmlns="http://schemas.openxmlformats.org/package/2006/relationships"><Relationship Id="rId2" Target="../media/image11.jpeg" Type="http://schemas.openxmlformats.org/officeDocument/2006/relationships/image"/><Relationship Id="rId1" Target="../slideLayouts/slideLayout7.xml" Type="http://schemas.openxmlformats.org/officeDocument/2006/relationships/slideLayout"/></Relationships>
</file>

<file path=ppt/slides/_rels/slide7.xml.rels><?xml version="1.0" encoding="UTF-8" standalone="yes" ?><Relationships xmlns="http://schemas.openxmlformats.org/package/2006/relationships"><Relationship Id="rId3" Target="../media/image13.jpeg" Type="http://schemas.openxmlformats.org/officeDocument/2006/relationships/image"/><Relationship Id="rId2" Target="../media/image12.jpeg" Type="http://schemas.openxmlformats.org/officeDocument/2006/relationships/image"/><Relationship Id="rId1" Target="../slideLayouts/slideLayout7.xml" Type="http://schemas.openxmlformats.org/officeDocument/2006/relationships/slideLayout"/><Relationship Id="rId4" Target="../media/image14.jpeg" Type="http://schemas.openxmlformats.org/officeDocument/2006/relationships/image"/></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arget="../media/image17.jpeg" Type="http://schemas.openxmlformats.org/officeDocument/2006/relationships/image"/><Relationship Id="rId2" Target="../media/image16.jpeg" Type="http://schemas.openxmlformats.org/officeDocument/2006/relationships/image"/><Relationship Id="rId1" Target="../slideLayouts/slideLayout7.xml" Type="http://schemas.openxmlformats.org/officeDocument/2006/relationships/slideLayout"/><Relationship Id="rId6" Target="../media/image20.jpeg" Type="http://schemas.openxmlformats.org/officeDocument/2006/relationships/image"/><Relationship Id="rId5" Target="../media/image19.jpeg" Type="http://schemas.openxmlformats.org/officeDocument/2006/relationships/image"/><Relationship Id="rId4" Target="../media/image18.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1060154" y="881509"/>
            <a:ext cx="6818065" cy="5535613"/>
            <a:chOff x="1060154" y="881509"/>
            <a:chExt cx="6818065" cy="5535613"/>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0154" y="918022"/>
              <a:ext cx="3706813" cy="549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33344" y="881509"/>
              <a:ext cx="3444875" cy="553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2" name="Прямоугольник 1"/>
          <p:cNvSpPr/>
          <p:nvPr/>
        </p:nvSpPr>
        <p:spPr>
          <a:xfrm>
            <a:off x="3792413" y="1974170"/>
            <a:ext cx="4572000" cy="1200329"/>
          </a:xfrm>
          <a:prstGeom prst="rect">
            <a:avLst/>
          </a:prstGeom>
        </p:spPr>
        <p:txBody>
          <a:bodyPr>
            <a:spAutoFit/>
          </a:bodyPr>
          <a:lstStyle/>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КАЛЕНДАРЬ</a:t>
            </a:r>
          </a:p>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ЗНАМЕНАТЕЛЬНЫХ </a:t>
            </a:r>
          </a:p>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 ПАМЯТНЫХ ДАТ</a:t>
            </a:r>
          </a:p>
        </p:txBody>
      </p:sp>
      <p:sp>
        <p:nvSpPr>
          <p:cNvPr id="3" name="Прямоугольник 2"/>
          <p:cNvSpPr/>
          <p:nvPr/>
        </p:nvSpPr>
        <p:spPr>
          <a:xfrm>
            <a:off x="4766967" y="3933056"/>
            <a:ext cx="2728632" cy="52322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сентябрь 2020</a:t>
            </a:r>
          </a:p>
        </p:txBody>
      </p:sp>
      <p:sp>
        <p:nvSpPr>
          <p:cNvPr id="4" name="Прямоугольник 3"/>
          <p:cNvSpPr/>
          <p:nvPr/>
        </p:nvSpPr>
        <p:spPr>
          <a:xfrm>
            <a:off x="371525" y="276395"/>
            <a:ext cx="7992888" cy="584775"/>
          </a:xfrm>
          <a:prstGeom prst="rect">
            <a:avLst/>
          </a:prstGeom>
        </p:spPr>
        <p:txBody>
          <a:bodyPr wrap="square">
            <a:spAutoFit/>
          </a:bodyPr>
          <a:lstStyle/>
          <a:p>
            <a:pPr algn="ctr"/>
            <a:r>
              <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МБУК «Хиславичская МЦБС</a:t>
            </a:r>
          </a:p>
        </p:txBody>
      </p:sp>
      <p:pic>
        <p:nvPicPr>
          <p:cNvPr id="12" name="Мнусй 3 Сентября.mp3">
            <a:hlinkClick r:id="" action="ppaction://media"/>
          </p:cNvPr>
          <p:cNvPicPr>
            <a:picLocks noRot="1" noChangeAspect="1"/>
          </p:cNvPicPr>
          <p:nvPr>
            <a:audioFile r:link="rId2"/>
          </p:nvPr>
        </p:nvPicPr>
        <p:blipFill>
          <a:blip r:embed="rId6" cstate="print"/>
          <a:stretch>
            <a:fillRect/>
          </a:stretch>
        </p:blipFill>
        <p:spPr>
          <a:xfrm>
            <a:off x="4449763" y="3306763"/>
            <a:ext cx="244475" cy="244475"/>
          </a:xfrm>
          <a:prstGeom prst="rect">
            <a:avLst/>
          </a:prstGeom>
        </p:spPr>
      </p:pic>
      <p:pic>
        <p:nvPicPr>
          <p:cNvPr id="13" name="Мнусй 3 Сентября.mp3">
            <a:hlinkClick r:id="" action="ppaction://media"/>
          </p:cNvPr>
          <p:cNvPicPr>
            <a:picLocks noRot="1" noChangeAspect="1"/>
          </p:cNvPicPr>
          <p:nvPr>
            <a:audioFile r:link="rId2"/>
          </p:nvPr>
        </p:nvPicPr>
        <p:blipFill>
          <a:blip r:embed="rId7" cstate="print"/>
          <a:stretch>
            <a:fillRect/>
          </a:stretch>
        </p:blipFill>
        <p:spPr>
          <a:xfrm>
            <a:off x="4449763" y="3306763"/>
            <a:ext cx="244475" cy="244475"/>
          </a:xfrm>
          <a:prstGeom prst="rect">
            <a:avLst/>
          </a:prstGeom>
        </p:spPr>
      </p:pic>
    </p:spTree>
    <p:custDataLst>
      <p:tags r:id="rId1"/>
    </p:custDataLst>
    <p:extLst>
      <p:ext uri="{BB962C8B-B14F-4D97-AF65-F5344CB8AC3E}">
        <p14:creationId xmlns:p14="http://schemas.microsoft.com/office/powerpoint/2010/main" xmlns="" val="729577339"/>
      </p:ext>
    </p:extLst>
  </p:cSld>
  <p:clrMapOvr>
    <a:masterClrMapping/>
  </p:clrMapOvr>
  <p:transition spd="med" advClick="0" advTm="1089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1" fill="hold"/>
                                        <p:tgtEl>
                                          <p:spTgt spid="13"/>
                                        </p:tgtEl>
                                      </p:cBhvr>
                                    </p:cmd>
                                  </p:childTnLst>
                                </p:cTn>
                              </p:par>
                              <p:par>
                                <p:cTn id="13" presetID="10" presetClass="entr"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par>
                          <p:cTn id="20" fill="hold">
                            <p:stCondLst>
                              <p:cond delay="6000"/>
                            </p:stCondLst>
                            <p:childTnLst>
                              <p:par>
                                <p:cTn id="21" presetID="51" presetClass="entr" presetSubtype="0" fill="hold" grpId="1"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770" decel="100000"/>
                                        <p:tgtEl>
                                          <p:spTgt spid="3"/>
                                        </p:tgtEl>
                                      </p:cBhvr>
                                    </p:animEffect>
                                    <p:animScale>
                                      <p:cBhvr>
                                        <p:cTn id="24" dur="770" decel="100000"/>
                                        <p:tgtEl>
                                          <p:spTgt spid="3"/>
                                        </p:tgtEl>
                                      </p:cBhvr>
                                      <p:from x="10000" y="10000"/>
                                      <p:to x="200000" y="450000"/>
                                    </p:animScale>
                                    <p:animScale>
                                      <p:cBhvr>
                                        <p:cTn id="25" dur="1230" accel="100000" fill="hold">
                                          <p:stCondLst>
                                            <p:cond delay="770"/>
                                          </p:stCondLst>
                                        </p:cTn>
                                        <p:tgtEl>
                                          <p:spTgt spid="3"/>
                                        </p:tgtEl>
                                      </p:cBhvr>
                                      <p:from x="200000" y="450000"/>
                                      <p:to x="100000" y="100000"/>
                                    </p:animScale>
                                    <p:set>
                                      <p:cBhvr>
                                        <p:cTn id="26" dur="770" fill="hold"/>
                                        <p:tgtEl>
                                          <p:spTgt spid="3"/>
                                        </p:tgtEl>
                                        <p:attrNameLst>
                                          <p:attrName>ppt_x</p:attrName>
                                        </p:attrNameLst>
                                      </p:cBhvr>
                                      <p:to>
                                        <p:strVal val="(0.5)"/>
                                      </p:to>
                                    </p:set>
                                    <p:anim from="(0.5)" to="(#ppt_x)" calcmode="lin" valueType="num">
                                      <p:cBhvr>
                                        <p:cTn id="27" dur="1230" accel="100000" fill="hold">
                                          <p:stCondLst>
                                            <p:cond delay="770"/>
                                          </p:stCondLst>
                                        </p:cTn>
                                        <p:tgtEl>
                                          <p:spTgt spid="3"/>
                                        </p:tgtEl>
                                        <p:attrNameLst>
                                          <p:attrName>ppt_x</p:attrName>
                                        </p:attrNameLst>
                                      </p:cBhvr>
                                    </p:anim>
                                    <p:set>
                                      <p:cBhvr>
                                        <p:cTn id="28" dur="770" fill="hold"/>
                                        <p:tgtEl>
                                          <p:spTgt spid="3"/>
                                        </p:tgtEl>
                                        <p:attrNameLst>
                                          <p:attrName>ppt_y</p:attrName>
                                        </p:attrNameLst>
                                      </p:cBhvr>
                                      <p:to>
                                        <p:strVal val="(#ppt_y+0.4)"/>
                                      </p:to>
                                    </p:set>
                                    <p:anim from="(#ppt_y+0.4)" to="(#ppt_y)" calcmode="lin" valueType="num">
                                      <p:cBhvr>
                                        <p:cTn id="29" dur="1230" accel="100000" fill="hold">
                                          <p:stCondLst>
                                            <p:cond delay="770"/>
                                          </p:stCondLst>
                                        </p:cTn>
                                        <p:tgtEl>
                                          <p:spTgt spid="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numSld="30">
                <p:cTn id="31" repeatCount="indefinite"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363" y="557213"/>
            <a:ext cx="8169275" cy="57435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55795612"/>
      </p:ext>
    </p:extLst>
  </p:cSld>
  <p:clrMapOvr>
    <a:masterClrMapping/>
  </p:clrMapOvr>
  <p:transition spd="med" advClick="0" advTm="34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ox(in)">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8424936" cy="3693319"/>
          </a:xfrm>
          <a:prstGeom prst="rect">
            <a:avLst/>
          </a:prstGeom>
        </p:spPr>
        <p:txBody>
          <a:bodyPr wrap="square">
            <a:spAutoFit/>
          </a:bodyPr>
          <a:lstStyle/>
          <a:p>
            <a:pPr algn="just"/>
            <a:r>
              <a:rPr lang="ru-RU" dirty="0" smtClean="0"/>
              <a:t>   Грамотность </a:t>
            </a:r>
            <a:r>
              <a:rPr lang="ru-RU" dirty="0"/>
              <a:t>— это не просто умение писать, читать и считать. Для многих это возможность раскрыть тайны мироздания, постичь основу точных наук, достичь успехов в выбранной области деятельности.</a:t>
            </a:r>
          </a:p>
          <a:p>
            <a:pPr algn="just"/>
            <a:r>
              <a:rPr lang="ru-RU" dirty="0" smtClean="0"/>
              <a:t>   Празднование </a:t>
            </a:r>
            <a:r>
              <a:rPr lang="ru-RU" dirty="0"/>
              <a:t>дня грамотности необходимо тем, кто только начинает знакомиться с ее азами и маститым профессионалам, а также тем, кто вложил и продолжает вкладывать усилия и свою душу в дело ликвидации неграмотности. Цель праздника — вскрыть нынешние проблемы и предложить новые инновационные методы их устранения.</a:t>
            </a:r>
          </a:p>
          <a:p>
            <a:pPr algn="just"/>
            <a:r>
              <a:rPr lang="ru-RU" dirty="0"/>
              <a:t>История</a:t>
            </a:r>
          </a:p>
          <a:p>
            <a:pPr algn="just"/>
            <a:r>
              <a:rPr lang="ru-RU" dirty="0"/>
              <a:t>   Статистические данные говорят о том, что в бедных и более богатых странах процветает неграмотность среди детей и взрослых (больше у женщин, чем у мужчин). Но ведь грамотность — это основной инструмент участия человека в общественной и экономической жизни своей страны.</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702" y="4025975"/>
            <a:ext cx="5251384" cy="2359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01022" y="4013399"/>
            <a:ext cx="3219450" cy="2371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75543593"/>
      </p:ext>
    </p:extLst>
  </p:cSld>
  <p:clrMapOvr>
    <a:masterClrMapping/>
  </p:clrMapOvr>
  <p:transition spd="med" advClick="0" advTm="209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strVal val="#ppt_w*0.70"/>
                                          </p:val>
                                        </p:tav>
                                        <p:tav tm="100000">
                                          <p:val>
                                            <p:strVal val="#ppt_w"/>
                                          </p:val>
                                        </p:tav>
                                      </p:tavLst>
                                    </p:anim>
                                    <p:anim calcmode="lin" valueType="num">
                                      <p:cBhvr>
                                        <p:cTn id="8" dur="1000" fill="hold"/>
                                        <p:tgtEl>
                                          <p:spTgt spid="10242"/>
                                        </p:tgtEl>
                                        <p:attrNameLst>
                                          <p:attrName>ppt_h</p:attrName>
                                        </p:attrNameLst>
                                      </p:cBhvr>
                                      <p:tavLst>
                                        <p:tav tm="0">
                                          <p:val>
                                            <p:strVal val="#ppt_h"/>
                                          </p:val>
                                        </p:tav>
                                        <p:tav tm="100000">
                                          <p:val>
                                            <p:strVal val="#ppt_h"/>
                                          </p:val>
                                        </p:tav>
                                      </p:tavLst>
                                    </p:anim>
                                    <p:animEffect transition="in" filter="fade">
                                      <p:cBhvr>
                                        <p:cTn id="9" dur="1000"/>
                                        <p:tgtEl>
                                          <p:spTgt spid="10242"/>
                                        </p:tgtEl>
                                      </p:cBhvr>
                                    </p:animEffect>
                                  </p:childTnLst>
                                </p:cTn>
                              </p:par>
                              <p:par>
                                <p:cTn id="10" presetID="55" presetClass="entr" presetSubtype="0" fill="hold" nodeType="withEffect">
                                  <p:stCondLst>
                                    <p:cond delay="0"/>
                                  </p:stCondLst>
                                  <p:childTnLst>
                                    <p:set>
                                      <p:cBhvr>
                                        <p:cTn id="11" dur="1" fill="hold">
                                          <p:stCondLst>
                                            <p:cond delay="0"/>
                                          </p:stCondLst>
                                        </p:cTn>
                                        <p:tgtEl>
                                          <p:spTgt spid="10243"/>
                                        </p:tgtEl>
                                        <p:attrNameLst>
                                          <p:attrName>style.visibility</p:attrName>
                                        </p:attrNameLst>
                                      </p:cBhvr>
                                      <p:to>
                                        <p:strVal val="visible"/>
                                      </p:to>
                                    </p:set>
                                    <p:anim calcmode="lin" valueType="num">
                                      <p:cBhvr>
                                        <p:cTn id="12" dur="1000" fill="hold"/>
                                        <p:tgtEl>
                                          <p:spTgt spid="10243"/>
                                        </p:tgtEl>
                                        <p:attrNameLst>
                                          <p:attrName>ppt_w</p:attrName>
                                        </p:attrNameLst>
                                      </p:cBhvr>
                                      <p:tavLst>
                                        <p:tav tm="0">
                                          <p:val>
                                            <p:strVal val="#ppt_w*0.70"/>
                                          </p:val>
                                        </p:tav>
                                        <p:tav tm="100000">
                                          <p:val>
                                            <p:strVal val="#ppt_w"/>
                                          </p:val>
                                        </p:tav>
                                      </p:tavLst>
                                    </p:anim>
                                    <p:anim calcmode="lin" valueType="num">
                                      <p:cBhvr>
                                        <p:cTn id="13" dur="1000" fill="hold"/>
                                        <p:tgtEl>
                                          <p:spTgt spid="10243"/>
                                        </p:tgtEl>
                                        <p:attrNameLst>
                                          <p:attrName>ppt_h</p:attrName>
                                        </p:attrNameLst>
                                      </p:cBhvr>
                                      <p:tavLst>
                                        <p:tav tm="0">
                                          <p:val>
                                            <p:strVal val="#ppt_h"/>
                                          </p:val>
                                        </p:tav>
                                        <p:tav tm="100000">
                                          <p:val>
                                            <p:strVal val="#ppt_h"/>
                                          </p:val>
                                        </p:tav>
                                      </p:tavLst>
                                    </p:anim>
                                    <p:animEffect transition="in" filter="fade">
                                      <p:cBhvr>
                                        <p:cTn id="14" dur="1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72" r="3125" b="13076"/>
          <a:stretch/>
        </p:blipFill>
        <p:spPr bwMode="auto">
          <a:xfrm>
            <a:off x="395536" y="404664"/>
            <a:ext cx="8424936" cy="6048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27192154"/>
      </p:ext>
    </p:extLst>
  </p:cSld>
  <p:clrMapOvr>
    <a:masterClrMapping/>
  </p:clrMapOvr>
  <p:transition spd="med" advClick="0" advTm="31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ox(in)">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artisticCrisscrossEtching/>
                    </a14:imgEffect>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153074" y="260648"/>
            <a:ext cx="8667398" cy="63256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323528" y="404664"/>
            <a:ext cx="8496944" cy="5909310"/>
          </a:xfrm>
          <a:prstGeom prst="rect">
            <a:avLst/>
          </a:prstGeom>
        </p:spPr>
        <p:txBody>
          <a:bodyPr wrap="square">
            <a:spAutoFit/>
          </a:bodyPr>
          <a:lstStyle/>
          <a:p>
            <a:pPr algn="just"/>
            <a:r>
              <a:rPr lang="ru-RU" dirty="0"/>
              <a:t> </a:t>
            </a:r>
            <a:r>
              <a:rPr lang="ru-RU" b="1" dirty="0"/>
              <a:t>Бородинская битва стала самым масштабным сражением, произошедшим во время Отечественной войны в 1812 году, среди русской и французской армий под руководством М. И. Кутузова и Наполеона I Бонапарта. Во Франции она известна как битва на Москве-реке.</a:t>
            </a:r>
          </a:p>
          <a:p>
            <a:pPr algn="just"/>
            <a:r>
              <a:rPr lang="ru-RU" b="1" dirty="0"/>
              <a:t>    Во время 12-ти часового сражения французы смогли захватить местоположение русских, но по завершение боя армия Наполеона вернулась на исходные позиции.</a:t>
            </a:r>
          </a:p>
          <a:p>
            <a:pPr algn="just"/>
            <a:r>
              <a:rPr lang="ru-RU" b="1" dirty="0"/>
              <a:t>   Это сражение считается самым кровопролитным среди всех однодневных. Русская армия потеряла 39 300 военных, среди которых убитые, пропавшие без вести и раненые. Но из-за неточности этих данных историки считают, что это 44-45 тысяч человек.</a:t>
            </a:r>
          </a:p>
          <a:p>
            <a:pPr algn="just"/>
            <a:r>
              <a:rPr lang="ru-RU" b="1" dirty="0"/>
              <a:t>   Точное количество погибших на стороне французской армии неизвестно, так как при отступлении армии документация была сожжена. Большинство ученых склонно считать, что это около 40 тысяч военных.</a:t>
            </a:r>
          </a:p>
          <a:p>
            <a:pPr algn="just"/>
            <a:r>
              <a:rPr lang="ru-RU" b="1" dirty="0"/>
              <a:t>   Итог Бородинской битвы современные историки считают не определенным, ведь ни один из полководцев не добился желаемого результата. Основным достижением сражения стала не удавшаяся победа над русской армией в условиях Русской кампании, отсутствие этой победы определило однозначное поражение французов.</a:t>
            </a:r>
          </a:p>
        </p:txBody>
      </p:sp>
    </p:spTree>
    <p:extLst>
      <p:ext uri="{BB962C8B-B14F-4D97-AF65-F5344CB8AC3E}">
        <p14:creationId xmlns:p14="http://schemas.microsoft.com/office/powerpoint/2010/main" xmlns="" val="960329901"/>
      </p:ext>
    </p:extLst>
  </p:cSld>
  <p:clrMapOvr>
    <a:masterClrMapping/>
  </p:clrMapOvr>
  <p:transition spd="med" advClick="0" advTm="40406">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553244" y="355600"/>
            <a:ext cx="9355598" cy="6265443"/>
            <a:chOff x="-553244" y="355600"/>
            <a:chExt cx="9355598" cy="6265443"/>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95425" y="355600"/>
              <a:ext cx="6151563" cy="6145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825859">
              <a:off x="-553244" y="2360193"/>
              <a:ext cx="4097337" cy="4260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60729" y="421842"/>
              <a:ext cx="2841625" cy="302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475811794"/>
      </p:ext>
    </p:extLst>
  </p:cSld>
  <p:clrMapOvr>
    <a:masterClrMapping/>
  </p:clrMapOvr>
  <p:transition spd="med" advClick="0" advTm="63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33000"/>
                    </a14:imgEffect>
                  </a14:imgLayer>
                </a14:imgProps>
              </a:ext>
              <a:ext uri="{28A0092B-C50C-407E-A947-70E740481C1C}">
                <a14:useLocalDpi xmlns:a14="http://schemas.microsoft.com/office/drawing/2010/main" xmlns="" val="0"/>
              </a:ext>
            </a:extLst>
          </a:blip>
          <a:srcRect/>
          <a:stretch>
            <a:fillRect/>
          </a:stretch>
        </p:blipFill>
        <p:spPr bwMode="auto">
          <a:xfrm>
            <a:off x="246063" y="355600"/>
            <a:ext cx="8650287" cy="6145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428811" y="612050"/>
            <a:ext cx="8284790" cy="5632311"/>
          </a:xfrm>
          <a:prstGeom prst="rect">
            <a:avLst/>
          </a:prstGeom>
        </p:spPr>
        <p:txBody>
          <a:bodyPr wrap="square">
            <a:spAutoFit/>
          </a:bodyPr>
          <a:lstStyle/>
          <a:p>
            <a:pPr algn="just"/>
            <a:r>
              <a:rPr lang="ru-RU" b="1" dirty="0" smtClean="0"/>
              <a:t>    Известная </a:t>
            </a:r>
            <a:r>
              <a:rPr lang="ru-RU" b="1" dirty="0"/>
              <a:t>фраза во всем мире – «красота спасёт мир». После окончания второй мировой войны была основана Международная организация по косметологии и эстетики. На одном из собраний организации было принято решение о создании официального праздника. Таким образом, с 1995 года во празднуется Всемирный день красоты.</a:t>
            </a:r>
          </a:p>
          <a:p>
            <a:pPr algn="just"/>
            <a:r>
              <a:rPr lang="ru-RU" b="1" dirty="0"/>
              <a:t>   Сам вопрос определения стандартов красоты поднимался еще в древние века. И у каждой расы это был свой идеал, к примеру:</a:t>
            </a:r>
          </a:p>
          <a:p>
            <a:pPr algn="just"/>
            <a:r>
              <a:rPr lang="ru-RU" b="1" dirty="0"/>
              <a:t>В Египте ценились женщины со стройной фигурой и правильными чертами лица.</a:t>
            </a:r>
          </a:p>
          <a:p>
            <a:pPr algn="just"/>
            <a:r>
              <a:rPr lang="ru-RU" b="1" dirty="0" smtClean="0"/>
              <a:t>    В </a:t>
            </a:r>
            <a:r>
              <a:rPr lang="ru-RU" b="1" dirty="0"/>
              <a:t>Греции – спортивного телосложения девушки с крупными лицами.</a:t>
            </a:r>
          </a:p>
          <a:p>
            <a:pPr algn="just"/>
            <a:r>
              <a:rPr lang="ru-RU" b="1" dirty="0"/>
              <a:t>Китай славил маленьких азиаток, с миниатюрными ступнями.</a:t>
            </a:r>
          </a:p>
          <a:p>
            <a:pPr algn="just"/>
            <a:r>
              <a:rPr lang="ru-RU" b="1" dirty="0"/>
              <a:t>Средневековая Европа признавала скромных и доброжелательных леди.</a:t>
            </a:r>
          </a:p>
          <a:p>
            <a:pPr algn="just"/>
            <a:r>
              <a:rPr lang="ru-RU" b="1" dirty="0"/>
              <a:t>   Такое беспорядочное формирование красоты происходило до начала 20 века. Переступив через порог </a:t>
            </a:r>
            <a:r>
              <a:rPr lang="ru-RU" b="1" dirty="0" err="1"/>
              <a:t>межвековья</a:t>
            </a:r>
            <a:r>
              <a:rPr lang="ru-RU" b="1" dirty="0"/>
              <a:t>, вся красота стала подвластной профильным специалистам: модельерам, косметологам, парикмахерам, фитнес тренерам и пластическим хирургам. Сегодня модной считается естественная красота, которая не гонится за всемирными стандартами.</a:t>
            </a:r>
          </a:p>
        </p:txBody>
      </p:sp>
    </p:spTree>
    <p:extLst>
      <p:ext uri="{BB962C8B-B14F-4D97-AF65-F5344CB8AC3E}">
        <p14:creationId xmlns:p14="http://schemas.microsoft.com/office/powerpoint/2010/main" xmlns="" val="2487853622"/>
      </p:ext>
    </p:extLst>
  </p:cSld>
  <p:clrMapOvr>
    <a:masterClrMapping/>
  </p:clrMapOvr>
  <p:transition spd="med" advClick="0" advTm="27625">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93452" y="563714"/>
            <a:ext cx="7364413" cy="5529263"/>
          </a:xfrm>
          <a:prstGeom prst="round2DiagRect">
            <a:avLst>
              <a:gd name="adj1" fmla="val 16667"/>
              <a:gd name="adj2" fmla="val 0"/>
            </a:avLst>
          </a:prstGeom>
          <a:ln/>
          <a:extLst/>
        </p:spPr>
        <p:style>
          <a:lnRef idx="2">
            <a:schemeClr val="dk1"/>
          </a:lnRef>
          <a:fillRef idx="1">
            <a:schemeClr val="lt1"/>
          </a:fillRef>
          <a:effectRef idx="0">
            <a:schemeClr val="dk1"/>
          </a:effectRef>
          <a:fontRef idx="minor">
            <a:schemeClr val="dk1"/>
          </a:fontRef>
        </p:style>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1124744"/>
            <a:ext cx="1798637" cy="2828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63690" y="1231106"/>
            <a:ext cx="1663700" cy="2616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305" t="47064" r="7183" b="30188"/>
          <a:stretch/>
        </p:blipFill>
        <p:spPr bwMode="auto">
          <a:xfrm>
            <a:off x="6660232" y="5373214"/>
            <a:ext cx="1900240" cy="4939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9014" t="48794" r="4930" b="28037"/>
          <a:stretch/>
        </p:blipFill>
        <p:spPr bwMode="auto">
          <a:xfrm>
            <a:off x="1751452" y="5368252"/>
            <a:ext cx="2028460" cy="5461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18266677"/>
      </p:ext>
    </p:extLst>
  </p:cSld>
  <p:clrMapOvr>
    <a:masterClrMapping/>
  </p:clrMapOvr>
  <p:transition spd="med" advClick="0" advTm="68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ox(in)">
                                      <p:cBhvr>
                                        <p:cTn id="7" dur="500"/>
                                        <p:tgtEl>
                                          <p:spTgt spid="15362"/>
                                        </p:tgtEl>
                                      </p:cBhvr>
                                    </p:animEffect>
                                  </p:childTnLst>
                                </p:cTn>
                              </p:par>
                            </p:childTnLst>
                          </p:cTn>
                        </p:par>
                        <p:par>
                          <p:cTn id="8" fill="hold">
                            <p:stCondLst>
                              <p:cond delay="500"/>
                            </p:stCondLst>
                            <p:childTnLst>
                              <p:par>
                                <p:cTn id="9" presetID="7" presetClass="entr" presetSubtype="4" fill="hold" nodeType="afterEffect">
                                  <p:stCondLst>
                                    <p:cond delay="0"/>
                                  </p:stCondLst>
                                  <p:childTnLst>
                                    <p:set>
                                      <p:cBhvr>
                                        <p:cTn id="10" dur="1" fill="hold">
                                          <p:stCondLst>
                                            <p:cond delay="0"/>
                                          </p:stCondLst>
                                        </p:cTn>
                                        <p:tgtEl>
                                          <p:spTgt spid="15363"/>
                                        </p:tgtEl>
                                        <p:attrNameLst>
                                          <p:attrName>style.visibility</p:attrName>
                                        </p:attrNameLst>
                                      </p:cBhvr>
                                      <p:to>
                                        <p:strVal val="visible"/>
                                      </p:to>
                                    </p:set>
                                    <p:anim calcmode="lin" valueType="num">
                                      <p:cBhvr additive="base">
                                        <p:cTn id="11" dur="5000" fill="hold"/>
                                        <p:tgtEl>
                                          <p:spTgt spid="15363"/>
                                        </p:tgtEl>
                                        <p:attrNameLst>
                                          <p:attrName>ppt_x</p:attrName>
                                        </p:attrNameLst>
                                      </p:cBhvr>
                                      <p:tavLst>
                                        <p:tav tm="0">
                                          <p:val>
                                            <p:strVal val="#ppt_x"/>
                                          </p:val>
                                        </p:tav>
                                        <p:tav tm="100000">
                                          <p:val>
                                            <p:strVal val="#ppt_x"/>
                                          </p:val>
                                        </p:tav>
                                      </p:tavLst>
                                    </p:anim>
                                    <p:anim calcmode="lin" valueType="num">
                                      <p:cBhvr additive="base">
                                        <p:cTn id="12" dur="5000" fill="hold"/>
                                        <p:tgtEl>
                                          <p:spTgt spid="15363"/>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5364"/>
                                        </p:tgtEl>
                                        <p:attrNameLst>
                                          <p:attrName>style.visibility</p:attrName>
                                        </p:attrNameLst>
                                      </p:cBhvr>
                                      <p:to>
                                        <p:strVal val="visible"/>
                                      </p:to>
                                    </p:set>
                                    <p:anim calcmode="lin" valueType="num">
                                      <p:cBhvr additive="base">
                                        <p:cTn id="15" dur="5000" fill="hold"/>
                                        <p:tgtEl>
                                          <p:spTgt spid="15364"/>
                                        </p:tgtEl>
                                        <p:attrNameLst>
                                          <p:attrName>ppt_x</p:attrName>
                                        </p:attrNameLst>
                                      </p:cBhvr>
                                      <p:tavLst>
                                        <p:tav tm="0">
                                          <p:val>
                                            <p:strVal val="#ppt_x"/>
                                          </p:val>
                                        </p:tav>
                                        <p:tav tm="100000">
                                          <p:val>
                                            <p:strVal val="#ppt_x"/>
                                          </p:val>
                                        </p:tav>
                                      </p:tavLst>
                                    </p:anim>
                                    <p:anim calcmode="lin" valueType="num">
                                      <p:cBhvr additive="base">
                                        <p:cTn id="16" dur="50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lum bright="30000"/>
            <a:extLst>
              <a:ext uri="{28A0092B-C50C-407E-A947-70E740481C1C}">
                <a14:useLocalDpi xmlns:a14="http://schemas.microsoft.com/office/drawing/2010/main" xmlns="" val="0"/>
              </a:ext>
            </a:extLst>
          </a:blip>
          <a:srcRect/>
          <a:stretch>
            <a:fillRect/>
          </a:stretch>
        </p:blipFill>
        <p:spPr bwMode="auto">
          <a:xfrm>
            <a:off x="347326" y="309888"/>
            <a:ext cx="8486775" cy="6224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539552" y="284210"/>
            <a:ext cx="8064896" cy="5632311"/>
          </a:xfrm>
          <a:prstGeom prst="rect">
            <a:avLst/>
          </a:prstGeom>
        </p:spPr>
        <p:txBody>
          <a:bodyPr wrap="square">
            <a:spAutoFit/>
          </a:bodyPr>
          <a:lstStyle/>
          <a:p>
            <a:r>
              <a:rPr lang="ru-RU" b="1" i="1" u="sng" dirty="0">
                <a:solidFill>
                  <a:schemeClr val="accent6"/>
                </a:solidFill>
              </a:rPr>
              <a:t>Агаты Кристи</a:t>
            </a:r>
          </a:p>
          <a:p>
            <a:pPr algn="just"/>
            <a:r>
              <a:rPr lang="ru-RU" dirty="0"/>
              <a:t>   Королева детектива писательница Агата Кристи (Миллер в девичестве) родилась в английском городке Торки 15 сентября 1890 года в состоятельной американской семье и потому получила замечательное домашнее образование.</a:t>
            </a:r>
          </a:p>
          <a:p>
            <a:pPr algn="just"/>
            <a:r>
              <a:rPr lang="ru-RU" dirty="0"/>
              <a:t>В годы Первой мировой войны Миллер была сестрой милосердия, а затем некоторое время работала аптечным фармацевтом. В 1914 году она впервые вышла замуж за Арчибальда Кристи. От первого мужа у Агаты родилась дочь </a:t>
            </a:r>
            <a:r>
              <a:rPr lang="ru-RU" dirty="0" err="1"/>
              <a:t>Розалинда</a:t>
            </a:r>
            <a:r>
              <a:rPr lang="ru-RU" dirty="0"/>
              <a:t>.</a:t>
            </a:r>
          </a:p>
          <a:p>
            <a:pPr algn="just"/>
            <a:r>
              <a:rPr lang="ru-RU" dirty="0"/>
              <a:t>   Шестью годами позже увидел свет первый роман молодой Кристи «Загадочное происшествие в </a:t>
            </a:r>
            <a:r>
              <a:rPr lang="ru-RU" dirty="0" err="1"/>
              <a:t>Стайлз</a:t>
            </a:r>
            <a:r>
              <a:rPr lang="ru-RU" dirty="0"/>
              <a:t>», который сразу же принес ей известность. Эта книга также стала первой из серии произведений о сыщике </a:t>
            </a:r>
            <a:r>
              <a:rPr lang="ru-RU" dirty="0" err="1"/>
              <a:t>Эркюле</a:t>
            </a:r>
            <a:r>
              <a:rPr lang="ru-RU" dirty="0"/>
              <a:t> </a:t>
            </a:r>
            <a:r>
              <a:rPr lang="ru-RU" dirty="0" err="1"/>
              <a:t>Пуаро</a:t>
            </a:r>
            <a:r>
              <a:rPr lang="ru-RU" dirty="0"/>
              <a:t>.</a:t>
            </a:r>
          </a:p>
          <a:p>
            <a:pPr algn="just"/>
            <a:r>
              <a:rPr lang="ru-RU" dirty="0" smtClean="0"/>
              <a:t>   После </a:t>
            </a:r>
            <a:r>
              <a:rPr lang="ru-RU" dirty="0"/>
              <a:t>развода с мужем в </a:t>
            </a:r>
            <a:r>
              <a:rPr lang="ru-RU" dirty="0">
                <a:solidFill>
                  <a:schemeClr val="bg1"/>
                </a:solidFill>
              </a:rPr>
              <a:t>1928</a:t>
            </a:r>
            <a:r>
              <a:rPr lang="ru-RU" dirty="0"/>
              <a:t> </a:t>
            </a:r>
            <a:r>
              <a:rPr lang="ru-RU" dirty="0">
                <a:solidFill>
                  <a:schemeClr val="bg1"/>
                </a:solidFill>
              </a:rPr>
              <a:t>году Кристи уехала </a:t>
            </a:r>
            <a:r>
              <a:rPr lang="ru-RU" dirty="0"/>
              <a:t>на Канарские острова, где был написан ее </a:t>
            </a:r>
            <a:r>
              <a:rPr lang="ru-RU" dirty="0">
                <a:solidFill>
                  <a:schemeClr val="bg1"/>
                </a:solidFill>
              </a:rPr>
              <a:t>роман «Тайна „Голубого </a:t>
            </a:r>
            <a:r>
              <a:rPr lang="ru-RU" dirty="0"/>
              <a:t>поезда“». Двумя годами позже писательница </a:t>
            </a:r>
            <a:r>
              <a:rPr lang="ru-RU" dirty="0">
                <a:solidFill>
                  <a:schemeClr val="bg1"/>
                </a:solidFill>
              </a:rPr>
              <a:t>познакомилась с археологом </a:t>
            </a:r>
            <a:r>
              <a:rPr lang="ru-RU" dirty="0"/>
              <a:t>Максом </a:t>
            </a:r>
            <a:r>
              <a:rPr lang="ru-RU" dirty="0" err="1"/>
              <a:t>Маллоуэном</a:t>
            </a:r>
            <a:r>
              <a:rPr lang="ru-RU" dirty="0"/>
              <a:t>. С ним она прожила </a:t>
            </a:r>
            <a:r>
              <a:rPr lang="ru-RU" dirty="0">
                <a:solidFill>
                  <a:schemeClr val="bg1"/>
                </a:solidFill>
              </a:rPr>
              <a:t>до конца своей жизни.</a:t>
            </a:r>
          </a:p>
          <a:p>
            <a:pPr algn="just"/>
            <a:r>
              <a:rPr lang="ru-RU" dirty="0"/>
              <a:t>   В 1932 году свет увидел сборник </a:t>
            </a:r>
            <a:r>
              <a:rPr lang="ru-RU" dirty="0">
                <a:solidFill>
                  <a:schemeClr val="bg1"/>
                </a:solidFill>
              </a:rPr>
              <a:t>детективных </a:t>
            </a:r>
            <a:r>
              <a:rPr lang="ru-RU" dirty="0"/>
              <a:t>рассказов Кристи «Тринадцать загадочных случаев». </a:t>
            </a:r>
            <a:r>
              <a:rPr lang="ru-RU" dirty="0">
                <a:solidFill>
                  <a:schemeClr val="bg1"/>
                </a:solidFill>
              </a:rPr>
              <a:t>Здесь впервые </a:t>
            </a:r>
            <a:r>
              <a:rPr lang="ru-RU" dirty="0"/>
              <a:t>появилась вторая любимая героиня писательницы — мисс </a:t>
            </a:r>
            <a:r>
              <a:rPr lang="ru-RU" dirty="0" err="1"/>
              <a:t>Марпл</a:t>
            </a:r>
            <a:r>
              <a:rPr lang="ru-RU" dirty="0"/>
              <a:t>.</a:t>
            </a:r>
          </a:p>
        </p:txBody>
      </p:sp>
    </p:spTree>
    <p:extLst>
      <p:ext uri="{BB962C8B-B14F-4D97-AF65-F5344CB8AC3E}">
        <p14:creationId xmlns:p14="http://schemas.microsoft.com/office/powerpoint/2010/main" xmlns="" val="3549072963"/>
      </p:ext>
    </p:extLst>
  </p:cSld>
  <p:clrMapOvr>
    <a:masterClrMapping/>
  </p:clrMapOvr>
  <p:transition spd="med" advClick="0" advTm="33328">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2263" y="669925"/>
            <a:ext cx="8497887" cy="5518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41346103"/>
      </p:ext>
    </p:extLst>
  </p:cSld>
  <p:clrMapOvr>
    <a:masterClrMapping/>
  </p:clrMapOvr>
  <p:transition spd="med" advClick="0" advTm="34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ox(in)">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lum bright="20000"/>
            <a:extLst>
              <a:ext uri="{BEBA8EAE-BF5A-486C-A8C5-ECC9F3942E4B}">
                <a14:imgProps xmlns:a14="http://schemas.microsoft.com/office/drawing/2010/main" xmlns="">
                  <a14:imgLayer r:embed="rId3">
                    <a14:imgEffect>
                      <a14:artisticBlur/>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a:off x="118222" y="116632"/>
            <a:ext cx="8928992" cy="6624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251520" y="450850"/>
            <a:ext cx="8662397" cy="5794305"/>
          </a:xfrm>
          <a:prstGeom prst="rect">
            <a:avLst/>
          </a:prstGeom>
        </p:spPr>
        <p:txBody>
          <a:bodyPr wrap="square">
            <a:spAutoFit/>
          </a:bodyPr>
          <a:lstStyle/>
          <a:p>
            <a:pPr algn="just"/>
            <a:r>
              <a:rPr lang="ru-RU" dirty="0" smtClean="0"/>
              <a:t>   День </a:t>
            </a:r>
            <a:r>
              <a:rPr lang="ru-RU" dirty="0"/>
              <a:t>Воинской славы в современной России проходит 21 сентября. Это День победы русских сил, под командованием Великого князя Дмитрия Донского, над войском Золотой Орды в Куликовской битве. Битва была исторически важным событием для развития Русского государства и являлась отправной точкой в освобождении от татаро-монгольского ига.</a:t>
            </a:r>
          </a:p>
          <a:p>
            <a:pPr algn="just"/>
            <a:r>
              <a:rPr lang="ru-RU" dirty="0"/>
              <a:t>    Процесс распада Золотой Орды совпал с усилением Руси, за счет слияния территорий с главенством в Московском княжестве. Это беспокоило Мамая, правителя Орды. Для устранения нарастающей угрозы в 1378 года, им было послано войско, командующим которым стал </a:t>
            </a:r>
            <a:r>
              <a:rPr lang="ru-RU" dirty="0" err="1"/>
              <a:t>Бегич</a:t>
            </a:r>
            <a:r>
              <a:rPr lang="ru-RU" dirty="0"/>
              <a:t>, встретившие их русские воины у реки </a:t>
            </a:r>
            <a:r>
              <a:rPr lang="ru-RU" dirty="0" err="1"/>
              <a:t>Вож</a:t>
            </a:r>
            <a:r>
              <a:rPr lang="ru-RU" dirty="0"/>
              <a:t> одержали победу.</a:t>
            </a:r>
          </a:p>
          <a:p>
            <a:pPr algn="just"/>
            <a:r>
              <a:rPr lang="ru-RU" dirty="0"/>
              <a:t>    Раздосадованный проигрышем Мамай заключил союз с литовским князем Ягайло и князем рязанским Олегом. 16 сентября 1380 года рядом с местом, где р. </a:t>
            </a:r>
            <a:r>
              <a:rPr lang="ru-RU" dirty="0" err="1"/>
              <a:t>Непрядва</a:t>
            </a:r>
            <a:r>
              <a:rPr lang="ru-RU" dirty="0"/>
              <a:t> впадает в Дон, прошла трехчасовая битва, в ходе которой вражеское войско начало отступление, превратившееся в настоящее бегство.</a:t>
            </a:r>
          </a:p>
          <a:p>
            <a:pPr algn="just"/>
            <a:r>
              <a:rPr lang="ru-RU" dirty="0"/>
              <a:t>   Результат этого боя способствовал последовавшему за ним окончательному распаду Золотой Орды и становлению единой Руси с центром в Москве.</a:t>
            </a:r>
          </a:p>
          <a:p>
            <a:pPr algn="just"/>
            <a:r>
              <a:rPr lang="ru-RU" dirty="0"/>
              <a:t>   Из-за трудностей перевода календаря, датой празднования стало 21 сентября, не смотря на то, что по новому стилю сама битва проходила 16-го сентября (8-го по старому).</a:t>
            </a:r>
          </a:p>
          <a:p>
            <a:pPr algn="just"/>
            <a:endParaRPr lang="ru-RU" dirty="0"/>
          </a:p>
        </p:txBody>
      </p:sp>
    </p:spTree>
    <p:extLst>
      <p:ext uri="{BB962C8B-B14F-4D97-AF65-F5344CB8AC3E}">
        <p14:creationId xmlns:p14="http://schemas.microsoft.com/office/powerpoint/2010/main" xmlns="" val="2962815626"/>
      </p:ext>
    </p:extLst>
  </p:cSld>
  <p:clrMapOvr>
    <a:masterClrMapping/>
  </p:clrMapOvr>
  <p:transition spd="med" advClick="0" advTm="32485">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0801" y="260648"/>
            <a:ext cx="8568952" cy="61926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50940500"/>
      </p:ext>
    </p:extLst>
  </p:cSld>
  <p:clrMapOvr>
    <a:masterClrMapping/>
  </p:clrMapOvr>
  <p:transition spd="med" advClick="0" advTm="49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ox(in)">
                                      <p:cBhvr>
                                        <p:cTn id="7" dur="3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260648"/>
            <a:ext cx="8839958" cy="6336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3503614259"/>
      </p:ext>
    </p:extLst>
  </p:cSld>
  <p:clrMapOvr>
    <a:masterClrMapping/>
  </p:clrMapOvr>
  <p:transition spd="med" advClick="0" advTm="254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ox(in)">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4876" y="2348880"/>
            <a:ext cx="8424863" cy="4103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324876" y="363721"/>
            <a:ext cx="8424863" cy="3970318"/>
          </a:xfrm>
          <a:prstGeom prst="rect">
            <a:avLst/>
          </a:prstGeom>
        </p:spPr>
        <p:txBody>
          <a:bodyPr wrap="square">
            <a:spAutoFit/>
          </a:bodyPr>
          <a:lstStyle/>
          <a:p>
            <a:pPr algn="just"/>
            <a:r>
              <a:rPr lang="ru-RU" dirty="0" smtClean="0"/>
              <a:t>   Туризм </a:t>
            </a:r>
            <a:r>
              <a:rPr lang="ru-RU" dirty="0"/>
              <a:t>как занятие имеет весьма древнюю историю. К примеру, многим известно имя Геродота, а ведь именно он был древнейшим из известных нам туристов, посетившим множество стран античного мира. С годами число приверженцев туризма росло, и в 1970 году была создана Всемирная туристская организация и принят её Устав. Тогда же на первом заседании прозвучало предложение об учреждении собственного праздника. Однако поначалу руководство ассоциации было занято другими делами и предложение не было воплощено в жизнь.</a:t>
            </a:r>
          </a:p>
          <a:p>
            <a:pPr algn="just"/>
            <a:r>
              <a:rPr lang="ru-RU" dirty="0"/>
              <a:t>   Прошло 9 лет, и Генеральная ассамблея Всемирной туристской организации собралась в Испании, в городе </a:t>
            </a:r>
            <a:r>
              <a:rPr lang="ru-RU" dirty="0" err="1"/>
              <a:t>Торремолино</a:t>
            </a:r>
            <a:r>
              <a:rPr lang="ru-RU" dirty="0"/>
              <a:t> на ежегодное заседание. Вот на ней и было принято решение об учреждении нового праздника, получившего название </a:t>
            </a:r>
            <a:r>
              <a:rPr lang="ru-RU" dirty="0" err="1"/>
              <a:t>World</a:t>
            </a:r>
            <a:r>
              <a:rPr lang="ru-RU" dirty="0"/>
              <a:t> </a:t>
            </a:r>
            <a:r>
              <a:rPr lang="ru-RU" dirty="0" err="1"/>
              <a:t>Tourism</a:t>
            </a:r>
            <a:r>
              <a:rPr lang="ru-RU" dirty="0"/>
              <a:t> </a:t>
            </a:r>
            <a:r>
              <a:rPr lang="ru-RU" dirty="0" err="1"/>
              <a:t>Day</a:t>
            </a:r>
            <a:r>
              <a:rPr lang="ru-RU" dirty="0"/>
              <a:t>, то есть Всемирный день туризма. А уже через 4 года он начал отмечаться и у нас, ведь приверженцев туризма в России – миллионы.</a:t>
            </a:r>
          </a:p>
        </p:txBody>
      </p:sp>
    </p:spTree>
    <p:extLst>
      <p:ext uri="{BB962C8B-B14F-4D97-AF65-F5344CB8AC3E}">
        <p14:creationId xmlns:p14="http://schemas.microsoft.com/office/powerpoint/2010/main" xmlns="" val="4063460769"/>
      </p:ext>
    </p:extLst>
  </p:cSld>
  <p:clrMapOvr>
    <a:masterClrMapping/>
  </p:clrMapOvr>
  <p:transition spd="med" advClick="0" advTm="20437">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588" y="332656"/>
            <a:ext cx="8632825" cy="6192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2876260110"/>
      </p:ext>
    </p:extLst>
  </p:cSld>
  <p:clrMapOvr>
    <a:masterClrMapping/>
  </p:clrMapOvr>
  <p:transition spd="med" advClick="0" advTm="568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artisticBlur/>
                    </a14:imgEffect>
                  </a14:imgLayer>
                </a14:imgProps>
              </a:ext>
              <a:ext uri="{28A0092B-C50C-407E-A947-70E740481C1C}">
                <a14:useLocalDpi xmlns:a14="http://schemas.microsoft.com/office/drawing/2010/main" xmlns="" val="0"/>
              </a:ext>
            </a:extLst>
          </a:blip>
          <a:srcRect/>
          <a:stretch>
            <a:fillRect/>
          </a:stretch>
        </p:blipFill>
        <p:spPr bwMode="auto">
          <a:xfrm>
            <a:off x="323528" y="260648"/>
            <a:ext cx="8496944" cy="63960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395536" y="620688"/>
            <a:ext cx="8352928" cy="4247317"/>
          </a:xfrm>
          <a:prstGeom prst="rect">
            <a:avLst/>
          </a:prstGeom>
        </p:spPr>
        <p:txBody>
          <a:bodyPr wrap="square">
            <a:spAutoFit/>
          </a:bodyPr>
          <a:lstStyle/>
          <a:p>
            <a:pPr algn="just"/>
            <a:r>
              <a:rPr lang="ru-RU" dirty="0" smtClean="0"/>
              <a:t>   Если </a:t>
            </a:r>
            <a:r>
              <a:rPr lang="ru-RU" dirty="0"/>
              <a:t>заглянуть в историю развития детских садов в России, то выводы таковы, что до середины 19 века сады считались ненужными и родители, особенно дворяне, считали, что могут дать достаточно хорошее раннее воспитание своим детям самостоятельно.</a:t>
            </a:r>
          </a:p>
          <a:p>
            <a:pPr algn="just"/>
            <a:r>
              <a:rPr lang="ru-RU" dirty="0"/>
              <a:t>    Первый детсад в стране появился в Туле в 1872 году. Через год, перенимая опыт открывшегося садика, начал работать детский сад в Петербурге. Датой открытия его считается 27 сентября. Так как Петербург был столицей – детсад считаться первым в России.</a:t>
            </a:r>
          </a:p>
          <a:p>
            <a:pPr algn="just"/>
            <a:r>
              <a:rPr lang="ru-RU" dirty="0"/>
              <a:t>    После революции садики уже являлись необходимостью. В Советском союзе все работали, а детишки ходили в детские сады. Систему образования в дошкольных учреждениях СССР перенимали во всем мире, так как она считалась самой оптимальной и грамотной.</a:t>
            </a:r>
          </a:p>
          <a:p>
            <a:pPr algn="just"/>
            <a:r>
              <a:rPr lang="ru-RU" dirty="0"/>
              <a:t>   Официально признали и утвердили этот день в 2004 году. Инициаторами Дня воспитателя стали многочисленные педагогические издания, которых поддержали авторы программ для дошкольного образования</a:t>
            </a:r>
          </a:p>
        </p:txBody>
      </p:sp>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76056" y="4973388"/>
            <a:ext cx="2952328" cy="15798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31640" y="4973388"/>
            <a:ext cx="3437199" cy="1617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44523627"/>
      </p:ext>
    </p:extLst>
  </p:cSld>
  <p:clrMapOvr>
    <a:masterClrMapping/>
  </p:clrMapOvr>
  <p:transition spd="med" advClick="0" advTm="27219">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2325" y="417513"/>
            <a:ext cx="7499350" cy="6022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2409978062"/>
      </p:ext>
    </p:extLst>
  </p:cSld>
  <p:clrMapOvr>
    <a:masterClrMapping/>
  </p:clrMapOvr>
  <p:transition spd="med" advClick="0" advTm="268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ox(in)">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487363" y="547688"/>
            <a:ext cx="8169275" cy="5761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487363" y="889049"/>
            <a:ext cx="8169275" cy="5078313"/>
          </a:xfrm>
          <a:prstGeom prst="rect">
            <a:avLst/>
          </a:prstGeom>
        </p:spPr>
        <p:txBody>
          <a:bodyPr wrap="square">
            <a:spAutoFit/>
          </a:bodyPr>
          <a:lstStyle/>
          <a:p>
            <a:pPr algn="just"/>
            <a:r>
              <a:rPr lang="ru-RU" dirty="0" smtClean="0"/>
              <a:t>   Сердце </a:t>
            </a:r>
            <a:r>
              <a:rPr lang="ru-RU" dirty="0"/>
              <a:t>является главным органом, обеспечивающим работу всего организма. Для того чтобы донести до общественности важность проведения профилактических мер, информировать ее об опасности эпидемии сердечнососудистых заболеваний был создан тематический праздник. На сегодняшний день по всему миру крайне распространены ишемические заболевания, инсульты головного мозга, и инфаркты, которые зачастую наносят непоправимый вред человеческому организму.</a:t>
            </a:r>
          </a:p>
          <a:p>
            <a:pPr algn="just"/>
            <a:r>
              <a:rPr lang="ru-RU" dirty="0"/>
              <a:t>   По последним данным, ежегодно в мире от сердечных заболеваний умирает более 15 миллионов человек. И причинами развития таких заболеваний могут являться:</a:t>
            </a:r>
          </a:p>
          <a:p>
            <a:pPr algn="just"/>
            <a:r>
              <a:rPr lang="ru-RU" dirty="0"/>
              <a:t>повышенное </a:t>
            </a:r>
            <a:r>
              <a:rPr lang="ru-RU" dirty="0" smtClean="0"/>
              <a:t>давление; повышенный\пониженный </a:t>
            </a:r>
            <a:r>
              <a:rPr lang="ru-RU" dirty="0"/>
              <a:t>уровень холестерина и глюкозы в крови;</a:t>
            </a:r>
          </a:p>
          <a:p>
            <a:pPr algn="just"/>
            <a:r>
              <a:rPr lang="ru-RU" dirty="0"/>
              <a:t>недостаточное употребление витаминов природного происхождения;</a:t>
            </a:r>
          </a:p>
          <a:p>
            <a:pPr algn="just"/>
            <a:r>
              <a:rPr lang="ru-RU" dirty="0"/>
              <a:t>ожирение;</a:t>
            </a:r>
          </a:p>
          <a:p>
            <a:pPr algn="just"/>
            <a:r>
              <a:rPr lang="ru-RU" dirty="0"/>
              <a:t>   Учитывая серьезность проблемы, был учрежден всемирный праздник. Слоганом этого дня стала фраза «Сердце для жизни». Ежегодно темы праздника меняются, охватывая всевозможные проблемы, связанные со здоровьем сердца.</a:t>
            </a:r>
          </a:p>
        </p:txBody>
      </p:sp>
    </p:spTree>
    <p:extLst>
      <p:ext uri="{BB962C8B-B14F-4D97-AF65-F5344CB8AC3E}">
        <p14:creationId xmlns:p14="http://schemas.microsoft.com/office/powerpoint/2010/main" xmlns="" val="2829073845"/>
      </p:ext>
    </p:extLst>
  </p:cSld>
  <p:clrMapOvr>
    <a:masterClrMapping/>
  </p:clrMapOvr>
  <p:transition spd="med" advClick="0" advTm="23938">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7700" y="573088"/>
            <a:ext cx="7847013" cy="5711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2865650029"/>
      </p:ext>
    </p:extLst>
  </p:cSld>
  <p:clrMapOvr>
    <a:masterClrMapping/>
  </p:clrMapOvr>
  <p:transition spd="med" advClick="0" advTm="345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artisticCrisscrossEtching/>
                    </a14:imgEffect>
                  </a14:imgLayer>
                </a14:imgProps>
              </a:ext>
              <a:ext uri="{28A0092B-C50C-407E-A947-70E740481C1C}">
                <a14:useLocalDpi xmlns:a14="http://schemas.microsoft.com/office/drawing/2010/main" xmlns="" val="0"/>
              </a:ext>
            </a:extLst>
          </a:blip>
          <a:srcRect/>
          <a:stretch>
            <a:fillRect/>
          </a:stretch>
        </p:blipFill>
        <p:spPr bwMode="auto">
          <a:xfrm>
            <a:off x="270538" y="260649"/>
            <a:ext cx="8621942" cy="640871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270538" y="908720"/>
            <a:ext cx="8424936" cy="3693319"/>
          </a:xfrm>
          <a:prstGeom prst="rect">
            <a:avLst/>
          </a:prstGeom>
        </p:spPr>
        <p:txBody>
          <a:bodyPr wrap="square">
            <a:spAutoFit/>
          </a:bodyPr>
          <a:lstStyle/>
          <a:p>
            <a:pPr algn="just"/>
            <a:r>
              <a:rPr lang="ru-RU" dirty="0" smtClean="0"/>
              <a:t>   Мировая </a:t>
            </a:r>
            <a:r>
              <a:rPr lang="ru-RU" dirty="0"/>
              <a:t>паутина давно охватила весь земной шар. Нет человека, который бы не пользовался услугами мгновенных соединений и получения данных. Без интернета современная жизнь практически немыслима. Данный колоссальный источник информации стал надежным помощником в работе, развлечениях, общении с друзьями, бизнесе и отдыхе. На сегодняшний день зафиксировано свыше 3.5 миллиардов постоянных пользователей интернетом, при этом массовый скачок популярности выпал на внедрение стандартов 3G и 4G. Развитие социальных сетей и снижение цены на услуги провайдеров сделали мировую паутину доступной практически каждому. 7 апреля 1994 год – появление первого домена «.</a:t>
            </a:r>
            <a:r>
              <a:rPr lang="ru-RU" dirty="0" err="1"/>
              <a:t>ru</a:t>
            </a:r>
            <a:r>
              <a:rPr lang="ru-RU" dirty="0"/>
              <a:t>»;</a:t>
            </a:r>
          </a:p>
          <a:p>
            <a:pPr algn="just"/>
            <a:r>
              <a:rPr lang="ru-RU" dirty="0"/>
              <a:t>   2010 год – образование российского домена «.</a:t>
            </a:r>
            <a:r>
              <a:rPr lang="ru-RU" dirty="0" err="1"/>
              <a:t>рф</a:t>
            </a:r>
            <a:r>
              <a:rPr lang="ru-RU" dirty="0"/>
              <a:t>».</a:t>
            </a:r>
          </a:p>
          <a:p>
            <a:pPr algn="just"/>
            <a:r>
              <a:rPr lang="ru-RU" dirty="0"/>
              <a:t>Российский интернет молод, но имеет огромные перспективы и невероятный потенциал для развития.</a:t>
            </a:r>
          </a:p>
        </p:txBody>
      </p:sp>
      <p:pic>
        <p:nvPicPr>
          <p:cNvPr id="266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6140" y="4331821"/>
            <a:ext cx="3767137" cy="2432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13332700"/>
      </p:ext>
    </p:extLst>
  </p:cSld>
  <p:clrMapOvr>
    <a:masterClrMapping/>
  </p:clrMapOvr>
  <p:transition spd="med" advClick="0" advTm="283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3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27093" y="332656"/>
            <a:ext cx="6469063" cy="48656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1403648" y="5198343"/>
            <a:ext cx="6120680" cy="1323439"/>
          </a:xfrm>
          <a:prstGeom prst="rect">
            <a:avLst/>
          </a:prstGeom>
        </p:spPr>
        <p:txBody>
          <a:bodyPr wrap="square">
            <a:spAutoFit/>
          </a:bodyPr>
          <a:lstStyle/>
          <a:p>
            <a:pPr algn="ctr"/>
            <a:r>
              <a:rPr lang="ru-R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22 сентября — 120 лет со дня рождения языковеда, лексикографа, составителя толкового словаря Сергея Ивановича Ожегова (1900–1964)</a:t>
            </a:r>
          </a:p>
        </p:txBody>
      </p:sp>
    </p:spTree>
    <p:extLst>
      <p:ext uri="{BB962C8B-B14F-4D97-AF65-F5344CB8AC3E}">
        <p14:creationId xmlns:p14="http://schemas.microsoft.com/office/powerpoint/2010/main" xmlns="" val="2531529370"/>
      </p:ext>
    </p:extLst>
  </p:cSld>
  <p:clrMapOvr>
    <a:masterClrMapping/>
  </p:clrMapOvr>
  <p:transition spd="med" advClick="0" advTm="25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ox(in)">
                                      <p:cBhvr>
                                        <p:cTn id="7"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743"/>
          <a:stretch/>
        </p:blipFill>
        <p:spPr bwMode="auto">
          <a:xfrm>
            <a:off x="251520" y="271320"/>
            <a:ext cx="8556265" cy="62656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5556" t="64039" r="13469" b="23426"/>
          <a:stretch/>
        </p:blipFill>
        <p:spPr bwMode="auto">
          <a:xfrm>
            <a:off x="1634825" y="5661248"/>
            <a:ext cx="3721994" cy="875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74152323"/>
      </p:ext>
    </p:extLst>
  </p:cSld>
  <p:clrMapOvr>
    <a:masterClrMapping/>
  </p:clrMapOvr>
  <p:transition spd="med" advClick="0" advTm="140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25633"/>
            <a:ext cx="8136904" cy="3416320"/>
          </a:xfrm>
          <a:prstGeom prst="rect">
            <a:avLst/>
          </a:prstGeom>
        </p:spPr>
        <p:txBody>
          <a:bodyPr wrap="square">
            <a:spAutoFit/>
          </a:bodyPr>
          <a:lstStyle/>
          <a:p>
            <a:pPr algn="just"/>
            <a:r>
              <a:rPr lang="ru-RU" dirty="0"/>
              <a:t> </a:t>
            </a:r>
            <a:r>
              <a:rPr lang="ru-RU" dirty="0" smtClean="0"/>
              <a:t>   Начало </a:t>
            </a:r>
            <a:r>
              <a:rPr lang="ru-RU" dirty="0"/>
              <a:t>работы всех учебных заведений страны начинается с </a:t>
            </a:r>
            <a:endParaRPr lang="ru-RU" dirty="0" smtClean="0"/>
          </a:p>
          <a:p>
            <a:pPr algn="just"/>
            <a:r>
              <a:rPr lang="ru-RU" dirty="0" smtClean="0"/>
              <a:t>1 </a:t>
            </a:r>
            <a:r>
              <a:rPr lang="ru-RU" dirty="0"/>
              <a:t>сентября, а именно, с Дня знаний.</a:t>
            </a:r>
          </a:p>
          <a:p>
            <a:pPr algn="just"/>
            <a:r>
              <a:rPr lang="ru-RU" dirty="0" smtClean="0"/>
              <a:t>   Главным </a:t>
            </a:r>
            <a:r>
              <a:rPr lang="ru-RU" dirty="0"/>
              <a:t>атрибутом этого государственного праздника считается проведение торжественной линейки или собрания, с которого стартует учебный год.</a:t>
            </a:r>
          </a:p>
          <a:p>
            <a:pPr algn="just"/>
            <a:r>
              <a:rPr lang="ru-RU" dirty="0" smtClean="0"/>
              <a:t>   Во </a:t>
            </a:r>
            <a:r>
              <a:rPr lang="ru-RU" dirty="0"/>
              <a:t>время правления на Руси Петра I начало учебного года приходилось на период с августа по октябрь, а в селах – с 1 декабря, после проведения всех основных сельскохозяйственных работ.</a:t>
            </a:r>
          </a:p>
          <a:p>
            <a:pPr algn="just"/>
            <a:r>
              <a:rPr lang="ru-RU" dirty="0"/>
              <a:t>   До 1930-х годов дата начала обучения в СССР была плавающей, но в соответствии с постановлением Совета Народных Комиссаров определено, что работа в школах должна начаться осенью и все дети возрастом 8-10 лет принимаются в первый класс.</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3933056"/>
            <a:ext cx="3822700" cy="25479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3933056"/>
            <a:ext cx="3858017" cy="25479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11942002"/>
      </p:ext>
    </p:extLst>
  </p:cSld>
  <p:clrMapOvr>
    <a:masterClrMapping/>
  </p:clrMapOvr>
  <p:transition spd="med" advClick="0" advTm="228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par>
                          <p:cTn id="11" fill="hold">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051"/>
                                        </p:tgtEl>
                                        <p:attrNameLst>
                                          <p:attrName>style.visibility</p:attrName>
                                        </p:attrNameLst>
                                      </p:cBhvr>
                                      <p:to>
                                        <p:strVal val="visible"/>
                                      </p:to>
                                    </p:set>
                                    <p:anim calcmode="lin" valueType="num">
                                      <p:cBhvr>
                                        <p:cTn id="14" dur="1000" fill="hold"/>
                                        <p:tgtEl>
                                          <p:spTgt spid="2051"/>
                                        </p:tgtEl>
                                        <p:attrNameLst>
                                          <p:attrName>ppt_w</p:attrName>
                                        </p:attrNameLst>
                                      </p:cBhvr>
                                      <p:tavLst>
                                        <p:tav tm="0">
                                          <p:val>
                                            <p:fltVal val="0"/>
                                          </p:val>
                                        </p:tav>
                                        <p:tav tm="100000">
                                          <p:val>
                                            <p:strVal val="#ppt_w"/>
                                          </p:val>
                                        </p:tav>
                                      </p:tavLst>
                                    </p:anim>
                                    <p:anim calcmode="lin" valueType="num">
                                      <p:cBhvr>
                                        <p:cTn id="15" dur="1000" fill="hold"/>
                                        <p:tgtEl>
                                          <p:spTgt spid="2051"/>
                                        </p:tgtEl>
                                        <p:attrNameLst>
                                          <p:attrName>ppt_h</p:attrName>
                                        </p:attrNameLst>
                                      </p:cBhvr>
                                      <p:tavLst>
                                        <p:tav tm="0">
                                          <p:val>
                                            <p:fltVal val="0"/>
                                          </p:val>
                                        </p:tav>
                                        <p:tav tm="100000">
                                          <p:val>
                                            <p:strVal val="#ppt_h"/>
                                          </p:val>
                                        </p:tav>
                                      </p:tavLst>
                                    </p:anim>
                                    <p:anim calcmode="lin" valueType="num">
                                      <p:cBhvr>
                                        <p:cTn id="16" dur="1000" fill="hold"/>
                                        <p:tgtEl>
                                          <p:spTgt spid="2051"/>
                                        </p:tgtEl>
                                        <p:attrNameLst>
                                          <p:attrName>style.rotation</p:attrName>
                                        </p:attrNameLst>
                                      </p:cBhvr>
                                      <p:tavLst>
                                        <p:tav tm="0">
                                          <p:val>
                                            <p:fltVal val="90"/>
                                          </p:val>
                                        </p:tav>
                                        <p:tav tm="100000">
                                          <p:val>
                                            <p:fltVal val="0"/>
                                          </p:val>
                                        </p:tav>
                                      </p:tavLst>
                                    </p:anim>
                                    <p:animEffect transition="in" filter="fade">
                                      <p:cBhvr>
                                        <p:cTn id="17"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332656"/>
            <a:ext cx="8244408" cy="61833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3203951910"/>
      </p:ext>
    </p:extLst>
  </p:cSld>
  <p:clrMapOvr>
    <a:masterClrMapping/>
  </p:clrMapOvr>
  <p:transition spd="med" advClick="0" advTm="703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5000"/>
                                        <p:tgtEl>
                                          <p:spTgt spid="28674"/>
                                        </p:tgtEl>
                                        <p:attrNameLst>
                                          <p:attrName>ppt_w</p:attrName>
                                        </p:attrNameLst>
                                      </p:cBhvr>
                                      <p:tavLst>
                                        <p:tav tm="0">
                                          <p:val>
                                            <p:strVal val="ppt_w"/>
                                          </p:val>
                                        </p:tav>
                                        <p:tav tm="100000">
                                          <p:val>
                                            <p:strVal val="ppt_w*0.70"/>
                                          </p:val>
                                        </p:tav>
                                      </p:tavLst>
                                    </p:anim>
                                    <p:anim calcmode="lin" valueType="num">
                                      <p:cBhvr>
                                        <p:cTn id="7" dur="5000"/>
                                        <p:tgtEl>
                                          <p:spTgt spid="28674"/>
                                        </p:tgtEl>
                                        <p:attrNameLst>
                                          <p:attrName>ppt_h</p:attrName>
                                        </p:attrNameLst>
                                      </p:cBhvr>
                                      <p:tavLst>
                                        <p:tav tm="0">
                                          <p:val>
                                            <p:strVal val="ppt_h"/>
                                          </p:val>
                                        </p:tav>
                                        <p:tav tm="100000">
                                          <p:val>
                                            <p:strVal val="ppt_h"/>
                                          </p:val>
                                        </p:tav>
                                      </p:tavLst>
                                    </p:anim>
                                    <p:animEffect transition="out" filter="fade">
                                      <p:cBhvr>
                                        <p:cTn id="8" dur="5000"/>
                                        <p:tgtEl>
                                          <p:spTgt spid="28674"/>
                                        </p:tgtEl>
                                      </p:cBhvr>
                                    </p:animEffect>
                                    <p:set>
                                      <p:cBhvr>
                                        <p:cTn id="9" dur="1" fill="hold">
                                          <p:stCondLst>
                                            <p:cond delay="4999"/>
                                          </p:stCondLst>
                                        </p:cTn>
                                        <p:tgtEl>
                                          <p:spTgt spid="286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332656"/>
            <a:ext cx="8424936" cy="60486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94459705"/>
      </p:ext>
    </p:extLst>
  </p:cSld>
  <p:clrMapOvr>
    <a:masterClrMapping/>
  </p:clrMapOvr>
  <p:transition spd="med" advClick="0" advTm="44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ox(in)">
                                      <p:cBhvr>
                                        <p:cTn id="7" dur="3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76672"/>
            <a:ext cx="8280920" cy="4247317"/>
          </a:xfrm>
          <a:prstGeom prst="rect">
            <a:avLst/>
          </a:prstGeom>
        </p:spPr>
        <p:txBody>
          <a:bodyPr wrap="square">
            <a:spAutoFit/>
          </a:bodyPr>
          <a:lstStyle/>
          <a:p>
            <a:pPr algn="just"/>
            <a:r>
              <a:rPr lang="ru-RU" dirty="0" smtClean="0"/>
              <a:t>   Вторая </a:t>
            </a:r>
            <a:r>
              <a:rPr lang="ru-RU" dirty="0"/>
              <a:t>война мировых государств, длительность которой составляет 6 лет, имела окончательное завершение на Дальнем Востоке именно 2 сентября 1945-го года. Его принято считать полноправным вторым Днем победы, достойным того, чтобы получить свое особое место в памяти каждого россиянина. 2 сентября Япония была решительно побеждена, что явилось окончанием боевых действий с участием стран-союзников. </a:t>
            </a:r>
          </a:p>
          <a:p>
            <a:pPr algn="just"/>
            <a:r>
              <a:rPr lang="ru-RU" dirty="0"/>
              <a:t>   Чтобы соблюсти историческую точность, не стоит называть данный праздник новым. Его учреждение состоялось 3 сентября 1945-го года, сразу после того, как окончательно была побеждена милитаристская Япония. Праздник и носил официальное название, как День окончательной победы именно над Японией. Второго сентября американский военный корабль под названием «Миссури» стал местом подписания исторического акта о капитуляции войск страны Восходящего Солнца. Акт подписывался всеми представителями стран-союзников, находившихся тогда в состоянии ведения боевых действий с Японией.</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15862" y="4509120"/>
            <a:ext cx="3843661" cy="21602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2936" y="4724292"/>
            <a:ext cx="3216164" cy="18010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44849517"/>
      </p:ext>
    </p:extLst>
  </p:cSld>
  <p:clrMapOvr>
    <a:masterClrMapping/>
  </p:clrMapOvr>
  <p:transition spd="med" advClick="0" advTm="335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2000" fill="hold"/>
                                        <p:tgtEl>
                                          <p:spTgt spid="4099"/>
                                        </p:tgtEl>
                                        <p:attrNameLst>
                                          <p:attrName>ppt_w</p:attrName>
                                        </p:attrNameLst>
                                      </p:cBhvr>
                                      <p:tavLst>
                                        <p:tav tm="0">
                                          <p:val>
                                            <p:strVal val="#ppt_w*0.70"/>
                                          </p:val>
                                        </p:tav>
                                        <p:tav tm="100000">
                                          <p:val>
                                            <p:strVal val="#ppt_w"/>
                                          </p:val>
                                        </p:tav>
                                      </p:tavLst>
                                    </p:anim>
                                    <p:anim calcmode="lin" valueType="num">
                                      <p:cBhvr>
                                        <p:cTn id="8" dur="2000" fill="hold"/>
                                        <p:tgtEl>
                                          <p:spTgt spid="4099"/>
                                        </p:tgtEl>
                                        <p:attrNameLst>
                                          <p:attrName>ppt_h</p:attrName>
                                        </p:attrNameLst>
                                      </p:cBhvr>
                                      <p:tavLst>
                                        <p:tav tm="0">
                                          <p:val>
                                            <p:strVal val="#ppt_h"/>
                                          </p:val>
                                        </p:tav>
                                        <p:tav tm="100000">
                                          <p:val>
                                            <p:strVal val="#ppt_h"/>
                                          </p:val>
                                        </p:tav>
                                      </p:tavLst>
                                    </p:anim>
                                    <p:animEffect transition="in" filter="fade">
                                      <p:cBhvr>
                                        <p:cTn id="9" dur="2000"/>
                                        <p:tgtEl>
                                          <p:spTgt spid="4099"/>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2000" fill="hold"/>
                                        <p:tgtEl>
                                          <p:spTgt spid="4098"/>
                                        </p:tgtEl>
                                        <p:attrNameLst>
                                          <p:attrName>ppt_w</p:attrName>
                                        </p:attrNameLst>
                                      </p:cBhvr>
                                      <p:tavLst>
                                        <p:tav tm="0">
                                          <p:val>
                                            <p:strVal val="#ppt_w*0.70"/>
                                          </p:val>
                                        </p:tav>
                                        <p:tav tm="100000">
                                          <p:val>
                                            <p:strVal val="#ppt_w"/>
                                          </p:val>
                                        </p:tav>
                                      </p:tavLst>
                                    </p:anim>
                                    <p:anim calcmode="lin" valueType="num">
                                      <p:cBhvr>
                                        <p:cTn id="14" dur="2000" fill="hold"/>
                                        <p:tgtEl>
                                          <p:spTgt spid="4098"/>
                                        </p:tgtEl>
                                        <p:attrNameLst>
                                          <p:attrName>ppt_h</p:attrName>
                                        </p:attrNameLst>
                                      </p:cBhvr>
                                      <p:tavLst>
                                        <p:tav tm="0">
                                          <p:val>
                                            <p:strVal val="#ppt_h"/>
                                          </p:val>
                                        </p:tav>
                                        <p:tav tm="100000">
                                          <p:val>
                                            <p:strVal val="#ppt_h"/>
                                          </p:val>
                                        </p:tav>
                                      </p:tavLst>
                                    </p:anim>
                                    <p:animEffect transition="in" filter="fade">
                                      <p:cBhvr>
                                        <p:cTn id="15"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476672"/>
            <a:ext cx="8038538" cy="576064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99044947"/>
      </p:ext>
    </p:extLst>
  </p:cSld>
  <p:clrMapOvr>
    <a:masterClrMapping/>
  </p:clrMapOvr>
  <p:transition spd="med" advClick="0" advTm="40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ox(in)">
                                      <p:cBhvr>
                                        <p:cTn id="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98507" cy="4247317"/>
          </a:xfrm>
          <a:prstGeom prst="rect">
            <a:avLst/>
          </a:prstGeom>
        </p:spPr>
        <p:txBody>
          <a:bodyPr wrap="square">
            <a:spAutoFit/>
          </a:bodyPr>
          <a:lstStyle/>
          <a:p>
            <a:endParaRPr lang="ru-RU" dirty="0"/>
          </a:p>
          <a:p>
            <a:pPr algn="just"/>
            <a:r>
              <a:rPr lang="ru-RU" dirty="0"/>
              <a:t>       Это новая памятная дата, учрежденная 21 июля 2005 года, федеральным законом Российской Федерации «О днях воинской славы (победных днях) России».</a:t>
            </a:r>
          </a:p>
          <a:p>
            <a:pPr algn="just"/>
            <a:r>
              <a:rPr lang="ru-RU" dirty="0"/>
              <a:t>    Появление этой даты связанно с трагическим происшествием 2005 г., случившимися в городе Беслане, когда во время линейки на День знаний в школу прокрались вооруженные и агрессивно настроенные террористы. Боевики продержали трое суток в плену учеников, их родственников и учителей, общее число которых составляло 1128 лиц.</a:t>
            </a:r>
          </a:p>
          <a:p>
            <a:pPr algn="just"/>
            <a:r>
              <a:rPr lang="ru-RU" dirty="0"/>
              <a:t>   В итоге ужасного теракта было ранено свыше 500 человек и более 350 погибло. Среди пострадавших были военные, женщины и дети. Основной трагедией этого дня стало то, что большая часть погибших были несовершеннолетние. Во время освободительной операции был убит 31 террорист, один арестован. </a:t>
            </a:r>
          </a:p>
          <a:p>
            <a:pPr algn="just"/>
            <a:r>
              <a:rPr lang="ru-RU" dirty="0" smtClean="0"/>
              <a:t>   События </a:t>
            </a:r>
            <a:r>
              <a:rPr lang="ru-RU" dirty="0"/>
              <a:t>в Беслане стали трагедией для всего населения </a:t>
            </a:r>
            <a:r>
              <a:rPr lang="ru-RU" dirty="0" smtClean="0"/>
              <a:t>России и мира.</a:t>
            </a:r>
            <a:endParaRPr lang="ru-RU"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4711991"/>
            <a:ext cx="1455042" cy="1979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6176" y="4711991"/>
            <a:ext cx="2716091" cy="2014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27784" y="4764280"/>
            <a:ext cx="2945633" cy="1962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6826814"/>
      </p:ext>
    </p:extLst>
  </p:cSld>
  <p:clrMapOvr>
    <a:masterClrMapping/>
  </p:clrMapOvr>
  <p:transition spd="med" advClick="0" advTm="275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strVal val="#ppt_w*0.70"/>
                                          </p:val>
                                        </p:tav>
                                        <p:tav tm="100000">
                                          <p:val>
                                            <p:strVal val="#ppt_w"/>
                                          </p:val>
                                        </p:tav>
                                      </p:tavLst>
                                    </p:anim>
                                    <p:anim calcmode="lin" valueType="num">
                                      <p:cBhvr>
                                        <p:cTn id="8" dur="1000" fill="hold"/>
                                        <p:tgtEl>
                                          <p:spTgt spid="6146"/>
                                        </p:tgtEl>
                                        <p:attrNameLst>
                                          <p:attrName>ppt_h</p:attrName>
                                        </p:attrNameLst>
                                      </p:cBhvr>
                                      <p:tavLst>
                                        <p:tav tm="0">
                                          <p:val>
                                            <p:strVal val="#ppt_h"/>
                                          </p:val>
                                        </p:tav>
                                        <p:tav tm="100000">
                                          <p:val>
                                            <p:strVal val="#ppt_h"/>
                                          </p:val>
                                        </p:tav>
                                      </p:tavLst>
                                    </p:anim>
                                    <p:animEffect transition="in" filter="fade">
                                      <p:cBhvr>
                                        <p:cTn id="9" dur="1000"/>
                                        <p:tgtEl>
                                          <p:spTgt spid="6146"/>
                                        </p:tgtEl>
                                      </p:cBhvr>
                                    </p:animEffect>
                                  </p:childTnLst>
                                </p:cTn>
                              </p:par>
                              <p:par>
                                <p:cTn id="10" presetID="55" presetClass="entr" presetSubtype="0" fill="hold" nodeType="with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p:cTn id="12" dur="1000" fill="hold"/>
                                        <p:tgtEl>
                                          <p:spTgt spid="6149"/>
                                        </p:tgtEl>
                                        <p:attrNameLst>
                                          <p:attrName>ppt_w</p:attrName>
                                        </p:attrNameLst>
                                      </p:cBhvr>
                                      <p:tavLst>
                                        <p:tav tm="0">
                                          <p:val>
                                            <p:strVal val="#ppt_w*0.70"/>
                                          </p:val>
                                        </p:tav>
                                        <p:tav tm="100000">
                                          <p:val>
                                            <p:strVal val="#ppt_w"/>
                                          </p:val>
                                        </p:tav>
                                      </p:tavLst>
                                    </p:anim>
                                    <p:anim calcmode="lin" valueType="num">
                                      <p:cBhvr>
                                        <p:cTn id="13" dur="1000" fill="hold"/>
                                        <p:tgtEl>
                                          <p:spTgt spid="6149"/>
                                        </p:tgtEl>
                                        <p:attrNameLst>
                                          <p:attrName>ppt_h</p:attrName>
                                        </p:attrNameLst>
                                      </p:cBhvr>
                                      <p:tavLst>
                                        <p:tav tm="0">
                                          <p:val>
                                            <p:strVal val="#ppt_h"/>
                                          </p:val>
                                        </p:tav>
                                        <p:tav tm="100000">
                                          <p:val>
                                            <p:strVal val="#ppt_h"/>
                                          </p:val>
                                        </p:tav>
                                      </p:tavLst>
                                    </p:anim>
                                    <p:animEffect transition="in" filter="fade">
                                      <p:cBhvr>
                                        <p:cTn id="14" dur="1000"/>
                                        <p:tgtEl>
                                          <p:spTgt spid="6149"/>
                                        </p:tgtEl>
                                      </p:cBhvr>
                                    </p:animEffect>
                                  </p:childTnLst>
                                </p:cTn>
                              </p:par>
                              <p:par>
                                <p:cTn id="15" presetID="55" presetClass="entr" presetSubtype="0" fill="hold" nodeType="withEffect">
                                  <p:stCondLst>
                                    <p:cond delay="0"/>
                                  </p:stCondLst>
                                  <p:childTnLst>
                                    <p:set>
                                      <p:cBhvr>
                                        <p:cTn id="16" dur="1" fill="hold">
                                          <p:stCondLst>
                                            <p:cond delay="0"/>
                                          </p:stCondLst>
                                        </p:cTn>
                                        <p:tgtEl>
                                          <p:spTgt spid="6147"/>
                                        </p:tgtEl>
                                        <p:attrNameLst>
                                          <p:attrName>style.visibility</p:attrName>
                                        </p:attrNameLst>
                                      </p:cBhvr>
                                      <p:to>
                                        <p:strVal val="visible"/>
                                      </p:to>
                                    </p:set>
                                    <p:anim calcmode="lin" valueType="num">
                                      <p:cBhvr>
                                        <p:cTn id="17" dur="1000" fill="hold"/>
                                        <p:tgtEl>
                                          <p:spTgt spid="6147"/>
                                        </p:tgtEl>
                                        <p:attrNameLst>
                                          <p:attrName>ppt_w</p:attrName>
                                        </p:attrNameLst>
                                      </p:cBhvr>
                                      <p:tavLst>
                                        <p:tav tm="0">
                                          <p:val>
                                            <p:strVal val="#ppt_w*0.70"/>
                                          </p:val>
                                        </p:tav>
                                        <p:tav tm="100000">
                                          <p:val>
                                            <p:strVal val="#ppt_w"/>
                                          </p:val>
                                        </p:tav>
                                      </p:tavLst>
                                    </p:anim>
                                    <p:anim calcmode="lin" valueType="num">
                                      <p:cBhvr>
                                        <p:cTn id="18" dur="1000" fill="hold"/>
                                        <p:tgtEl>
                                          <p:spTgt spid="6147"/>
                                        </p:tgtEl>
                                        <p:attrNameLst>
                                          <p:attrName>ppt_h</p:attrName>
                                        </p:attrNameLst>
                                      </p:cBhvr>
                                      <p:tavLst>
                                        <p:tav tm="0">
                                          <p:val>
                                            <p:strVal val="#ppt_h"/>
                                          </p:val>
                                        </p:tav>
                                        <p:tav tm="100000">
                                          <p:val>
                                            <p:strVal val="#ppt_h"/>
                                          </p:val>
                                        </p:tav>
                                      </p:tavLst>
                                    </p:anim>
                                    <p:animEffect transition="in" filter="fade">
                                      <p:cBhvr>
                                        <p:cTn id="19"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4825" y="358847"/>
            <a:ext cx="8132763" cy="61023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3186690715"/>
      </p:ext>
    </p:extLst>
  </p:cSld>
  <p:clrMapOvr>
    <a:masterClrMapping/>
  </p:clrMapOvr>
  <p:transition spd="med" advClick="0" advTm="265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i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88457" y="292976"/>
            <a:ext cx="1878013" cy="31210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8884" y="3578224"/>
            <a:ext cx="1749425" cy="30051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03090" y="1395413"/>
            <a:ext cx="2706687" cy="4067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36158" y="217265"/>
            <a:ext cx="2005013" cy="29622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819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37720" y="3429000"/>
            <a:ext cx="2401887" cy="33035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4158581011"/>
      </p:ext>
    </p:extLst>
  </p:cSld>
  <p:clrMapOvr>
    <a:masterClrMapping/>
  </p:clrMapOvr>
  <p:transition spd="med" advClick="0" advTm="166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0" fill="hold"/>
                                        <p:tgtEl>
                                          <p:spTgt spid="8194"/>
                                        </p:tgtEl>
                                        <p:attrNameLst>
                                          <p:attrName>ppt_x</p:attrName>
                                        </p:attrNameLst>
                                      </p:cBhvr>
                                      <p:tavLst>
                                        <p:tav tm="0">
                                          <p:val>
                                            <p:strVal val="#ppt_x"/>
                                          </p:val>
                                        </p:tav>
                                        <p:tav tm="100000">
                                          <p:val>
                                            <p:strVal val="#ppt_x"/>
                                          </p:val>
                                        </p:tav>
                                      </p:tavLst>
                                    </p:anim>
                                    <p:anim calcmode="lin" valueType="num">
                                      <p:cBhvr additive="base">
                                        <p:cTn id="8" dur="5000" fill="hold"/>
                                        <p:tgtEl>
                                          <p:spTgt spid="8194"/>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8198"/>
                                        </p:tgtEl>
                                        <p:attrNameLst>
                                          <p:attrName>style.visibility</p:attrName>
                                        </p:attrNameLst>
                                      </p:cBhvr>
                                      <p:to>
                                        <p:strVal val="visible"/>
                                      </p:to>
                                    </p:set>
                                    <p:anim calcmode="lin" valueType="num">
                                      <p:cBhvr additive="base">
                                        <p:cTn id="11" dur="5000" fill="hold"/>
                                        <p:tgtEl>
                                          <p:spTgt spid="8198"/>
                                        </p:tgtEl>
                                        <p:attrNameLst>
                                          <p:attrName>ppt_x</p:attrName>
                                        </p:attrNameLst>
                                      </p:cBhvr>
                                      <p:tavLst>
                                        <p:tav tm="0">
                                          <p:val>
                                            <p:strVal val="#ppt_x"/>
                                          </p:val>
                                        </p:tav>
                                        <p:tav tm="100000">
                                          <p:val>
                                            <p:strVal val="#ppt_x"/>
                                          </p:val>
                                        </p:tav>
                                      </p:tavLst>
                                    </p:anim>
                                    <p:anim calcmode="lin" valueType="num">
                                      <p:cBhvr additive="base">
                                        <p:cTn id="12" dur="5000" fill="hold"/>
                                        <p:tgtEl>
                                          <p:spTgt spid="8198"/>
                                        </p:tgtEl>
                                        <p:attrNameLst>
                                          <p:attrName>ppt_y</p:attrName>
                                        </p:attrNameLst>
                                      </p:cBhvr>
                                      <p:tavLst>
                                        <p:tav tm="0">
                                          <p:val>
                                            <p:strVal val="1+#ppt_h/2"/>
                                          </p:val>
                                        </p:tav>
                                        <p:tav tm="100000">
                                          <p:val>
                                            <p:strVal val="#ppt_y"/>
                                          </p:val>
                                        </p:tav>
                                      </p:tavLst>
                                    </p:anim>
                                  </p:childTnLst>
                                </p:cTn>
                              </p:par>
                            </p:childTnLst>
                          </p:cTn>
                        </p:par>
                        <p:par>
                          <p:cTn id="13" fill="hold">
                            <p:stCondLst>
                              <p:cond delay="5000"/>
                            </p:stCondLst>
                            <p:childTnLst>
                              <p:par>
                                <p:cTn id="14" presetID="7" presetClass="entr" presetSubtype="4" fill="hold" nodeType="afterEffect">
                                  <p:stCondLst>
                                    <p:cond delay="0"/>
                                  </p:stCondLst>
                                  <p:childTnLst>
                                    <p:set>
                                      <p:cBhvr>
                                        <p:cTn id="15" dur="1" fill="hold">
                                          <p:stCondLst>
                                            <p:cond delay="0"/>
                                          </p:stCondLst>
                                        </p:cTn>
                                        <p:tgtEl>
                                          <p:spTgt spid="8196"/>
                                        </p:tgtEl>
                                        <p:attrNameLst>
                                          <p:attrName>style.visibility</p:attrName>
                                        </p:attrNameLst>
                                      </p:cBhvr>
                                      <p:to>
                                        <p:strVal val="visible"/>
                                      </p:to>
                                    </p:set>
                                    <p:anim calcmode="lin" valueType="num">
                                      <p:cBhvr additive="base">
                                        <p:cTn id="16" dur="5000" fill="hold"/>
                                        <p:tgtEl>
                                          <p:spTgt spid="8196"/>
                                        </p:tgtEl>
                                        <p:attrNameLst>
                                          <p:attrName>ppt_x</p:attrName>
                                        </p:attrNameLst>
                                      </p:cBhvr>
                                      <p:tavLst>
                                        <p:tav tm="0">
                                          <p:val>
                                            <p:strVal val="#ppt_x"/>
                                          </p:val>
                                        </p:tav>
                                        <p:tav tm="100000">
                                          <p:val>
                                            <p:strVal val="#ppt_x"/>
                                          </p:val>
                                        </p:tav>
                                      </p:tavLst>
                                    </p:anim>
                                    <p:anim calcmode="lin" valueType="num">
                                      <p:cBhvr additive="base">
                                        <p:cTn id="17" dur="5000" fill="hold"/>
                                        <p:tgtEl>
                                          <p:spTgt spid="8196"/>
                                        </p:tgtEl>
                                        <p:attrNameLst>
                                          <p:attrName>ppt_y</p:attrName>
                                        </p:attrNameLst>
                                      </p:cBhvr>
                                      <p:tavLst>
                                        <p:tav tm="0">
                                          <p:val>
                                            <p:strVal val="1+#ppt_h/2"/>
                                          </p:val>
                                        </p:tav>
                                        <p:tav tm="100000">
                                          <p:val>
                                            <p:strVal val="#ppt_y"/>
                                          </p:val>
                                        </p:tav>
                                      </p:tavLst>
                                    </p:anim>
                                  </p:childTnLst>
                                </p:cTn>
                              </p:par>
                            </p:childTnLst>
                          </p:cTn>
                        </p:par>
                        <p:par>
                          <p:cTn id="18" fill="hold">
                            <p:stCondLst>
                              <p:cond delay="10000"/>
                            </p:stCondLst>
                            <p:childTnLst>
                              <p:par>
                                <p:cTn id="19" presetID="7" presetClass="entr" presetSubtype="4" fill="hold" nodeType="afterEffect">
                                  <p:stCondLst>
                                    <p:cond delay="0"/>
                                  </p:stCondLst>
                                  <p:childTnLst>
                                    <p:set>
                                      <p:cBhvr>
                                        <p:cTn id="20" dur="1" fill="hold">
                                          <p:stCondLst>
                                            <p:cond delay="0"/>
                                          </p:stCondLst>
                                        </p:cTn>
                                        <p:tgtEl>
                                          <p:spTgt spid="8195"/>
                                        </p:tgtEl>
                                        <p:attrNameLst>
                                          <p:attrName>style.visibility</p:attrName>
                                        </p:attrNameLst>
                                      </p:cBhvr>
                                      <p:to>
                                        <p:strVal val="visible"/>
                                      </p:to>
                                    </p:set>
                                    <p:anim calcmode="lin" valueType="num">
                                      <p:cBhvr additive="base">
                                        <p:cTn id="21" dur="5000" fill="hold"/>
                                        <p:tgtEl>
                                          <p:spTgt spid="8195"/>
                                        </p:tgtEl>
                                        <p:attrNameLst>
                                          <p:attrName>ppt_x</p:attrName>
                                        </p:attrNameLst>
                                      </p:cBhvr>
                                      <p:tavLst>
                                        <p:tav tm="0">
                                          <p:val>
                                            <p:strVal val="#ppt_x"/>
                                          </p:val>
                                        </p:tav>
                                        <p:tav tm="100000">
                                          <p:val>
                                            <p:strVal val="#ppt_x"/>
                                          </p:val>
                                        </p:tav>
                                      </p:tavLst>
                                    </p:anim>
                                    <p:anim calcmode="lin" valueType="num">
                                      <p:cBhvr additive="base">
                                        <p:cTn id="22" dur="5000" fill="hold"/>
                                        <p:tgtEl>
                                          <p:spTgt spid="8195"/>
                                        </p:tgtEl>
                                        <p:attrNameLst>
                                          <p:attrName>ppt_y</p:attrName>
                                        </p:attrNameLst>
                                      </p:cBhvr>
                                      <p:tavLst>
                                        <p:tav tm="0">
                                          <p:val>
                                            <p:strVal val="1+#ppt_h/2"/>
                                          </p:val>
                                        </p:tav>
                                        <p:tav tm="100000">
                                          <p:val>
                                            <p:strVal val="#ppt_y"/>
                                          </p:val>
                                        </p:tav>
                                      </p:tavLst>
                                    </p:anim>
                                  </p:childTnLst>
                                </p:cTn>
                              </p:par>
                              <p:par>
                                <p:cTn id="23" presetID="7" presetClass="entr" presetSubtype="4" fill="hold" nodeType="withEffect">
                                  <p:stCondLst>
                                    <p:cond delay="0"/>
                                  </p:stCondLst>
                                  <p:childTnLst>
                                    <p:set>
                                      <p:cBhvr>
                                        <p:cTn id="24" dur="1" fill="hold">
                                          <p:stCondLst>
                                            <p:cond delay="0"/>
                                          </p:stCondLst>
                                        </p:cTn>
                                        <p:tgtEl>
                                          <p:spTgt spid="8197"/>
                                        </p:tgtEl>
                                        <p:attrNameLst>
                                          <p:attrName>style.visibility</p:attrName>
                                        </p:attrNameLst>
                                      </p:cBhvr>
                                      <p:to>
                                        <p:strVal val="visible"/>
                                      </p:to>
                                    </p:set>
                                    <p:anim calcmode="lin" valueType="num">
                                      <p:cBhvr additive="base">
                                        <p:cTn id="25" dur="5000" fill="hold"/>
                                        <p:tgtEl>
                                          <p:spTgt spid="8197"/>
                                        </p:tgtEl>
                                        <p:attrNameLst>
                                          <p:attrName>ppt_x</p:attrName>
                                        </p:attrNameLst>
                                      </p:cBhvr>
                                      <p:tavLst>
                                        <p:tav tm="0">
                                          <p:val>
                                            <p:strVal val="#ppt_x"/>
                                          </p:val>
                                        </p:tav>
                                        <p:tav tm="100000">
                                          <p:val>
                                            <p:strVal val="#ppt_x"/>
                                          </p:val>
                                        </p:tav>
                                      </p:tavLst>
                                    </p:anim>
                                    <p:anim calcmode="lin" valueType="num">
                                      <p:cBhvr additive="base">
                                        <p:cTn id="26" dur="5000" fill="hold"/>
                                        <p:tgtEl>
                                          <p:spTgt spid="8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4.1"/>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1.5"/>
</p:tagLst>
</file>

<file path=ppt/tags/tag7.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566</TotalTime>
  <Words>1855</Words>
  <Application>Microsoft Office PowerPoint</Application>
  <PresentationFormat>Экран (4:3)</PresentationFormat>
  <Paragraphs>60</Paragraphs>
  <Slides>30</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Воздушный 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User</cp:lastModifiedBy>
  <cp:revision>31</cp:revision>
  <dcterms:created xsi:type="dcterms:W3CDTF">2020-08-27T16:59:23Z</dcterms:created>
  <dcterms:modified xsi:type="dcterms:W3CDTF">2020-08-31T09:34:02Z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12543417</vt:lpwstr>
  </property>
  <property fmtid="{D5CDD505-2E9C-101B-9397-08002B2CF9AE}" name="NXPowerLiteSettings" pid="3">
    <vt:lpwstr>C7000400038000</vt:lpwstr>
  </property>
  <property fmtid="{D5CDD505-2E9C-101B-9397-08002B2CF9AE}" name="NXPowerLiteVersion" pid="4">
    <vt:lpwstr>S9.0.1</vt:lpwstr>
  </property>
</Properties>
</file>