
<file path=[Content_Types].xml><?xml version="1.0" encoding="utf-8"?>
<Types xmlns="http://schemas.openxmlformats.org/package/2006/content-types">
  <Default ContentType="audio/mpeg" Extension="mp3"/>
  <Default ContentType="image/png" Extension="png"/>
  <Default ContentType="image/jpeg" Extension="jpeg"/>
  <Default ContentType="application/vnd.openxmlformats-package.relationships+xml" Extension="rels"/>
  <Default ContentType="application/xml" Extension="xml"/>
  <Default ContentType="image/vnd.ms-photo" Extension="wdp"/>
  <Override ContentType="application/vnd.openxmlformats-officedocument.presentationml.presentation.main+xml" PartName="/ppt/presentation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theme+xml" PartName="/ppt/theme/theme2.xml"/>
  <Override ContentType="application/vnd.openxmlformats-officedocument.presentationml.notesSlide+xml" PartName="/ppt/notesSlides/notesSlide1.xml"/>
  <Override ContentType="application/vnd.openxmlformats-package.core-properties+xml" PartName="/docProps/core.xml"/>
  <Override ContentType="application/vnd.openxmlformats-officedocument.extended-properties+xml" PartName="/docProps/app.xml"/>
  <Override ContentType="application/vnd.openxmlformats-officedocument.custom-properties+xml" PartName="/docProps/custom.xml"/>
</Types>
</file>

<file path=_rels/.rels><?xml version="1.0" encoding="UTF-8" standalone="yes" ?><Relationships xmlns="http://schemas.openxmlformats.org/package/2006/relationships"><Relationship Id="rId3" Target="docProps/core.xml" Type="http://schemas.openxmlformats.org/package/2006/relationships/metadata/core-properties"/><Relationship Id="rId2" Target="docProps/thumbnail.jpeg" Type="http://schemas.openxmlformats.org/package/2006/relationships/metadata/thumbnail"/><Relationship Id="rId1" Target="ppt/presentation.xml" Type="http://schemas.openxmlformats.org/officeDocument/2006/relationships/officeDocument"/><Relationship Id="rId4" Target="docProps/app.xml" Type="http://schemas.openxmlformats.org/officeDocument/2006/relationships/extended-properties"/><Relationship Id="rId5" Target="docProps/custom.xml" Type="http://schemas.openxmlformats.org/officeDocument/2006/relationships/custom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81" r:id="rId3"/>
    <p:sldId id="257" r:id="rId4"/>
    <p:sldId id="280" r:id="rId5"/>
    <p:sldId id="278" r:id="rId6"/>
    <p:sldId id="279" r:id="rId7"/>
    <p:sldId id="258" r:id="rId8"/>
    <p:sldId id="259" r:id="rId9"/>
    <p:sldId id="273" r:id="rId10"/>
    <p:sldId id="274" r:id="rId11"/>
    <p:sldId id="277" r:id="rId12"/>
    <p:sldId id="275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1" r:id="rId22"/>
    <p:sldId id="270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22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23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36FB5B-AF71-489D-A205-B777969F6559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2BE915-C17E-4211-8277-1D92CA00F1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097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2BE915-C17E-4211-8277-1D92CA00F1E2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239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8" Target="../media/image4.png" Type="http://schemas.openxmlformats.org/officeDocument/2006/relationships/image"/><Relationship Id="rId3" Target="../slideLayouts/slideLayout7.xml" Type="http://schemas.openxmlformats.org/officeDocument/2006/relationships/slideLayout"/><Relationship Id="rId7" Target="../media/image3.jpeg" Type="http://schemas.openxmlformats.org/officeDocument/2006/relationships/image"/><Relationship Id="rId2" Target="../media/media1.mp3" Type="http://schemas.openxmlformats.org/officeDocument/2006/relationships/audio"/><Relationship Id="rId1" Target="../media/media1.mp3" Type="http://schemas.microsoft.com/office/2007/relationships/media"/><Relationship Id="rId6" Target="../media/image2.jpeg" Type="http://schemas.openxmlformats.org/officeDocument/2006/relationships/image"/><Relationship Id="rId5" Target="../media/hdphoto1.wdp" Type="http://schemas.microsoft.com/office/2007/relationships/hdphoto"/><Relationship Id="rId4" Target="../media/image1.jpeg" Type="http://schemas.openxmlformats.org/officeDocument/2006/relationships/image"/></Relationships>
</file>

<file path=ppt/slides/_rels/slide10.xml.rels><?xml version="1.0" encoding="UTF-8" standalone="yes" ?><Relationships xmlns="http://schemas.openxmlformats.org/package/2006/relationships"><Relationship Id="rId3" Target="../media/image24.jpeg" Type="http://schemas.openxmlformats.org/officeDocument/2006/relationships/image"/><Relationship Id="rId2" Target="../media/image13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1.xml.rels><?xml version="1.0" encoding="UTF-8" standalone="yes" ?><Relationships xmlns="http://schemas.openxmlformats.org/package/2006/relationships"><Relationship Id="rId3" Target="../media/image25.jpeg" Type="http://schemas.openxmlformats.org/officeDocument/2006/relationships/image"/><Relationship Id="rId2" Target="../media/image13.jpeg" Type="http://schemas.openxmlformats.org/officeDocument/2006/relationships/image"/><Relationship Id="rId1" Target="../slideLayouts/slideLayout7.xml" Type="http://schemas.openxmlformats.org/officeDocument/2006/relationships/slideLayout"/><Relationship Id="rId6" Target="../media/image28.jpeg" Type="http://schemas.openxmlformats.org/officeDocument/2006/relationships/image"/><Relationship Id="rId5" Target="../media/image27.jpeg" Type="http://schemas.openxmlformats.org/officeDocument/2006/relationships/image"/><Relationship Id="rId4" Target="../media/image26.jpeg" Type="http://schemas.openxmlformats.org/officeDocument/2006/relationships/image"/></Relationships>
</file>

<file path=ppt/slides/_rels/slide12.xml.rels><?xml version="1.0" encoding="UTF-8" standalone="yes" ?><Relationships xmlns="http://schemas.openxmlformats.org/package/2006/relationships"><Relationship Id="rId3" Target="../media/image29.jpeg" Type="http://schemas.openxmlformats.org/officeDocument/2006/relationships/image"/><Relationship Id="rId2" Target="../media/image13.jpeg" Type="http://schemas.openxmlformats.org/officeDocument/2006/relationships/image"/><Relationship Id="rId1" Target="../slideLayouts/slideLayout7.xml" Type="http://schemas.openxmlformats.org/officeDocument/2006/relationships/slideLayout"/><Relationship Id="rId4" Target="../media/image30.jpeg" Type="http://schemas.openxmlformats.org/officeDocument/2006/relationships/image"/></Relationships>
</file>

<file path=ppt/slides/_rels/slide13.xml.rels><?xml version="1.0" encoding="UTF-8" standalone="yes" ?><Relationships xmlns="http://schemas.openxmlformats.org/package/2006/relationships"><Relationship Id="rId3" Target="../media/image31.jpeg" Type="http://schemas.openxmlformats.org/officeDocument/2006/relationships/image"/><Relationship Id="rId2" Target="../media/image13.jpeg" Type="http://schemas.openxmlformats.org/officeDocument/2006/relationships/image"/><Relationship Id="rId1" Target="../slideLayouts/slideLayout7.xml" Type="http://schemas.openxmlformats.org/officeDocument/2006/relationships/slideLayout"/><Relationship Id="rId5" Target="../media/image33.jpeg" Type="http://schemas.openxmlformats.org/officeDocument/2006/relationships/image"/><Relationship Id="rId4" Target="../media/image32.jpeg" Type="http://schemas.openxmlformats.org/officeDocument/2006/relationships/image"/></Relationships>
</file>

<file path=ppt/slides/_rels/slide14.xml.rels><?xml version="1.0" encoding="UTF-8" standalone="yes" ?><Relationships xmlns="http://schemas.openxmlformats.org/package/2006/relationships"><Relationship Id="rId3" Target="../media/image34.jpeg" Type="http://schemas.openxmlformats.org/officeDocument/2006/relationships/image"/><Relationship Id="rId2" Target="../media/image13.jpeg" Type="http://schemas.openxmlformats.org/officeDocument/2006/relationships/image"/><Relationship Id="rId1" Target="../slideLayouts/slideLayout7.xml" Type="http://schemas.openxmlformats.org/officeDocument/2006/relationships/slideLayout"/><Relationship Id="rId4" Target="../media/image35.jpeg" Type="http://schemas.openxmlformats.org/officeDocument/2006/relationships/image"/></Relationships>
</file>

<file path=ppt/slides/_rels/slide15.xml.rels><?xml version="1.0" encoding="UTF-8" standalone="yes" ?><Relationships xmlns="http://schemas.openxmlformats.org/package/2006/relationships"><Relationship Id="rId3" Target="../media/image13.jpeg" Type="http://schemas.openxmlformats.org/officeDocument/2006/relationships/image"/><Relationship Id="rId2" Target="../notesSlides/notesSlide1.xml" Type="http://schemas.openxmlformats.org/officeDocument/2006/relationships/notesSlide"/><Relationship Id="rId1" Target="../slideLayouts/slideLayout7.xml" Type="http://schemas.openxmlformats.org/officeDocument/2006/relationships/slideLayout"/><Relationship Id="rId4" Target="../media/image36.jpeg" Type="http://schemas.openxmlformats.org/officeDocument/2006/relationships/image"/></Relationships>
</file>

<file path=ppt/slides/_rels/slide16.xml.rels><?xml version="1.0" encoding="UTF-8" standalone="yes" ?><Relationships xmlns="http://schemas.openxmlformats.org/package/2006/relationships"><Relationship Id="rId3" Target="../media/image37.jpeg" Type="http://schemas.openxmlformats.org/officeDocument/2006/relationships/image"/><Relationship Id="rId2" Target="../media/image13.jpeg" Type="http://schemas.openxmlformats.org/officeDocument/2006/relationships/image"/><Relationship Id="rId1" Target="../slideLayouts/slideLayout7.xml" Type="http://schemas.openxmlformats.org/officeDocument/2006/relationships/slideLayout"/><Relationship Id="rId5" Target="../media/image39.jpeg" Type="http://schemas.openxmlformats.org/officeDocument/2006/relationships/image"/><Relationship Id="rId4" Target="../media/image38.jpeg" Type="http://schemas.openxmlformats.org/officeDocument/2006/relationships/image"/></Relationships>
</file>

<file path=ppt/slides/_rels/slide17.xml.rels><?xml version="1.0" encoding="UTF-8" standalone="yes" ?><Relationships xmlns="http://schemas.openxmlformats.org/package/2006/relationships"><Relationship Id="rId3" Target="../media/image40.jpeg" Type="http://schemas.openxmlformats.org/officeDocument/2006/relationships/image"/><Relationship Id="rId2" Target="../media/image13.jpeg" Type="http://schemas.openxmlformats.org/officeDocument/2006/relationships/image"/><Relationship Id="rId1" Target="../slideLayouts/slideLayout7.xml" Type="http://schemas.openxmlformats.org/officeDocument/2006/relationships/slideLayout"/><Relationship Id="rId4" Target="../media/image41.jpeg" Type="http://schemas.openxmlformats.org/officeDocument/2006/relationships/image"/></Relationships>
</file>

<file path=ppt/slides/_rels/slide18.xml.rels><?xml version="1.0" encoding="UTF-8" standalone="yes" ?><Relationships xmlns="http://schemas.openxmlformats.org/package/2006/relationships"><Relationship Id="rId3" Target="../media/image42.jpeg" Type="http://schemas.openxmlformats.org/officeDocument/2006/relationships/image"/><Relationship Id="rId2" Target="../media/image13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9.xml.rels><?xml version="1.0" encoding="UTF-8" standalone="yes" ?><Relationships xmlns="http://schemas.openxmlformats.org/package/2006/relationships"><Relationship Id="rId3" Target="../media/image43.jpeg" Type="http://schemas.openxmlformats.org/officeDocument/2006/relationships/image"/><Relationship Id="rId2" Target="../media/image13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.xml.rels><?xml version="1.0" encoding="UTF-8" standalone="yes" ?><Relationships xmlns="http://schemas.openxmlformats.org/package/2006/relationships"><Relationship Id="rId3" Target="../media/hdphoto2.wdp" Type="http://schemas.microsoft.com/office/2007/relationships/hdphoto"/><Relationship Id="rId2" Target="../media/image5.jpeg" Type="http://schemas.openxmlformats.org/officeDocument/2006/relationships/image"/><Relationship Id="rId1" Target="../slideLayouts/slideLayout7.xml" Type="http://schemas.openxmlformats.org/officeDocument/2006/relationships/slideLayout"/><Relationship Id="rId6" Target="../media/image8.png" Type="http://schemas.openxmlformats.org/officeDocument/2006/relationships/image"/><Relationship Id="rId5" Target="../media/image7.png" Type="http://schemas.openxmlformats.org/officeDocument/2006/relationships/image"/><Relationship Id="rId4" Target="../media/image6.png" Type="http://schemas.openxmlformats.org/officeDocument/2006/relationships/image"/></Relationships>
</file>

<file path=ppt/slides/_rels/slide20.xml.rels><?xml version="1.0" encoding="UTF-8" standalone="yes" ?><Relationships xmlns="http://schemas.openxmlformats.org/package/2006/relationships"><Relationship Id="rId2" Target="../media/image13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1.xml.rels><?xml version="1.0" encoding="UTF-8" standalone="yes" ?><Relationships xmlns="http://schemas.openxmlformats.org/package/2006/relationships"><Relationship Id="rId3" Target="../media/image44.jpeg" Type="http://schemas.openxmlformats.org/officeDocument/2006/relationships/image"/><Relationship Id="rId2" Target="../media/image13.jpeg" Type="http://schemas.openxmlformats.org/officeDocument/2006/relationships/image"/><Relationship Id="rId1" Target="../slideLayouts/slideLayout7.xml" Type="http://schemas.openxmlformats.org/officeDocument/2006/relationships/slideLayout"/><Relationship Id="rId6" Target="../media/image47.jpeg" Type="http://schemas.openxmlformats.org/officeDocument/2006/relationships/image"/><Relationship Id="rId5" Target="../media/image46.jpeg" Type="http://schemas.openxmlformats.org/officeDocument/2006/relationships/image"/><Relationship Id="rId4" Target="../media/image45.jpeg" Type="http://schemas.openxmlformats.org/officeDocument/2006/relationships/image"/></Relationships>
</file>

<file path=ppt/slides/_rels/slide22.xml.rels><?xml version="1.0" encoding="UTF-8" standalone="yes" ?><Relationships xmlns="http://schemas.openxmlformats.org/package/2006/relationships"><Relationship Id="rId3" Target="../media/image49.jpeg" Type="http://schemas.openxmlformats.org/officeDocument/2006/relationships/image"/><Relationship Id="rId2" Target="../media/image48.jpeg" Type="http://schemas.openxmlformats.org/officeDocument/2006/relationships/image"/><Relationship Id="rId1" Target="../slideLayouts/slideLayout7.xml" Type="http://schemas.openxmlformats.org/officeDocument/2006/relationships/slideLayout"/><Relationship Id="rId4" Target="../media/hdphoto3.wdp" Type="http://schemas.microsoft.com/office/2007/relationships/hdphoto"/></Relationships>
</file>

<file path=ppt/slides/_rels/slide3.xml.rels><?xml version="1.0" encoding="UTF-8" standalone="yes" ?><Relationships xmlns="http://schemas.openxmlformats.org/package/2006/relationships"><Relationship Id="rId3" Target="../media/image10.jpeg" Type="http://schemas.openxmlformats.org/officeDocument/2006/relationships/image"/><Relationship Id="rId2" Target="../media/image9.jpeg" Type="http://schemas.openxmlformats.org/officeDocument/2006/relationships/image"/><Relationship Id="rId1" Target="../slideLayouts/slideLayout7.xml" Type="http://schemas.openxmlformats.org/officeDocument/2006/relationships/slideLayout"/><Relationship Id="rId5" Target="../media/image12.jpeg" Type="http://schemas.openxmlformats.org/officeDocument/2006/relationships/image"/><Relationship Id="rId4" Target="../media/image11.jpeg" Type="http://schemas.openxmlformats.org/officeDocument/2006/relationships/image"/></Relationships>
</file>

<file path=ppt/slides/_rels/slide4.xml.rels><?xml version="1.0" encoding="UTF-8" standalone="yes" ?><Relationships xmlns="http://schemas.openxmlformats.org/package/2006/relationships"><Relationship Id="rId3" Target="../media/image14.jpeg" Type="http://schemas.openxmlformats.org/officeDocument/2006/relationships/image"/><Relationship Id="rId2" Target="../media/image13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.xml.rels><?xml version="1.0" encoding="UTF-8" standalone="yes" ?><Relationships xmlns="http://schemas.openxmlformats.org/package/2006/relationships"><Relationship Id="rId3" Target="../media/image15.jpeg" Type="http://schemas.openxmlformats.org/officeDocument/2006/relationships/image"/><Relationship Id="rId2" Target="../media/image13.jpeg" Type="http://schemas.openxmlformats.org/officeDocument/2006/relationships/image"/><Relationship Id="rId1" Target="../slideLayouts/slideLayout7.xml" Type="http://schemas.openxmlformats.org/officeDocument/2006/relationships/slideLayout"/><Relationship Id="rId4" Target="../media/image16.jpeg" Type="http://schemas.openxmlformats.org/officeDocument/2006/relationships/image"/></Relationships>
</file>

<file path=ppt/slides/_rels/slide6.xml.rels><?xml version="1.0" encoding="UTF-8" standalone="yes" ?><Relationships xmlns="http://schemas.openxmlformats.org/package/2006/relationships"><Relationship Id="rId3" Target="../media/image17.jpeg" Type="http://schemas.openxmlformats.org/officeDocument/2006/relationships/image"/><Relationship Id="rId2" Target="../media/image13.jpeg" Type="http://schemas.openxmlformats.org/officeDocument/2006/relationships/image"/><Relationship Id="rId1" Target="../slideLayouts/slideLayout7.xml" Type="http://schemas.openxmlformats.org/officeDocument/2006/relationships/slideLayout"/><Relationship Id="rId4" Target="../media/image18.jpeg" Type="http://schemas.openxmlformats.org/officeDocument/2006/relationships/image"/></Relationships>
</file>

<file path=ppt/slides/_rels/slide7.xml.rels><?xml version="1.0" encoding="UTF-8" standalone="yes" ?><Relationships xmlns="http://schemas.openxmlformats.org/package/2006/relationships"><Relationship Id="rId3" Target="../media/image19.jpeg" Type="http://schemas.openxmlformats.org/officeDocument/2006/relationships/image"/><Relationship Id="rId2" Target="../media/image13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8.xml.rels><?xml version="1.0" encoding="UTF-8" standalone="yes" ?><Relationships xmlns="http://schemas.openxmlformats.org/package/2006/relationships"><Relationship Id="rId3" Target="../media/image20.jpeg" Type="http://schemas.openxmlformats.org/officeDocument/2006/relationships/image"/><Relationship Id="rId2" Target="../media/image13.jpeg" Type="http://schemas.openxmlformats.org/officeDocument/2006/relationships/image"/><Relationship Id="rId1" Target="../slideLayouts/slideLayout7.xml" Type="http://schemas.openxmlformats.org/officeDocument/2006/relationships/slideLayout"/><Relationship Id="rId5" Target="../media/image22.jpeg" Type="http://schemas.openxmlformats.org/officeDocument/2006/relationships/image"/><Relationship Id="rId4" Target="../media/image21.jpeg" Type="http://schemas.openxmlformats.org/officeDocument/2006/relationships/image"/></Relationships>
</file>

<file path=ppt/slides/_rels/slide9.xml.rels><?xml version="1.0" encoding="UTF-8" standalone="yes" ?><Relationships xmlns="http://schemas.openxmlformats.org/package/2006/relationships"><Relationship Id="rId3" Target="../media/image23.jpeg" Type="http://schemas.openxmlformats.org/officeDocument/2006/relationships/image"/><Relationship Id="rId2" Target="../media/image13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79390"/>
            <a:ext cx="3332032" cy="41983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9072" y="636039"/>
            <a:ext cx="452905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АЛЕКСАНДР РОМАНОВИЧ </a:t>
            </a:r>
            <a:endParaRPr lang="ru-RU" sz="24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r>
              <a:rPr lang="ru-RU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БЕЛЯЕВ</a:t>
            </a:r>
            <a:endParaRPr lang="ru-RU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41870" y="1387798"/>
            <a:ext cx="210346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1884-1942</a:t>
            </a:r>
            <a:endParaRPr lang="ru-RU" sz="2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78503" y="943816"/>
            <a:ext cx="26641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 </a:t>
            </a:r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741571"/>
            <a:ext cx="3384376" cy="5355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64742" y="664523"/>
            <a:ext cx="380700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СМОЛЕНСКИЙ </a:t>
            </a:r>
          </a:p>
          <a:p>
            <a:pPr algn="ctr"/>
            <a:r>
              <a:rPr lang="ru-RU" sz="4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ЖЮЛЬ-ВЕРН</a:t>
            </a:r>
            <a:endParaRPr lang="ru-RU" sz="4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muzyka-dlya-prezentaciy-klassik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27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88024" y="692696"/>
            <a:ext cx="36358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В </a:t>
            </a:r>
            <a:r>
              <a:rPr lang="ru-RU" dirty="0"/>
              <a:t>1915 году судьба нанесла Беляеву жестокий удар, навсегда нарушивший привычный ход </a:t>
            </a:r>
            <a:r>
              <a:rPr lang="ru-RU" dirty="0" smtClean="0"/>
              <a:t>жизни. Писатель </a:t>
            </a:r>
            <a:r>
              <a:rPr lang="ru-RU" dirty="0"/>
              <a:t>заболел костным туберкулезом позвонков, осложнившимся параличом ног. Поиски квалифицированного медицинского персонала привели мать литератора, </a:t>
            </a:r>
            <a:r>
              <a:rPr lang="ru-RU" dirty="0" smtClean="0"/>
              <a:t>  Надежду </a:t>
            </a:r>
            <a:r>
              <a:rPr lang="ru-RU" dirty="0"/>
              <a:t>Васильевну, в Ялту, куда она и перевезла сына. Врачи, облачившие тело 31-летнего фантаста в гипсовый корсет, не давали никаких гарантий, заявляя, что Александр может на всю жизнь остаться калекой.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34"/>
          <a:stretch/>
        </p:blipFill>
        <p:spPr bwMode="auto">
          <a:xfrm>
            <a:off x="611560" y="1628800"/>
            <a:ext cx="3730044" cy="29939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5811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2000">
        <p:fade/>
      </p:transition>
    </mc:Choice>
    <mc:Fallback xmlns="">
      <p:transition spd="med" advClick="0" advTm="2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410318"/>
            <a:ext cx="338437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Сильная </a:t>
            </a:r>
            <a:r>
              <a:rPr lang="ru-RU" dirty="0"/>
              <a:t>воля не дала Беляеву пасть духом. Несмотря на испытываемые мучения и неясные перспективы, он не опускал рук, продолжая сочинять стихи, которые часто публиковались в местной газете. </a:t>
            </a:r>
            <a:r>
              <a:rPr lang="ru-RU" dirty="0" smtClean="0"/>
              <a:t>Также занимался </a:t>
            </a:r>
            <a:r>
              <a:rPr lang="ru-RU" dirty="0"/>
              <a:t>самообразованием (изучал иностранные языки, медицину, биологию, историю) и много читал (предпочтение отдавал </a:t>
            </a:r>
            <a:r>
              <a:rPr lang="ru-RU" dirty="0" smtClean="0"/>
              <a:t>творчеству Жюля Верна, Герберта Уэллса и Константина Циолковского.            </a:t>
            </a:r>
            <a:r>
              <a:rPr lang="ru-RU" dirty="0"/>
              <a:t> 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572000" y="410318"/>
            <a:ext cx="406794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В </a:t>
            </a:r>
            <a:r>
              <a:rPr lang="ru-RU" dirty="0"/>
              <a:t>итоге мастер пера победил недуг, и болезнь на некоторое время отступила. За те шесть лет, что фантаст был прикован к постели, страна изменилась до неузнаваемости. После того как Александр Романович крепко встал на ноги, литератор со свойственной ему природной энергетикой включился в созидательный процесс. В течение пары месяцев он успел поработать и воспитателем в детском доме, и библиотекарем, и даже инспектором </a:t>
            </a:r>
            <a:r>
              <a:rPr lang="ru-RU" dirty="0" smtClean="0"/>
              <a:t>уголовного </a:t>
            </a:r>
            <a:r>
              <a:rPr lang="ru-RU" dirty="0"/>
              <a:t>розыска.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" t="4846" r="4837" b="3243"/>
          <a:stretch/>
        </p:blipFill>
        <p:spPr bwMode="auto">
          <a:xfrm>
            <a:off x="475937" y="4770679"/>
            <a:ext cx="1302186" cy="18108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228" y="4723806"/>
            <a:ext cx="1161078" cy="1857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688389"/>
            <a:ext cx="1224136" cy="19028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348770"/>
            <a:ext cx="3240360" cy="22181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5117826" y="6197611"/>
            <a:ext cx="3522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solidFill>
                  <a:schemeClr val="bg1"/>
                </a:solidFill>
              </a:rPr>
              <a:t>Москва. Стадион "Динамо". 1930-</a:t>
            </a:r>
            <a:r>
              <a:rPr lang="ru-RU" sz="1600" b="1" i="1" dirty="0"/>
              <a:t>е</a:t>
            </a:r>
            <a:r>
              <a:rPr lang="ru-RU" sz="1600" b="1" i="1" dirty="0">
                <a:solidFill>
                  <a:schemeClr val="bg1"/>
                </a:solidFill>
              </a:rPr>
              <a:t>.</a:t>
            </a:r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98503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2000">
        <p:fade/>
      </p:transition>
    </mc:Choice>
    <mc:Fallback xmlns="">
      <p:transition spd="med" advClick="0" advTm="3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16016" y="128132"/>
            <a:ext cx="4052703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dirty="0" smtClean="0"/>
              <a:t>   В </a:t>
            </a:r>
            <a:r>
              <a:rPr lang="ru-RU" dirty="0"/>
              <a:t>Ялте </a:t>
            </a:r>
            <a:r>
              <a:rPr lang="ru-RU" dirty="0" smtClean="0"/>
              <a:t>писатель </a:t>
            </a:r>
            <a:r>
              <a:rPr lang="ru-RU" b="1" dirty="0"/>
              <a:t>познакомился с третьей женой – </a:t>
            </a:r>
            <a:r>
              <a:rPr lang="ru-RU" b="1" i="1" dirty="0"/>
              <a:t>Маргаритой </a:t>
            </a:r>
            <a:r>
              <a:rPr lang="ru-RU" i="1" dirty="0"/>
              <a:t>Константиновной </a:t>
            </a:r>
            <a:r>
              <a:rPr lang="ru-RU" i="1" dirty="0" err="1"/>
              <a:t>Магнушевской</a:t>
            </a:r>
            <a:r>
              <a:rPr lang="ru-RU" i="1" dirty="0" smtClean="0"/>
              <a:t>,</a:t>
            </a:r>
            <a:r>
              <a:rPr lang="ru-RU" dirty="0"/>
              <a:t> </a:t>
            </a:r>
            <a:r>
              <a:rPr lang="ru-RU" dirty="0" smtClean="0"/>
              <a:t>она </a:t>
            </a:r>
            <a:r>
              <a:rPr lang="ru-RU" dirty="0"/>
              <a:t>на десять лет </a:t>
            </a:r>
            <a:r>
              <a:rPr lang="ru-RU" dirty="0" smtClean="0"/>
              <a:t>меньше Александра.</a:t>
            </a:r>
            <a:r>
              <a:rPr lang="ru-RU" dirty="0"/>
              <a:t> Маргарита тогда работала в библиотеке, а он так нуждался в книгах, которые она приносила. Девушка с удовольствием общалась с его мамой, читала ему вслух, а также записывала под его диктовку, печатала на машинке</a:t>
            </a:r>
            <a:r>
              <a:rPr lang="ru-RU" dirty="0" smtClean="0"/>
              <a:t>.</a:t>
            </a:r>
          </a:p>
          <a:p>
            <a:pPr algn="just" fontAlgn="base"/>
            <a:r>
              <a:rPr lang="ru-RU" dirty="0"/>
              <a:t> </a:t>
            </a:r>
            <a:r>
              <a:rPr lang="ru-RU" dirty="0" smtClean="0"/>
              <a:t>   </a:t>
            </a:r>
            <a:r>
              <a:rPr lang="ru-RU" i="1" dirty="0" smtClean="0"/>
              <a:t>Маргарита </a:t>
            </a:r>
            <a:r>
              <a:rPr lang="ru-RU" i="1" dirty="0" err="1" smtClean="0"/>
              <a:t>Магнушевская</a:t>
            </a:r>
            <a:r>
              <a:rPr lang="ru-RU" dirty="0" smtClean="0"/>
              <a:t> стала писателю верной </a:t>
            </a:r>
            <a:r>
              <a:rPr lang="ru-RU" dirty="0"/>
              <a:t>спутницей </a:t>
            </a:r>
            <a:r>
              <a:rPr lang="ru-RU" dirty="0" smtClean="0"/>
              <a:t>жизни. Вместе </a:t>
            </a:r>
            <a:r>
              <a:rPr lang="ru-RU" dirty="0"/>
              <a:t>с ней Беляев в 1923 году перебрался в Москву. </a:t>
            </a:r>
            <a:endParaRPr lang="ru-RU" dirty="0" smtClean="0"/>
          </a:p>
          <a:p>
            <a:pPr algn="just" fontAlgn="base"/>
            <a:r>
              <a:rPr lang="ru-RU" dirty="0"/>
              <a:t> </a:t>
            </a:r>
            <a:r>
              <a:rPr lang="ru-RU" dirty="0" smtClean="0"/>
              <a:t>  15 </a:t>
            </a:r>
            <a:r>
              <a:rPr lang="ru-RU" dirty="0"/>
              <a:t>марта 1925 года супруга родила ему дочь Людмилу, которая умерла в возрасте 6 лет от менингита. Вторая наследница Светлана появилась на свет в 1929-ом и, несмотря на унаследованную от главы семейства болезнь, сумела реализовать себя в жизни.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84" y="332657"/>
            <a:ext cx="3672408" cy="2448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42" y="3479981"/>
            <a:ext cx="3703950" cy="2469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72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3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5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25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60032" y="332656"/>
            <a:ext cx="363589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Первый </a:t>
            </a:r>
            <a:r>
              <a:rPr lang="ru-RU" dirty="0"/>
              <a:t>свой научно-фантастический рассказ «Голова профессора </a:t>
            </a:r>
            <a:r>
              <a:rPr lang="ru-RU" dirty="0" err="1"/>
              <a:t>Доуэля</a:t>
            </a:r>
            <a:r>
              <a:rPr lang="ru-RU" dirty="0"/>
              <a:t>», который впоследствии он переработал в роман, Беляев написал в 1925 году уже в зрелом возрасте – ему был уже 41 год. И с того самого времени начинается бурный расцвет его творческой деятельности – за 17 лет он создает более 70 научно-фантастических произведений, в том числе 13 романов!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77" t="6901" r="3352" b="10845"/>
          <a:stretch/>
        </p:blipFill>
        <p:spPr bwMode="auto">
          <a:xfrm>
            <a:off x="611560" y="764704"/>
            <a:ext cx="3129567" cy="47007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4" t="4396" r="12068" b="4250"/>
          <a:stretch/>
        </p:blipFill>
        <p:spPr bwMode="auto">
          <a:xfrm>
            <a:off x="4932040" y="4025975"/>
            <a:ext cx="1628487" cy="2514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221088"/>
            <a:ext cx="1800200" cy="180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5626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3000">
        <p:fade/>
      </p:transition>
    </mc:Choice>
    <mc:Fallback xmlns="">
      <p:transition spd="med" advClick="0" advTm="2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76056" y="640887"/>
            <a:ext cx="349188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В </a:t>
            </a:r>
            <a:r>
              <a:rPr lang="ru-RU" dirty="0"/>
              <a:t>1931 переезжает в Ленинград, продолжая много работать. Интересуется проблемами освоения космоса и океанских глубин. Константину Эдуардовичу Циолковскому Беляев посвящает свою повесть «Звезда КЭЦ» В 1934, прочитав роман Беляева «Воздушный корабль», Циолковский написал: </a:t>
            </a:r>
            <a:r>
              <a:rPr lang="ru-RU" dirty="0" smtClean="0"/>
              <a:t>«...остроумно </a:t>
            </a:r>
            <a:r>
              <a:rPr lang="ru-RU" dirty="0"/>
              <a:t>написан и достаточно научен для фантазии. Позволю себе изъявить удовольствие т. Беляеву</a:t>
            </a:r>
            <a:r>
              <a:rPr lang="ru-RU" dirty="0" smtClean="0"/>
              <a:t>».</a:t>
            </a:r>
          </a:p>
          <a:p>
            <a:pPr algn="just"/>
            <a:r>
              <a:rPr lang="ru-RU" dirty="0" smtClean="0"/>
              <a:t>    В </a:t>
            </a:r>
            <a:r>
              <a:rPr lang="ru-RU" dirty="0"/>
              <a:t>1933 выходит книга «Прыжок в ничто», «Вторая Луна». В 1930-е были написаны «Звезда КЭЦ», «Чудесное око», «Под небом Арктики»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40887"/>
            <a:ext cx="3724672" cy="2320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98" y="3573016"/>
            <a:ext cx="3489395" cy="1937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9260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6000">
        <p:fade/>
      </p:transition>
    </mc:Choice>
    <mc:Fallback xmlns="">
      <p:transition spd="med" advClick="0" advTm="2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16016" y="476672"/>
            <a:ext cx="381642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В </a:t>
            </a:r>
            <a:r>
              <a:rPr lang="ru-RU" dirty="0"/>
              <a:t>1934 году Россию во второй раз посетил живой патриарх научной фантастики Герберт Уэллс, который с теплотой отозвался о романах Беляева. Очевидцы их беседы отметили, что пятидесятилетний Беляев выглядел старше шестидесятивосьмилетнего Уэллса</a:t>
            </a:r>
            <a:r>
              <a:rPr lang="ru-RU" dirty="0" smtClean="0"/>
              <a:t>.</a:t>
            </a:r>
          </a:p>
          <a:p>
            <a:pPr algn="just"/>
            <a:r>
              <a:rPr lang="ru-RU" dirty="0" smtClean="0"/>
              <a:t>   Фантаст </a:t>
            </a:r>
            <a:r>
              <a:rPr lang="ru-RU" dirty="0"/>
              <a:t>сказал Беляеву: "Ваши книги весьма выгодно отличаются от западных такого же направления. Я даже немного завидую их огромному успеху</a:t>
            </a:r>
            <a:r>
              <a:rPr lang="ru-RU" dirty="0" smtClean="0"/>
              <a:t>". Он </a:t>
            </a:r>
            <a:r>
              <a:rPr lang="ru-RU" dirty="0"/>
              <a:t>имел в виду, что у Беляева была и опора на науку, и видение будущего прогресса, и видение социальных изменений в обществе.</a:t>
            </a:r>
          </a:p>
          <a:p>
            <a:pPr algn="just"/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4" t="7797" r="17276" b="14290"/>
          <a:stretch/>
        </p:blipFill>
        <p:spPr bwMode="auto">
          <a:xfrm>
            <a:off x="611560" y="980728"/>
            <a:ext cx="3600400" cy="30426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9495" y="4581128"/>
            <a:ext cx="41025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Герберт Уэллс приезжал в Россию трижды: в 1914, 1920 и 1934 году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94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7000">
        <p:fade/>
      </p:transition>
    </mc:Choice>
    <mc:Fallback xmlns="">
      <p:transition spd="med" advClick="0" advTm="2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750"/>
                            </p:stCondLst>
                            <p:childTnLst>
                              <p:par>
                                <p:cTn id="15" presetID="15" presetClass="emph" presetSubtype="0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94391" y="705126"/>
            <a:ext cx="344263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Незадолго </a:t>
            </a:r>
            <a:r>
              <a:rPr lang="ru-RU" dirty="0"/>
              <a:t>до июня 1941 года писатель </a:t>
            </a:r>
            <a:r>
              <a:rPr lang="ru-RU" dirty="0" smtClean="0"/>
              <a:t>перенёс </a:t>
            </a:r>
            <a:r>
              <a:rPr lang="ru-RU" dirty="0"/>
              <a:t>очередную операцию, поэтому на предложение эвакуироваться, когда началась война, он ответил отказом. Город Пушкин (пригород Ленинграда), где жил в последние годы А. Беляев с семьей, был оккупирован. </a:t>
            </a:r>
            <a:endParaRPr lang="ru-RU" dirty="0" smtClean="0"/>
          </a:p>
          <a:p>
            <a:pPr algn="just"/>
            <a:r>
              <a:rPr lang="ru-RU" dirty="0"/>
              <a:t> </a:t>
            </a: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9" t="3578" r="3427" b="4872"/>
          <a:stretch/>
        </p:blipFill>
        <p:spPr bwMode="auto">
          <a:xfrm>
            <a:off x="579549" y="592428"/>
            <a:ext cx="2987900" cy="29750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19" y="4221088"/>
            <a:ext cx="2743200" cy="23225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0550" y="3664039"/>
            <a:ext cx="3690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/>
              <a:t>Жена Маргарита и дочь Светлана</a:t>
            </a:r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773" y="3396992"/>
            <a:ext cx="2439873" cy="32103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974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2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25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2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2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23827" y="477520"/>
            <a:ext cx="385192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</a:t>
            </a:r>
            <a:r>
              <a:rPr lang="ru-RU" dirty="0"/>
              <a:t> 6 января 1942 года писатель умер от голода в оккупированном Пушкине. </a:t>
            </a:r>
            <a:endParaRPr lang="ru-RU" dirty="0" smtClean="0"/>
          </a:p>
          <a:p>
            <a:pPr algn="just"/>
            <a:r>
              <a:rPr lang="ru-RU" dirty="0"/>
              <a:t> </a:t>
            </a:r>
            <a:r>
              <a:rPr lang="ru-RU" dirty="0" smtClean="0"/>
              <a:t>  Немецкий </a:t>
            </a:r>
            <a:r>
              <a:rPr lang="ru-RU" dirty="0"/>
              <a:t>генерал и четыре солдата вынесли его тело из дома и где–то похоронили. Было странно, что немцы хоронят русского, однако генерал пояснил ситуацию, прочитав краткую речь, из которой следовало, что в детстве он зачитывался Беляевым и поэтому в знак признательности они с честью предают его тело земле. </a:t>
            </a:r>
            <a:endParaRPr lang="ru-RU" dirty="0" smtClean="0"/>
          </a:p>
          <a:p>
            <a:pPr algn="just"/>
            <a:r>
              <a:rPr lang="ru-RU" dirty="0"/>
              <a:t> </a:t>
            </a:r>
            <a:r>
              <a:rPr lang="ru-RU" dirty="0" smtClean="0"/>
              <a:t>  Место </a:t>
            </a:r>
            <a:r>
              <a:rPr lang="ru-RU" dirty="0"/>
              <a:t>захоронения писателя достоверно неизвестно, а памятная стела на Казанском кладбище города Пушкина установлена лишь на предполагаемой могиле</a:t>
            </a:r>
            <a:r>
              <a:rPr lang="ru-RU" dirty="0" smtClean="0"/>
              <a:t>.</a:t>
            </a:r>
          </a:p>
          <a:p>
            <a:pPr algn="just"/>
            <a:r>
              <a:rPr lang="ru-RU" dirty="0" smtClean="0"/>
              <a:t>   Позже, оставшиеся в живых жена и дочь писателя были угнаны немцами в Польшу.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4" r="21231"/>
          <a:stretch/>
        </p:blipFill>
        <p:spPr bwMode="auto">
          <a:xfrm>
            <a:off x="755576" y="3212976"/>
            <a:ext cx="3347902" cy="3465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60648"/>
            <a:ext cx="2234555" cy="28107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66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9000">
        <p:fade/>
      </p:transition>
    </mc:Choice>
    <mc:Fallback xmlns="">
      <p:transition spd="med" advClick="0" advTm="2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938336"/>
            <a:ext cx="374441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Мудрые изречения </a:t>
            </a:r>
            <a:endParaRPr lang="ru-RU" sz="2000" b="1" i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Александра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Романовича Беляева: </a:t>
            </a:r>
            <a:endParaRPr lang="ru-RU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just"/>
            <a:r>
              <a:rPr lang="ru-RU" dirty="0" smtClean="0"/>
              <a:t>«… </a:t>
            </a:r>
            <a:r>
              <a:rPr lang="ru-RU" dirty="0"/>
              <a:t>Все зависит от того, в чьих руках находится топор. Один рубит им дрова, другой – человеческие головы». </a:t>
            </a:r>
            <a:endParaRPr lang="ru-RU" dirty="0" smtClean="0"/>
          </a:p>
          <a:p>
            <a:r>
              <a:rPr lang="ru-RU" dirty="0" smtClean="0"/>
              <a:t>«… </a:t>
            </a:r>
            <a:r>
              <a:rPr lang="ru-RU" dirty="0"/>
              <a:t>Ничто так не губит любовь, как принуждение». </a:t>
            </a:r>
            <a:endParaRPr lang="ru-RU" dirty="0" smtClean="0"/>
          </a:p>
          <a:p>
            <a:r>
              <a:rPr lang="ru-RU" dirty="0" smtClean="0"/>
              <a:t>«…</a:t>
            </a:r>
            <a:r>
              <a:rPr lang="ru-RU" dirty="0"/>
              <a:t>Жизнь - кошка. И кровожадная кошка. Играет с нами, как с мышами. То приласкает, то вдруг когти выпустит». </a:t>
            </a:r>
            <a:endParaRPr lang="ru-RU" dirty="0" smtClean="0"/>
          </a:p>
          <a:p>
            <a:r>
              <a:rPr lang="ru-RU" dirty="0" smtClean="0"/>
              <a:t>«… </a:t>
            </a:r>
            <a:r>
              <a:rPr lang="ru-RU" dirty="0"/>
              <a:t>Перед лицом бога день один- как тысяча лет..». </a:t>
            </a:r>
            <a:endParaRPr lang="ru-RU" dirty="0" smtClean="0"/>
          </a:p>
          <a:p>
            <a:endParaRPr lang="ru-RU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4805749" y="1196752"/>
            <a:ext cx="388843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«… Самый великий источник энергии это человеческая мысль…». </a:t>
            </a:r>
            <a:endParaRPr lang="ru-RU" dirty="0" smtClean="0"/>
          </a:p>
          <a:p>
            <a:pPr algn="just"/>
            <a:r>
              <a:rPr lang="ru-RU" dirty="0" smtClean="0"/>
              <a:t>«…Если </a:t>
            </a:r>
            <a:r>
              <a:rPr lang="ru-RU" dirty="0"/>
              <a:t>добродетель не может существовать, то, по крайней мере, порок должен быть наказан». </a:t>
            </a:r>
            <a:endParaRPr lang="ru-RU" dirty="0" smtClean="0"/>
          </a:p>
          <a:p>
            <a:pPr algn="just"/>
            <a:r>
              <a:rPr lang="ru-RU" dirty="0" smtClean="0"/>
              <a:t>«…Беда </a:t>
            </a:r>
            <a:r>
              <a:rPr lang="ru-RU" dirty="0"/>
              <a:t>не в том, что человек произошел от животного, а в том, что он не перестал быть животным. Глупым, злым, неразумным.»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18"/>
          <a:stretch/>
        </p:blipFill>
        <p:spPr bwMode="auto">
          <a:xfrm>
            <a:off x="4687146" y="4524156"/>
            <a:ext cx="3973738" cy="1809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388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9000">
        <p:fade/>
      </p:transition>
    </mc:Choice>
    <mc:Fallback xmlns="">
      <p:transition spd="med" advClick="0" advTm="2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548679"/>
            <a:ext cx="3995936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Романы и повести</a:t>
            </a:r>
          </a:p>
          <a:p>
            <a:r>
              <a:rPr lang="ru-RU" dirty="0" smtClean="0"/>
              <a:t> </a:t>
            </a:r>
            <a:r>
              <a:rPr lang="ru-RU" b="1" dirty="0" smtClean="0"/>
              <a:t>«</a:t>
            </a:r>
            <a:r>
              <a:rPr lang="ru-RU" b="1" dirty="0"/>
              <a:t>Голова профессора </a:t>
            </a:r>
            <a:r>
              <a:rPr lang="ru-RU" b="1" dirty="0" err="1"/>
              <a:t>Доуэля</a:t>
            </a:r>
            <a:r>
              <a:rPr lang="ru-RU" b="1" dirty="0"/>
              <a:t>» «Последний человек из Атлантиды» «Властелин мира» </a:t>
            </a:r>
            <a:endParaRPr lang="ru-RU" b="1" dirty="0" smtClean="0"/>
          </a:p>
          <a:p>
            <a:r>
              <a:rPr lang="ru-RU" b="1" dirty="0" smtClean="0"/>
              <a:t>«</a:t>
            </a:r>
            <a:r>
              <a:rPr lang="ru-RU" b="1" dirty="0"/>
              <a:t>Остров погибших кораблей» «Человек-амфибия» </a:t>
            </a:r>
            <a:endParaRPr lang="ru-RU" b="1" dirty="0" smtClean="0"/>
          </a:p>
          <a:p>
            <a:r>
              <a:rPr lang="ru-RU" b="1" dirty="0" smtClean="0"/>
              <a:t>«</a:t>
            </a:r>
            <a:r>
              <a:rPr lang="ru-RU" b="1" dirty="0"/>
              <a:t>Борьба в эфире</a:t>
            </a:r>
            <a:r>
              <a:rPr lang="ru-RU" b="1" dirty="0" smtClean="0"/>
              <a:t>»</a:t>
            </a:r>
          </a:p>
          <a:p>
            <a:r>
              <a:rPr lang="ru-RU" b="1" dirty="0" smtClean="0"/>
              <a:t> </a:t>
            </a:r>
            <a:r>
              <a:rPr lang="ru-RU" b="1" dirty="0"/>
              <a:t>«Вечный хлеб» </a:t>
            </a:r>
            <a:endParaRPr lang="ru-RU" b="1" dirty="0" smtClean="0"/>
          </a:p>
          <a:p>
            <a:r>
              <a:rPr lang="ru-RU" b="1" dirty="0" smtClean="0"/>
              <a:t>«</a:t>
            </a:r>
            <a:r>
              <a:rPr lang="ru-RU" b="1" dirty="0"/>
              <a:t>Золотая гора</a:t>
            </a:r>
            <a:r>
              <a:rPr lang="ru-RU" b="1" dirty="0" smtClean="0"/>
              <a:t>»</a:t>
            </a:r>
          </a:p>
          <a:p>
            <a:r>
              <a:rPr lang="ru-RU" b="1" dirty="0" smtClean="0"/>
              <a:t> </a:t>
            </a:r>
            <a:r>
              <a:rPr lang="ru-RU" b="1" dirty="0"/>
              <a:t>«Продавец воздуха» поставлен фильм «Человек, потерявший лицо» «Подводные земледельцы» </a:t>
            </a:r>
            <a:endParaRPr lang="ru-RU" b="1" dirty="0" smtClean="0"/>
          </a:p>
          <a:p>
            <a:r>
              <a:rPr lang="ru-RU" b="1" dirty="0" smtClean="0"/>
              <a:t>«</a:t>
            </a:r>
            <a:r>
              <a:rPr lang="ru-RU" b="1" dirty="0"/>
              <a:t>Земля горит</a:t>
            </a:r>
            <a:r>
              <a:rPr lang="ru-RU" b="1" dirty="0" smtClean="0"/>
              <a:t>»</a:t>
            </a:r>
          </a:p>
          <a:p>
            <a:r>
              <a:rPr lang="ru-RU" b="1" dirty="0" smtClean="0"/>
              <a:t> </a:t>
            </a:r>
            <a:r>
              <a:rPr lang="ru-RU" b="1" dirty="0"/>
              <a:t>«Прыжок в ничто» «Воздушный корабль</a:t>
            </a:r>
            <a:r>
              <a:rPr lang="ru-RU" b="1" dirty="0" smtClean="0"/>
              <a:t>»</a:t>
            </a:r>
          </a:p>
          <a:p>
            <a:r>
              <a:rPr lang="ru-RU" b="1" dirty="0" smtClean="0"/>
              <a:t> </a:t>
            </a:r>
            <a:r>
              <a:rPr lang="ru-RU" b="1" dirty="0"/>
              <a:t>«Чудесное око» </a:t>
            </a:r>
            <a:endParaRPr lang="ru-RU" b="1" dirty="0" smtClean="0"/>
          </a:p>
          <a:p>
            <a:r>
              <a:rPr lang="ru-RU" b="1" dirty="0" smtClean="0"/>
              <a:t>«</a:t>
            </a:r>
            <a:r>
              <a:rPr lang="ru-RU" b="1" dirty="0"/>
              <a:t>Звезда КЭЦ» </a:t>
            </a:r>
            <a:endParaRPr lang="ru-RU" b="1" dirty="0" smtClean="0"/>
          </a:p>
          <a:p>
            <a:r>
              <a:rPr lang="ru-RU" b="1" dirty="0" smtClean="0"/>
              <a:t>«</a:t>
            </a:r>
            <a:r>
              <a:rPr lang="ru-RU" b="1" dirty="0"/>
              <a:t>Небесный гость» </a:t>
            </a:r>
            <a:endParaRPr lang="ru-RU" b="1" dirty="0" smtClean="0"/>
          </a:p>
          <a:p>
            <a:r>
              <a:rPr lang="ru-RU" b="1" dirty="0" smtClean="0"/>
              <a:t>«</a:t>
            </a:r>
            <a:r>
              <a:rPr lang="ru-RU" b="1" dirty="0"/>
              <a:t>Лаборатория </a:t>
            </a:r>
            <a:r>
              <a:rPr lang="ru-RU" b="1" dirty="0" err="1"/>
              <a:t>Дубльвэ</a:t>
            </a:r>
            <a:r>
              <a:rPr lang="ru-RU" b="1" dirty="0" smtClean="0"/>
              <a:t>»</a:t>
            </a:r>
          </a:p>
          <a:p>
            <a:r>
              <a:rPr lang="ru-RU" b="1" dirty="0" smtClean="0"/>
              <a:t> </a:t>
            </a:r>
            <a:r>
              <a:rPr lang="ru-RU" b="1" dirty="0"/>
              <a:t>«Под небом Арктики</a:t>
            </a:r>
            <a:r>
              <a:rPr lang="ru-RU" b="1" dirty="0" smtClean="0"/>
              <a:t>»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186207" y="548679"/>
            <a:ext cx="37799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«Замок ведьм» </a:t>
            </a:r>
            <a:endParaRPr lang="ru-RU" b="1" dirty="0" smtClean="0"/>
          </a:p>
          <a:p>
            <a:r>
              <a:rPr lang="ru-RU" b="1" dirty="0" smtClean="0"/>
              <a:t>«</a:t>
            </a:r>
            <a:r>
              <a:rPr lang="ru-RU" b="1" dirty="0"/>
              <a:t>Человек, нашедший своё лицо</a:t>
            </a:r>
            <a:r>
              <a:rPr lang="ru-RU" b="1" dirty="0" smtClean="0"/>
              <a:t>»</a:t>
            </a:r>
          </a:p>
          <a:p>
            <a:r>
              <a:rPr lang="ru-RU" b="1" dirty="0" smtClean="0"/>
              <a:t>«</a:t>
            </a:r>
            <a:r>
              <a:rPr lang="ru-RU" b="1" dirty="0"/>
              <a:t>Под небом Арктики» </a:t>
            </a:r>
            <a:endParaRPr lang="ru-RU" b="1" dirty="0" smtClean="0"/>
          </a:p>
          <a:p>
            <a:r>
              <a:rPr lang="ru-RU" b="1" dirty="0" smtClean="0"/>
              <a:t>«</a:t>
            </a:r>
            <a:r>
              <a:rPr lang="ru-RU" b="1" dirty="0"/>
              <a:t>Замок ведьм» </a:t>
            </a:r>
            <a:endParaRPr lang="ru-RU" b="1" dirty="0" smtClean="0"/>
          </a:p>
          <a:p>
            <a:r>
              <a:rPr lang="ru-RU" b="1" dirty="0" smtClean="0"/>
              <a:t>«</a:t>
            </a:r>
            <a:r>
              <a:rPr lang="ru-RU" b="1" dirty="0"/>
              <a:t>Человек, нашедший своё лицо» «Ариэль»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994" y="2276758"/>
            <a:ext cx="2758541" cy="3888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100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6000">
        <p:fade/>
      </p:transition>
    </mc:Choice>
    <mc:Fallback xmlns="">
      <p:transition spd="med" advClick="0" advTm="2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8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6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75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1" t="1518" r="1235" b="1623"/>
          <a:stretch/>
        </p:blipFill>
        <p:spPr bwMode="auto">
          <a:xfrm>
            <a:off x="-794" y="1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138" y="1300882"/>
            <a:ext cx="4097337" cy="2128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252862"/>
            <a:ext cx="1968500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60" y="1300882"/>
            <a:ext cx="4072334" cy="4072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353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:fade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25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404664"/>
            <a:ext cx="3822752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Рассказы:</a:t>
            </a:r>
          </a:p>
          <a:p>
            <a:pPr algn="just"/>
            <a:r>
              <a:rPr lang="ru-RU" b="1" dirty="0" smtClean="0"/>
              <a:t>«</a:t>
            </a:r>
            <a:r>
              <a:rPr lang="ru-RU" b="1" dirty="0"/>
              <a:t>Восхождение на Везувий</a:t>
            </a:r>
            <a:r>
              <a:rPr lang="ru-RU" b="1" dirty="0" smtClean="0"/>
              <a:t>»</a:t>
            </a:r>
          </a:p>
          <a:p>
            <a:pPr algn="just"/>
            <a:r>
              <a:rPr lang="ru-RU" b="1" dirty="0" smtClean="0"/>
              <a:t>«</a:t>
            </a:r>
            <a:r>
              <a:rPr lang="ru-RU" b="1" dirty="0"/>
              <a:t>Прогулка на </a:t>
            </a:r>
            <a:r>
              <a:rPr lang="ru-RU" b="1" dirty="0" err="1"/>
              <a:t>гидроаэроплане</a:t>
            </a:r>
            <a:r>
              <a:rPr lang="ru-RU" b="1" dirty="0"/>
              <a:t>» «Ни жизнь, ни смерть» «</a:t>
            </a:r>
            <a:r>
              <a:rPr lang="ru-RU" b="1" dirty="0" err="1"/>
              <a:t>Идеофон</a:t>
            </a:r>
            <a:r>
              <a:rPr lang="ru-RU" b="1" dirty="0"/>
              <a:t>» «Белый дикарь» </a:t>
            </a:r>
            <a:endParaRPr lang="ru-RU" b="1" dirty="0" smtClean="0"/>
          </a:p>
          <a:p>
            <a:pPr algn="just"/>
            <a:r>
              <a:rPr lang="ru-RU" b="1" dirty="0" smtClean="0"/>
              <a:t>«</a:t>
            </a:r>
            <a:r>
              <a:rPr lang="ru-RU" b="1" dirty="0"/>
              <a:t>Охота на Большую Медведицу» «Среди одичавших коней» </a:t>
            </a:r>
            <a:endParaRPr lang="ru-RU" b="1" dirty="0" smtClean="0"/>
          </a:p>
          <a:p>
            <a:pPr algn="just"/>
            <a:r>
              <a:rPr lang="ru-RU" b="1" dirty="0" smtClean="0"/>
              <a:t>«</a:t>
            </a:r>
            <a:r>
              <a:rPr lang="ru-RU" b="1" dirty="0"/>
              <a:t>Легко ли быть раком» «Сезам, откройся!!!» </a:t>
            </a:r>
            <a:endParaRPr lang="ru-RU" b="1" dirty="0" smtClean="0"/>
          </a:p>
          <a:p>
            <a:pPr algn="just"/>
            <a:r>
              <a:rPr lang="ru-RU" b="1" dirty="0" smtClean="0"/>
              <a:t>«</a:t>
            </a:r>
            <a:r>
              <a:rPr lang="ru-RU" b="1" dirty="0"/>
              <a:t>Мёртвая голова» «Мёртвая зона» «Отворотное средство» </a:t>
            </a:r>
            <a:endParaRPr lang="ru-RU" b="1" dirty="0" smtClean="0"/>
          </a:p>
          <a:p>
            <a:pPr algn="just"/>
            <a:r>
              <a:rPr lang="ru-RU" b="1" dirty="0" smtClean="0"/>
              <a:t>«</a:t>
            </a:r>
            <a:r>
              <a:rPr lang="ru-RU" b="1" dirty="0"/>
              <a:t>В трубе» «Инстинкт предков» «Верхом на ветре» «Светопреставление» «Держи на Запад!» </a:t>
            </a:r>
            <a:endParaRPr lang="ru-RU" b="1" dirty="0" smtClean="0"/>
          </a:p>
          <a:p>
            <a:pPr algn="just"/>
            <a:r>
              <a:rPr lang="ru-RU" b="1" dirty="0" smtClean="0"/>
              <a:t>«</a:t>
            </a:r>
            <a:r>
              <a:rPr lang="ru-RU" b="1" dirty="0"/>
              <a:t>Воздушные столбы» «Нетленный мир» «ВЦБИД» </a:t>
            </a:r>
            <a:endParaRPr lang="ru-RU" b="1" dirty="0" smtClean="0"/>
          </a:p>
          <a:p>
            <a:pPr algn="just"/>
            <a:r>
              <a:rPr lang="ru-RU" b="1" dirty="0" smtClean="0"/>
              <a:t>«</a:t>
            </a:r>
            <a:r>
              <a:rPr lang="ru-RU" b="1" dirty="0"/>
              <a:t>Гражданин Эфирного острова» «Город победителя</a:t>
            </a:r>
            <a:r>
              <a:rPr lang="ru-RU" b="1" dirty="0" smtClean="0"/>
              <a:t>»</a:t>
            </a:r>
          </a:p>
          <a:p>
            <a:pPr algn="just"/>
            <a:r>
              <a:rPr lang="ru-RU" b="1" dirty="0" smtClean="0"/>
              <a:t> </a:t>
            </a:r>
            <a:r>
              <a:rPr lang="ru-RU" b="1" dirty="0"/>
              <a:t>«Зелёная симфония</a:t>
            </a:r>
            <a:r>
              <a:rPr lang="ru-RU" b="1" dirty="0" smtClean="0"/>
              <a:t>»</a:t>
            </a:r>
          </a:p>
          <a:p>
            <a:pPr algn="just"/>
            <a:r>
              <a:rPr lang="ru-RU" b="1" dirty="0" smtClean="0"/>
              <a:t> </a:t>
            </a:r>
            <a:r>
              <a:rPr lang="ru-RU" b="1" dirty="0"/>
              <a:t>«Воздушный змей</a:t>
            </a:r>
            <a:r>
              <a:rPr lang="ru-RU" b="1" dirty="0" smtClean="0"/>
              <a:t>»</a:t>
            </a:r>
          </a:p>
          <a:p>
            <a:pPr algn="just"/>
            <a:r>
              <a:rPr lang="ru-RU" b="1" dirty="0" smtClean="0"/>
              <a:t> </a:t>
            </a:r>
            <a:r>
              <a:rPr lang="ru-RU" b="1" dirty="0"/>
              <a:t>«Сильнее бога</a:t>
            </a:r>
            <a:r>
              <a:rPr lang="ru-RU" b="1" dirty="0" smtClean="0"/>
              <a:t>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882304" y="771522"/>
            <a:ext cx="401934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 «Солнечные лошади» </a:t>
            </a:r>
          </a:p>
          <a:p>
            <a:r>
              <a:rPr lang="ru-RU" b="1" dirty="0" smtClean="0"/>
              <a:t>«</a:t>
            </a:r>
            <a:r>
              <a:rPr lang="ru-RU" b="1" dirty="0"/>
              <a:t>Шторм» «Заочный инженер» «Необычное происшествие» «Рекордный полёт»</a:t>
            </a:r>
          </a:p>
          <a:p>
            <a:r>
              <a:rPr lang="ru-RU" b="1" dirty="0" smtClean="0"/>
              <a:t>«</a:t>
            </a:r>
            <a:r>
              <a:rPr lang="ru-RU" b="1" dirty="0"/>
              <a:t>Слепой полёт</a:t>
            </a:r>
            <a:r>
              <a:rPr lang="ru-RU" b="1" dirty="0" smtClean="0"/>
              <a:t>»</a:t>
            </a:r>
          </a:p>
          <a:p>
            <a:r>
              <a:rPr lang="ru-RU" b="1" dirty="0" smtClean="0"/>
              <a:t> </a:t>
            </a:r>
            <a:r>
              <a:rPr lang="ru-RU" b="1" dirty="0"/>
              <a:t>«Мистер Смех» «Подземный город» «Невидимый свет» «Рогатый мамонт» «Анатомический жених» </a:t>
            </a:r>
            <a:endParaRPr lang="ru-RU" b="1" dirty="0" smtClean="0"/>
          </a:p>
          <a:p>
            <a:r>
              <a:rPr lang="ru-RU" b="1" dirty="0" smtClean="0"/>
              <a:t>«</a:t>
            </a:r>
            <a:r>
              <a:rPr lang="ru-RU" b="1" dirty="0"/>
              <a:t>Всё вижу, всё слышу, всё знаю» Изобретения профессора Вагнера «Человек, который не спит</a:t>
            </a:r>
            <a:r>
              <a:rPr lang="ru-RU" b="1" dirty="0" smtClean="0"/>
              <a:t>»(«</a:t>
            </a:r>
            <a:r>
              <a:rPr lang="ru-RU" b="1" dirty="0"/>
              <a:t>Голова профессора </a:t>
            </a:r>
            <a:r>
              <a:rPr lang="ru-RU" b="1" dirty="0" err="1"/>
              <a:t>Доуэля</a:t>
            </a:r>
            <a:r>
              <a:rPr lang="ru-RU" b="1" dirty="0"/>
              <a:t>») </a:t>
            </a:r>
            <a:endParaRPr lang="ru-RU" b="1" dirty="0" smtClean="0"/>
          </a:p>
          <a:p>
            <a:r>
              <a:rPr lang="ru-RU" b="1" dirty="0" smtClean="0"/>
              <a:t>«</a:t>
            </a:r>
            <a:r>
              <a:rPr lang="ru-RU" b="1" dirty="0"/>
              <a:t>Гость из книжного шкафа» </a:t>
            </a:r>
            <a:r>
              <a:rPr lang="ru-RU" b="1" dirty="0" smtClean="0"/>
              <a:t>(«</a:t>
            </a:r>
            <a:r>
              <a:rPr lang="ru-RU" b="1" dirty="0"/>
              <a:t>Голова профессора </a:t>
            </a:r>
            <a:r>
              <a:rPr lang="ru-RU" b="1" dirty="0" err="1"/>
              <a:t>Доуэля</a:t>
            </a:r>
            <a:r>
              <a:rPr lang="ru-RU" b="1" dirty="0"/>
              <a:t>) </a:t>
            </a:r>
            <a:endParaRPr lang="ru-RU" b="1" dirty="0" smtClean="0"/>
          </a:p>
          <a:p>
            <a:r>
              <a:rPr lang="ru-RU" b="1" dirty="0" smtClean="0"/>
              <a:t>«</a:t>
            </a:r>
            <a:r>
              <a:rPr lang="ru-RU" b="1" dirty="0"/>
              <a:t>Над бездной</a:t>
            </a:r>
            <a:r>
              <a:rPr lang="ru-RU" b="1" dirty="0" smtClean="0"/>
              <a:t>» («</a:t>
            </a:r>
            <a:r>
              <a:rPr lang="ru-RU" b="1" dirty="0"/>
              <a:t>Борьба в эфире</a:t>
            </a:r>
            <a:r>
              <a:rPr lang="ru-RU" b="1" dirty="0" smtClean="0"/>
              <a:t>»)</a:t>
            </a:r>
          </a:p>
          <a:p>
            <a:r>
              <a:rPr lang="ru-RU" b="1" dirty="0" smtClean="0"/>
              <a:t> </a:t>
            </a:r>
            <a:r>
              <a:rPr lang="ru-RU" b="1" dirty="0"/>
              <a:t>«Творимые легенды и апокрифы»: 1. Случай с лошадью, 2. О блохах, 3. Человек-</a:t>
            </a:r>
            <a:r>
              <a:rPr lang="ru-RU" b="1" dirty="0" err="1"/>
              <a:t>термо</a:t>
            </a:r>
            <a:r>
              <a:rPr lang="ru-RU" b="1" dirty="0"/>
              <a:t> «Чёртова мельница» «Амба» «</a:t>
            </a:r>
            <a:r>
              <a:rPr lang="ru-RU" b="1" dirty="0" err="1"/>
              <a:t>Хойти-Тойти</a:t>
            </a:r>
            <a:r>
              <a:rPr lang="ru-RU" b="1" dirty="0"/>
              <a:t>» «Ковёр-самолет»</a:t>
            </a:r>
          </a:p>
        </p:txBody>
      </p:sp>
    </p:spTree>
    <p:extLst>
      <p:ext uri="{BB962C8B-B14F-4D97-AF65-F5344CB8AC3E}">
        <p14:creationId xmlns:p14="http://schemas.microsoft.com/office/powerpoint/2010/main" val="168448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2000">
        <p:fade/>
      </p:transition>
    </mc:Choice>
    <mc:Fallback xmlns="">
      <p:transition spd="med" advClick="0" advTm="2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6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2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6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4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363152"/>
            <a:ext cx="38884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Экранизированы </a:t>
            </a:r>
            <a:endParaRPr lang="ru-RU" sz="2000" b="1" i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 smtClean="0"/>
              <a:t>1961 </a:t>
            </a:r>
            <a:r>
              <a:rPr lang="ru-RU" b="1" dirty="0"/>
              <a:t>«Человек-амфибия» </a:t>
            </a:r>
            <a:endParaRPr lang="ru-RU" b="1" dirty="0" smtClean="0"/>
          </a:p>
          <a:p>
            <a:r>
              <a:rPr lang="ru-RU" b="1" dirty="0" smtClean="0"/>
              <a:t>1967 </a:t>
            </a:r>
            <a:r>
              <a:rPr lang="ru-RU" b="1" dirty="0"/>
              <a:t>«Продавец воздуха» </a:t>
            </a:r>
            <a:endParaRPr lang="ru-RU" b="1" dirty="0" smtClean="0"/>
          </a:p>
          <a:p>
            <a:r>
              <a:rPr lang="ru-RU" b="1" dirty="0" smtClean="0"/>
              <a:t>1984 </a:t>
            </a:r>
            <a:r>
              <a:rPr lang="ru-RU" b="1" dirty="0"/>
              <a:t>«Завещание профессора </a:t>
            </a:r>
            <a:r>
              <a:rPr lang="ru-RU" b="1" dirty="0" err="1"/>
              <a:t>Доуэля</a:t>
            </a:r>
            <a:r>
              <a:rPr lang="ru-RU" b="1" dirty="0"/>
              <a:t>» </a:t>
            </a:r>
            <a:endParaRPr lang="ru-RU" b="1" dirty="0" smtClean="0"/>
          </a:p>
          <a:p>
            <a:r>
              <a:rPr lang="ru-RU" b="1" dirty="0" smtClean="0"/>
              <a:t>1987 </a:t>
            </a:r>
            <a:r>
              <a:rPr lang="ru-RU" b="1" dirty="0"/>
              <a:t>«Остров погибших кораблей» </a:t>
            </a:r>
            <a:endParaRPr lang="ru-RU" b="1" dirty="0" smtClean="0"/>
          </a:p>
          <a:p>
            <a:r>
              <a:rPr lang="ru-RU" b="1" dirty="0" smtClean="0"/>
              <a:t>1992 </a:t>
            </a:r>
            <a:r>
              <a:rPr lang="ru-RU" b="1" dirty="0"/>
              <a:t>«Ариэль» </a:t>
            </a:r>
            <a:endParaRPr lang="ru-RU" b="1" dirty="0" smtClean="0"/>
          </a:p>
          <a:p>
            <a:r>
              <a:rPr lang="ru-RU" b="1" dirty="0" smtClean="0"/>
              <a:t>1994 </a:t>
            </a:r>
            <a:r>
              <a:rPr lang="ru-RU" b="1" dirty="0"/>
              <a:t>«Дожди в океане</a:t>
            </a:r>
            <a:r>
              <a:rPr lang="ru-RU" b="1" dirty="0" smtClean="0"/>
              <a:t>»</a:t>
            </a:r>
          </a:p>
          <a:p>
            <a:r>
              <a:rPr lang="ru-RU" b="1" dirty="0" smtClean="0"/>
              <a:t> 2004 «Человек-амфибия</a:t>
            </a:r>
            <a:r>
              <a:rPr lang="ru-RU" b="1" dirty="0"/>
              <a:t>» </a:t>
            </a:r>
            <a:r>
              <a:rPr lang="ru-RU" b="1" dirty="0" err="1"/>
              <a:t>четырёхсерийный</a:t>
            </a:r>
            <a:r>
              <a:rPr lang="ru-RU" b="1" dirty="0"/>
              <a:t> телефильм </a:t>
            </a:r>
            <a:endParaRPr lang="ru-RU" b="1" dirty="0" smtClean="0"/>
          </a:p>
          <a:p>
            <a:r>
              <a:rPr lang="ru-RU" b="1" dirty="0" smtClean="0"/>
              <a:t>2010 </a:t>
            </a:r>
            <a:r>
              <a:rPr lang="ru-RU" b="1" dirty="0"/>
              <a:t>«Охота на Большую Медведицу»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2" r="10361"/>
          <a:stretch/>
        </p:blipFill>
        <p:spPr bwMode="auto">
          <a:xfrm>
            <a:off x="656823" y="4005064"/>
            <a:ext cx="3528811" cy="2385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3" r="16498"/>
          <a:stretch/>
        </p:blipFill>
        <p:spPr bwMode="auto">
          <a:xfrm>
            <a:off x="5230093" y="547818"/>
            <a:ext cx="2477703" cy="2057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277" y="2735150"/>
            <a:ext cx="2804481" cy="18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093" y="4942961"/>
            <a:ext cx="2885653" cy="1732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37699" y="4575570"/>
            <a:ext cx="4237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«Завещание профессора </a:t>
            </a:r>
            <a:r>
              <a:rPr lang="ru-R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Доуэля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(1984)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999699" y="2236221"/>
            <a:ext cx="1732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1992 «Ариэль»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07184" y="6306291"/>
            <a:ext cx="28932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2004 «Человек-амфибия»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074491" y="6306290"/>
            <a:ext cx="28497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1967 «Продавец воздуха» </a:t>
            </a:r>
          </a:p>
        </p:txBody>
      </p:sp>
    </p:spTree>
    <p:extLst>
      <p:ext uri="{BB962C8B-B14F-4D97-AF65-F5344CB8AC3E}">
        <p14:creationId xmlns:p14="http://schemas.microsoft.com/office/powerpoint/2010/main" val="207763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2000">
        <p:fade/>
      </p:transition>
    </mc:Choice>
    <mc:Fallback xmlns="">
      <p:transition spd="med" advClick="0" advTm="2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6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75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92696"/>
            <a:ext cx="6983313" cy="52336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14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23"/>
          <a:stretch/>
        </p:blipFill>
        <p:spPr bwMode="auto">
          <a:xfrm>
            <a:off x="28106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1052736"/>
            <a:ext cx="417646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Александр </a:t>
            </a:r>
            <a:r>
              <a:rPr lang="ru-RU" dirty="0"/>
              <a:t>Беляев — один из самых известных уроженцев Смоленска. Произведения Беляева всегда настолько поглощали читающего, что «проглатывались» буквально за считанные часы, оставляя после прочтения незабываемое послевкусие радости и восхищения</a:t>
            </a:r>
            <a:r>
              <a:rPr lang="ru-RU" dirty="0" smtClean="0"/>
              <a:t>.</a:t>
            </a:r>
          </a:p>
          <a:p>
            <a:pPr algn="just"/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76672"/>
            <a:ext cx="3828156" cy="3399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14478"/>
            <a:ext cx="4176464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56"/>
          <a:stretch/>
        </p:blipFill>
        <p:spPr bwMode="auto">
          <a:xfrm>
            <a:off x="4860032" y="4714477"/>
            <a:ext cx="368414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750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20000">
        <p:fade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1" y="-95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4" t="30739" r="23539"/>
          <a:stretch/>
        </p:blipFill>
        <p:spPr bwMode="auto">
          <a:xfrm>
            <a:off x="395536" y="655354"/>
            <a:ext cx="3384376" cy="26264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19" y="3263284"/>
            <a:ext cx="43056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Дом №43а по улице Большая </a:t>
            </a:r>
            <a:r>
              <a:rPr lang="ru-RU" b="1" i="1" dirty="0" smtClean="0"/>
              <a:t>Советская</a:t>
            </a:r>
          </a:p>
          <a:p>
            <a:pPr algn="just"/>
            <a:r>
              <a:rPr lang="ru-RU" i="1" dirty="0"/>
              <a:t>В этом здании размещалась редакция газеты «Смоленский вестник», в которой работал Александр Беляев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584101" y="762377"/>
            <a:ext cx="422682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В </a:t>
            </a:r>
            <a:r>
              <a:rPr lang="ru-RU" dirty="0"/>
              <a:t>1906 году на страницах издания появилась его первая статья - «О </a:t>
            </a:r>
            <a:r>
              <a:rPr lang="ru-RU" dirty="0" err="1"/>
              <a:t>Хлудовской</a:t>
            </a:r>
            <a:r>
              <a:rPr lang="ru-RU" dirty="0"/>
              <a:t> фабрике (Рассказ рабочего)». Однако на ниве социальной журналистики он долго не задержался - больше писал о театральных и музыкальных премьерах. Заметки выходили под псевдонимом «-В-</a:t>
            </a:r>
            <a:r>
              <a:rPr lang="ru-RU" dirty="0" err="1"/>
              <a:t>la</a:t>
            </a:r>
            <a:r>
              <a:rPr lang="ru-RU" dirty="0"/>
              <a:t>-f-» или подписью «Б.». С 1910 по 1913 год Беляева взяли в штат газеты. В это время он писал театральные рецензии и путевые очерки о поездках по Европе. В 1913 - 1915 годах Беляев работал секретарем редакции газеты.</a:t>
            </a:r>
          </a:p>
        </p:txBody>
      </p:sp>
    </p:spTree>
    <p:extLst>
      <p:ext uri="{BB962C8B-B14F-4D97-AF65-F5344CB8AC3E}">
        <p14:creationId xmlns:p14="http://schemas.microsoft.com/office/powerpoint/2010/main" val="168134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2000">
        <p:fade/>
      </p:transition>
    </mc:Choice>
    <mc:Fallback xmlns="">
      <p:transition spd="med" advClick="0" advTm="2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75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75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99992" y="908720"/>
            <a:ext cx="40679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Александр </a:t>
            </a:r>
            <a:r>
              <a:rPr lang="ru-RU" dirty="0"/>
              <a:t>Беляев родился 4 (16) марта 1884 года в Смоленске, в семье православного священника. В семье было еще двое детей: сестра Нина (умерла в детском возрасте от саркомы) и брат Василий, студент ветеринарного института (утонул, катаясь на лодке).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2895600" cy="46672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5733256"/>
            <a:ext cx="2910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/>
              <a:t>Александру Беляеву 10 лет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281" y="3592478"/>
            <a:ext cx="4034538" cy="25728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09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1000">
        <p:fade/>
      </p:transition>
    </mc:Choice>
    <mc:Fallback xmlns="">
      <p:transition spd="med" advClick="0" advTm="2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75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75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88024" y="741448"/>
            <a:ext cx="396432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Отец </a:t>
            </a:r>
            <a:r>
              <a:rPr lang="ru-RU" dirty="0"/>
              <a:t>желал видеть в сыне продолжателя своего дела и отдал его в духовную семинарию. Александр окончил ее, однако священником не стал. Наперекор </a:t>
            </a:r>
            <a:r>
              <a:rPr lang="ru-RU" dirty="0" smtClean="0"/>
              <a:t>отцу, окончив семинарию, он </a:t>
            </a:r>
            <a:r>
              <a:rPr lang="ru-RU" dirty="0"/>
              <a:t>поступил в юридический лицей в Ярославле. Вскоре после смерти отца ему пришлось подрабатывать, давая уроки, рисуя декорации для театра, играя на скрипке в оркестре цирка.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83566"/>
            <a:ext cx="3568788" cy="47607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1703" y="55892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/>
              <a:t>Наталья Фёдоровна и Роман Петрович Беляевы, родители писателя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703" y="3939551"/>
            <a:ext cx="3432965" cy="24326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43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5000">
        <p:fade/>
      </p:transition>
    </mc:Choice>
    <mc:Fallback xmlns="">
      <p:transition spd="med" advClick="0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25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4541" y="893018"/>
            <a:ext cx="3809427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По </a:t>
            </a:r>
            <a:r>
              <a:rPr lang="ru-RU" dirty="0"/>
              <a:t>окончанию лицея Беляев получил должность частного поверенного в Смоленске и вскоре приобрел известность хорошего юриста. У него появилась постоянная клиентура. Выросли и материальные возможности: можно было снять и обставить хорошую квартиру, купить неплохую коллекцию картин, собрать большую библиотеку. Закончив какое–либо дело, он отправлялся путешествовать за границу, побывал во Франции, Италии, посетил Венецию. </a:t>
            </a:r>
            <a:endParaRPr lang="ru-RU" dirty="0" smtClean="0"/>
          </a:p>
          <a:p>
            <a:pPr algn="just"/>
            <a:r>
              <a:rPr lang="ru-RU" dirty="0"/>
              <a:t> </a:t>
            </a:r>
            <a:r>
              <a:rPr lang="ru-RU" dirty="0" smtClean="0"/>
              <a:t>  Тем </a:t>
            </a:r>
            <a:r>
              <a:rPr lang="ru-RU" dirty="0"/>
              <a:t>не менее, в </a:t>
            </a:r>
            <a:r>
              <a:rPr lang="ru-RU" dirty="0" smtClean="0"/>
              <a:t>1914 </a:t>
            </a:r>
            <a:r>
              <a:rPr lang="ru-RU" dirty="0"/>
              <a:t>году Александр Беляев оставил юриспруденцию ради литературы и театра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3" r="22547"/>
          <a:stretch/>
        </p:blipFill>
        <p:spPr bwMode="auto">
          <a:xfrm>
            <a:off x="5076056" y="896968"/>
            <a:ext cx="3387144" cy="4191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99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7000">
        <p:fade/>
      </p:transition>
    </mc:Choice>
    <mc:Fallback xmlns="">
      <p:transition spd="med" advClick="0" advTm="2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4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89165" y="692696"/>
            <a:ext cx="406794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Беляев </a:t>
            </a:r>
            <a:r>
              <a:rPr lang="ru-RU" dirty="0"/>
              <a:t>был по-настоящему творческим и разносторонне одаренным молодым человеком. Поэтому одновременно с юридической практикой он серьезно занимается журналистикой, литературной и театральной работой. </a:t>
            </a:r>
          </a:p>
          <a:p>
            <a:pPr algn="just"/>
            <a:r>
              <a:rPr lang="ru-RU" dirty="0" smtClean="0"/>
              <a:t>   В </a:t>
            </a:r>
            <a:r>
              <a:rPr lang="ru-RU" dirty="0"/>
              <a:t>1907 году в газете «Смоленский Вестник» впервые  появились публикации Александра Беляева – репортажи о театральных и музыкальных премьерах, критические заметки. Три года, с 1910 по 1913, Беляев был штатным сотрудником газеты, пишущим репортажи «из заграничных впечатлений» и театральные рецензии, а в 1914-15 гг. стал ее редактором.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51" y="3789040"/>
            <a:ext cx="3410847" cy="22738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87" y="1268760"/>
            <a:ext cx="1703701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983" y="548680"/>
            <a:ext cx="1710515" cy="24061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136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5000">
        <p:fade/>
      </p:transition>
    </mc:Choice>
    <mc:Fallback xmlns="">
      <p:transition spd="med" advClick="0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5635" y="729784"/>
            <a:ext cx="39604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С </a:t>
            </a:r>
            <a:r>
              <a:rPr lang="ru-RU" dirty="0"/>
              <a:t>первой женой </a:t>
            </a:r>
            <a:r>
              <a:rPr lang="ru-RU" i="1" dirty="0"/>
              <a:t>Анной Ивановной Станкевич</a:t>
            </a:r>
            <a:r>
              <a:rPr lang="ru-RU" dirty="0"/>
              <a:t> писатель познакомился еще во времена учебы в лицее. Правда, этот союз был </a:t>
            </a:r>
            <a:r>
              <a:rPr lang="ru-RU" dirty="0" err="1"/>
              <a:t>недолгосрочным</a:t>
            </a:r>
            <a:r>
              <a:rPr lang="ru-RU" dirty="0"/>
              <a:t>. Через пару месяцев после свадьбы </a:t>
            </a:r>
            <a:r>
              <a:rPr lang="ru-RU" dirty="0" smtClean="0"/>
              <a:t>она </a:t>
            </a:r>
            <a:r>
              <a:rPr lang="ru-RU" dirty="0"/>
              <a:t>изменила мужу с его другом. Стоит отметить, что, несмотря на предательство, после развода бывшие влюбленные поддерживали связь.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65400" y="729784"/>
            <a:ext cx="398595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Именно </a:t>
            </a:r>
            <a:r>
              <a:rPr lang="ru-RU" dirty="0"/>
              <a:t>Анна познакомила фантаста с его второй супругой, слушательницей Московских высших женских курсов </a:t>
            </a:r>
            <a:r>
              <a:rPr lang="ru-RU" i="1" dirty="0"/>
              <a:t>Верой Васильевной </a:t>
            </a:r>
            <a:r>
              <a:rPr lang="ru-RU" i="1" dirty="0" err="1"/>
              <a:t>Прытковой</a:t>
            </a:r>
            <a:r>
              <a:rPr lang="ru-RU" i="1" dirty="0"/>
              <a:t>.</a:t>
            </a:r>
            <a:r>
              <a:rPr lang="ru-RU" dirty="0"/>
              <a:t> Долгое время молодые люди общались по переписке, а после личной встречи, пойдя на поводу у бушующих внутри эмоций, узаконили свои отношения. Известно, что любовного запала новой избраннице </a:t>
            </a:r>
            <a:r>
              <a:rPr lang="ru-RU" dirty="0" smtClean="0"/>
              <a:t>хватило </a:t>
            </a:r>
            <a:r>
              <a:rPr lang="ru-RU" dirty="0"/>
              <a:t>ненадолго. </a:t>
            </a:r>
            <a:r>
              <a:rPr lang="ru-RU" dirty="0" smtClean="0"/>
              <a:t>Позже, после </a:t>
            </a:r>
            <a:r>
              <a:rPr lang="ru-RU" dirty="0"/>
              <a:t>того как Вера узнала о болезни благоверного, в их амурной истории была поставлена точка.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0" r="14507"/>
          <a:stretch/>
        </p:blipFill>
        <p:spPr bwMode="auto">
          <a:xfrm>
            <a:off x="899592" y="3847053"/>
            <a:ext cx="3032526" cy="26303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99992" y="558923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/>
              <a:t>1905.О.П. Высоцкая, А.Р. Беляев, А. Городская, Л. Волочкова в Смоленске</a:t>
            </a:r>
          </a:p>
        </p:txBody>
      </p:sp>
    </p:spTree>
    <p:extLst>
      <p:ext uri="{BB962C8B-B14F-4D97-AF65-F5344CB8AC3E}">
        <p14:creationId xmlns:p14="http://schemas.microsoft.com/office/powerpoint/2010/main" val="976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</TotalTime>
  <Words>1839</Words>
  <Application>Microsoft Office PowerPoint</Application>
  <PresentationFormat>Экран (4:3)</PresentationFormat>
  <Paragraphs>103</Paragraphs>
  <Slides>22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5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Сергей</cp:lastModifiedBy>
  <cp:revision>51</cp:revision>
  <dcterms:created xsi:type="dcterms:W3CDTF">2020-10-19T18:11:40Z</dcterms:created>
  <dcterms:modified xsi:type="dcterms:W3CDTF">2020-10-22T16:55:10Z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NXPowerLiteLastOptimized" pid="2">
    <vt:lpwstr>15087240</vt:lpwstr>
  </property>
  <property fmtid="{D5CDD505-2E9C-101B-9397-08002B2CF9AE}" name="NXPowerLiteSettings" pid="3">
    <vt:lpwstr>C7000400038000</vt:lpwstr>
  </property>
  <property fmtid="{D5CDD505-2E9C-101B-9397-08002B2CF9AE}" name="NXPowerLiteVersion" pid="4">
    <vt:lpwstr>S9.0.1</vt:lpwstr>
  </property>
</Properties>
</file>