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udio/wav" Extension="wav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3" r:id="rId4"/>
    <p:sldId id="294" r:id="rId5"/>
    <p:sldId id="305" r:id="rId6"/>
    <p:sldId id="306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7" r:id="rId16"/>
    <p:sldId id="304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3" name="chimes.wav"/>
          </p:stSnd>
        </p:sndAc>
      </p:transition>
    </mc:Choice>
    <mc:Fallback>
      <p:transition spd="slow">
        <p:circl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1.xml" Type="http://schemas.openxmlformats.org/officeDocument/2006/relationships/slideLayout"/><Relationship Id="rId6" Target="../media/image3.jpeg" Type="http://schemas.openxmlformats.org/officeDocument/2006/relationships/image"/><Relationship Id="rId5" Target="../media/image2.jpeg" Type="http://schemas.openxmlformats.org/officeDocument/2006/relationships/image"/><Relationship Id="rId4" Target="../media/hdphoto1.wdp" Type="http://schemas.microsoft.com/office/2007/relationships/hdphoto"/></Relationships>
</file>

<file path=ppt/slides/_rels/slide10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3" Target="../media/image19.jpeg" Type="http://schemas.openxmlformats.org/officeDocument/2006/relationships/image"/><Relationship Id="rId7" Target="../media/image22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hdphoto6.wdp" Type="http://schemas.microsoft.com/office/2007/relationships/hdphoto"/></Relationships>
</file>

<file path=ppt/slides/_rels/slide1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25.jpeg" Type="http://schemas.openxmlformats.org/officeDocument/2006/relationships/image"/><Relationship Id="rId4" Target="../media/hdphoto7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29.jpeg" Type="http://schemas.openxmlformats.org/officeDocument/2006/relationships/image"/><Relationship Id="rId4" Target="../media/hdphoto8.wdp" Type="http://schemas.microsoft.com/office/2007/relationships/hdphoto"/></Relationships>
</file>

<file path=ppt/slides/_rels/slide14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32.pn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5.jpeg" Type="http://schemas.openxmlformats.org/officeDocument/2006/relationships/image"/><Relationship Id="rId4" Target="../media/hdphoto2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12.jpeg" Type="http://schemas.openxmlformats.org/officeDocument/2006/relationships/image"/><Relationship Id="rId4" Target="../media/hdphoto3.wdp" Type="http://schemas.microsoft.com/office/2007/relationships/hdphoto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14.jpeg" Type="http://schemas.openxmlformats.org/officeDocument/2006/relationships/image"/><Relationship Id="rId4" Target="../media/hdphoto4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18.jpeg" Type="http://schemas.openxmlformats.org/officeDocument/2006/relationships/image"/><Relationship Id="rId4" Target="../media/hdphoto5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9" y="0"/>
            <a:ext cx="9155489" cy="68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7560840" cy="960512"/>
          </a:xfrm>
        </p:spPr>
        <p:txBody>
          <a:bodyPr>
            <a:normAutofit fontScale="92500" lnSpcReduction="20000"/>
          </a:bodyPr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МБУК «Хиславичская МЦБС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11374" r="5965" b="6475"/>
          <a:stretch/>
        </p:blipFill>
        <p:spPr bwMode="auto">
          <a:xfrm>
            <a:off x="755576" y="368300"/>
            <a:ext cx="3993935" cy="550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8518" r="14803" b="3187"/>
          <a:stretch/>
        </p:blipFill>
        <p:spPr bwMode="auto">
          <a:xfrm>
            <a:off x="4483100" y="368300"/>
            <a:ext cx="3441700" cy="55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4103" y="2276872"/>
            <a:ext cx="172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2020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348321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/>
        </p:blipFill>
        <p:spPr bwMode="auto">
          <a:xfrm>
            <a:off x="0" y="-30760"/>
            <a:ext cx="9144000" cy="688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8334" b="5321"/>
          <a:stretch/>
        </p:blipFill>
        <p:spPr bwMode="auto">
          <a:xfrm>
            <a:off x="3707904" y="548680"/>
            <a:ext cx="53213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2"/>
          <a:stretch/>
        </p:blipFill>
        <p:spPr bwMode="auto">
          <a:xfrm>
            <a:off x="251520" y="1700808"/>
            <a:ext cx="3599345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27689" r="51667" b="17589"/>
          <a:stretch/>
        </p:blipFill>
        <p:spPr bwMode="auto">
          <a:xfrm>
            <a:off x="2400900" y="1330152"/>
            <a:ext cx="1337814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2014"/>
          <a:stretch/>
        </p:blipFill>
        <p:spPr bwMode="auto">
          <a:xfrm>
            <a:off x="6588224" y="4077072"/>
            <a:ext cx="1189980" cy="1374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1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2121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24 </a:t>
            </a:r>
            <a:r>
              <a:rPr lang="ru-RU" b="1" dirty="0"/>
              <a:t>мая — День славянской письменности и </a:t>
            </a:r>
            <a:r>
              <a:rPr lang="ru-RU" b="1" dirty="0" smtClean="0"/>
              <a:t>культуры. Отмечается </a:t>
            </a:r>
            <a:r>
              <a:rPr lang="ru-RU" b="1" dirty="0"/>
              <a:t>с 1986 г. в честь славянских просветителей Кирилла и </a:t>
            </a:r>
            <a:r>
              <a:rPr lang="ru-RU" b="1" dirty="0" err="1" smtClean="0"/>
              <a:t>Мефодия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b="1" dirty="0" smtClean="0"/>
              <a:t>   Именно </a:t>
            </a:r>
            <a:r>
              <a:rPr lang="ru-RU" b="1" dirty="0"/>
              <a:t>этим величайшим просветителям мы обязаны появлением в 863 году славянского алфавита, для создания которого они адаптировали греческий. В честь одного из братьев азбука была названа «кириллицей». Кроме того, Кирилл и Мефодий объединили славян «буквой и словом». Именно с момента создания азбуки славяне стали воспринимать себя единым народом с собственной письменностью и языком.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14" y="188640"/>
            <a:ext cx="5090491" cy="383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7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мая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80 лет со дня рождения поэта, лауреата Нобелевской премии по литературе (1987) Иосифа Александровича Бродского (1940–1996)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b="1335"/>
          <a:stretch/>
        </p:blipFill>
        <p:spPr bwMode="auto">
          <a:xfrm>
            <a:off x="1835696" y="1484784"/>
            <a:ext cx="5756386" cy="4557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5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5407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мая — 115 лет со дня рождения писателя, лауреата Нобелевской премии по литературе (1965)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Александровича Шолохова (1905–1984)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258272" cy="4693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64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" y="0"/>
            <a:ext cx="9173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8064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мая — общероссийский День библиотек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(Установлен по указу Президента РФ в 1995 г. в честь основания в России государственной общедоступной библиотеки 27 мая 1795 г.)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 bwMode="auto">
          <a:xfrm>
            <a:off x="850325" y="1700808"/>
            <a:ext cx="7469088" cy="4043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41175" r="92421" b="43511"/>
          <a:stretch/>
        </p:blipFill>
        <p:spPr bwMode="auto">
          <a:xfrm>
            <a:off x="1027403" y="1844825"/>
            <a:ext cx="458063" cy="61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93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84984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День пограничных войск</a:t>
            </a:r>
          </a:p>
          <a:p>
            <a:pPr algn="just"/>
            <a:r>
              <a:rPr lang="ru-RU" b="1" dirty="0" smtClean="0"/>
              <a:t>   День </a:t>
            </a:r>
            <a:r>
              <a:rPr lang="ru-RU" b="1" dirty="0"/>
              <a:t>пограничника придумали еще в Советском Союзе: в 1958 году Совет министров СССР принял постановление об учреждении этого праздника, закрепив за ним 28 мая. В России же профессиональный праздник </a:t>
            </a:r>
            <a:r>
              <a:rPr lang="ru-RU" b="1" dirty="0" smtClean="0"/>
              <a:t>официально </a:t>
            </a:r>
            <a:r>
              <a:rPr lang="ru-RU" b="1" dirty="0"/>
              <a:t>отмечают с 1994 года: в том году президент подписал указ о его учреждении. Причем дату празднования было решено оставить прежнюю - 28 мая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  Но </a:t>
            </a:r>
            <a:r>
              <a:rPr lang="ru-RU" b="1" dirty="0"/>
              <a:t>почему же 28 мая, а не какой-нибудь другой день? Объяснение тут простое - потому что именно 28 мая 1918 года в РСФСР появилась Пограничная охрана: она была учреждена декретом Совнаркома. А спустя год ее переименовали из охраны в войска.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23188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3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908720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30 мая — 800 лет со дня рождения полководца, князя Новгородского и Владимирского Александра Невского (1220–1263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</a:p>
          <a:p>
            <a:pPr algn="just"/>
            <a:r>
              <a:rPr lang="ru-RU" b="1" dirty="0" smtClean="0"/>
              <a:t>   Александр </a:t>
            </a:r>
            <a:r>
              <a:rPr lang="ru-RU" b="1" dirty="0"/>
              <a:t>Ярославич Невский родился (30 мая) 6 июня 1220 года в Переславле-Залесском. Он – второй сын великого князя Ярослава Всеволодовича, правнука Мономаха. Отрочество и юность Александр в основном провел в Новгороде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  Великий </a:t>
            </a:r>
            <a:r>
              <a:rPr lang="ru-RU" b="1" dirty="0"/>
              <a:t>князь, во время правления которого Русь отстояла свою независимость от католического Запада. Если на этом направлении Александр Невский действовал как воин, то в отношениях с Востоком он был дипломатом, который сумел сохранить Русскую землю в условиях татаро-монгольского нашествия. Русской Православной Церковью канонизирован как </a:t>
            </a:r>
            <a:r>
              <a:rPr lang="ru-RU" b="1" dirty="0" smtClean="0"/>
              <a:t>святой.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2338"/>
            <a:ext cx="2627720" cy="517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6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37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8844" y="404664"/>
            <a:ext cx="77048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— День Весны 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 </a:t>
            </a:r>
          </a:p>
          <a:p>
            <a:pPr algn="just"/>
            <a:r>
              <a:rPr lang="ru-RU" b="1" dirty="0" smtClean="0"/>
              <a:t>   1 </a:t>
            </a:r>
            <a:r>
              <a:rPr lang="ru-RU" b="1" dirty="0"/>
              <a:t>мая 1886 года американские рабочие организовали забастовку, выдвинув требование 8-часового рабочего дня. Забастовка и сопутствующая демонстрация закончились кровопролитным столкновением с полицией. Впервые день международной солидарности трудящихся был отмечен в 1890 году в Австро-Венгрии, Бельгии, Германии, Дании, Испании, Италии, США, Норвегии, Франции, Швеции и некоторых других странах. Долгое время Первомай был символом революции</a:t>
            </a:r>
            <a:r>
              <a:rPr lang="ru-RU" b="1" dirty="0" smtClean="0"/>
              <a:t>. В </a:t>
            </a:r>
            <a:r>
              <a:rPr lang="ru-RU" b="1" dirty="0"/>
              <a:t>Российской империи Первомай как день международной солидарности впервые отметили в 1890 </a:t>
            </a:r>
            <a:r>
              <a:rPr lang="ru-RU" b="1" dirty="0" smtClean="0"/>
              <a:t>году. </a:t>
            </a:r>
            <a:r>
              <a:rPr lang="ru-RU" b="1" dirty="0"/>
              <a:t>С 1897 года маёвки сопровождались массовыми демонстрациями и лозунгами «Долой самодержавие!», «Да здравствует республика!», «Долой министров-капиталистов!», «Вся власть Советам!», «Долой империалистическую войну!».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1374"/>
            <a:ext cx="3005788" cy="2179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4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501008"/>
            <a:ext cx="79145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Начиная </a:t>
            </a:r>
            <a:r>
              <a:rPr lang="ru-RU" sz="2400" b="1" dirty="0"/>
              <a:t>с 1994 года в разных странах 3 мая отмечается День </a:t>
            </a:r>
            <a:r>
              <a:rPr lang="ru-RU" sz="2400" b="1" dirty="0" smtClean="0"/>
              <a:t>Солнца. </a:t>
            </a:r>
            <a:r>
              <a:rPr lang="ru-RU" sz="2400" b="1" dirty="0"/>
              <a:t>Солнце — ближайшая к Земле звезда, все другие находятся от нас неизмеримо дальше.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   Для </a:t>
            </a:r>
            <a:r>
              <a:rPr lang="ru-RU" sz="2400" b="1" dirty="0"/>
              <a:t>Земли Солнце — мощный источник космической энергии. Оно дает свет и тепло, необходимые для растительного и животного мира, и формирует важнейшие свойства атмосферы Земли.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90" y="247464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30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9000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– 180 лет со дня появления на свет известного русского композитора П.И.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Чайковского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96744" cy="5022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3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16" y="0"/>
            <a:ext cx="9187716" cy="69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933056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7 мая - </a:t>
            </a:r>
            <a:r>
              <a:rPr lang="ru-RU" sz="2000" b="1" dirty="0"/>
              <a:t>День </a:t>
            </a:r>
            <a:r>
              <a:rPr lang="ru-RU" sz="2000" b="1" dirty="0" err="1"/>
              <a:t>радиоработников</a:t>
            </a:r>
            <a:r>
              <a:rPr lang="ru-RU" sz="2000" b="1" dirty="0"/>
              <a:t> всех отраслей связи, радиотехники и </a:t>
            </a:r>
            <a:r>
              <a:rPr lang="ru-RU" sz="2000" b="1" dirty="0" smtClean="0"/>
              <a:t>радиожурналистики.</a:t>
            </a:r>
          </a:p>
          <a:p>
            <a:pPr algn="just"/>
            <a:r>
              <a:rPr lang="ru-RU" sz="2000" b="1" dirty="0"/>
              <a:t>Слово «радио» в переводе с латинского </a:t>
            </a:r>
            <a:r>
              <a:rPr lang="ru-RU" sz="2000" b="1" dirty="0" err="1"/>
              <a:t>radiare</a:t>
            </a:r>
            <a:r>
              <a:rPr lang="ru-RU" sz="2000" b="1" dirty="0"/>
              <a:t> означает «излучать, испускать лучи</a:t>
            </a:r>
            <a:r>
              <a:rPr lang="ru-RU" sz="2000" b="1" dirty="0" smtClean="0"/>
              <a:t>»</a:t>
            </a:r>
          </a:p>
          <a:p>
            <a:pPr algn="just"/>
            <a:r>
              <a:rPr lang="ru-RU" sz="2000" b="1" dirty="0" smtClean="0"/>
              <a:t>    В </a:t>
            </a:r>
            <a:r>
              <a:rPr lang="ru-RU" sz="2000" b="1" dirty="0"/>
              <a:t>этот день в 1895 году российский физик Александр Попов осуществил первый в мире сеанс радиосвязи с помощью созданного им радиоприемника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И мы </a:t>
            </a:r>
            <a:r>
              <a:rPr lang="ru-RU" sz="2000" b="1" dirty="0"/>
              <a:t>уже не представляем свою жизнь без радио и его продолжений: телевидения, мобильной связи, </a:t>
            </a:r>
            <a:r>
              <a:rPr lang="ru-RU" sz="2000" b="1" dirty="0" smtClean="0"/>
              <a:t>Интернета.</a:t>
            </a:r>
            <a:endParaRPr lang="ru-RU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00" y="260648"/>
            <a:ext cx="5062872" cy="3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85208" y="29294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32144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05177"/>
            <a:ext cx="77048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9 мая — День Победы </a:t>
            </a:r>
            <a:r>
              <a:rPr lang="ru-RU" dirty="0"/>
              <a:t>(</a:t>
            </a:r>
            <a:r>
              <a:rPr lang="ru-RU" sz="2000" b="1" dirty="0"/>
              <a:t>Установлен в ознаменование победы над гитлеровской Германией в Великой Отечественной войне 1941–1945 гг.) </a:t>
            </a:r>
            <a:r>
              <a:rPr lang="ru-RU" sz="2000" b="1" dirty="0" smtClean="0"/>
              <a:t>День </a:t>
            </a:r>
            <a:r>
              <a:rPr lang="ru-RU" sz="2000" b="1" dirty="0"/>
              <a:t>Победы </a:t>
            </a:r>
            <a:r>
              <a:rPr lang="ru-RU" sz="2000" b="1" dirty="0" smtClean="0"/>
              <a:t>является </a:t>
            </a:r>
            <a:r>
              <a:rPr lang="ru-RU" sz="2000" b="1" dirty="0"/>
              <a:t>в России, бывших советских республиках и многих странах Европы одним из самых важных, трогательных и славных праздников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   1418 </a:t>
            </a:r>
            <a:r>
              <a:rPr lang="ru-RU" sz="2000" b="1" dirty="0"/>
              <a:t>дней и ночей советские люди вели кровопролитную войну против фашистских агрессоров и сокрушили их. Народ отстоял свободу и независимость своего Отечества, спас от фашистского порабощения мировую цивилизацию.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91602"/>
            <a:ext cx="571500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3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4920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мая — 110 лет со дня рождения поэтессы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Фёдоровны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Берггольц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1910–1975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17653" r="3537" b="14777"/>
          <a:stretch/>
        </p:blipFill>
        <p:spPr bwMode="auto">
          <a:xfrm>
            <a:off x="457777" y="1556791"/>
            <a:ext cx="8228445" cy="4660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0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60" y="0"/>
            <a:ext cx="9194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56992"/>
            <a:ext cx="81369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18 мая — Международный день музеев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/>
              <a:t>Отмечается с </a:t>
            </a:r>
            <a:r>
              <a:rPr lang="ru-RU" b="1" dirty="0" smtClean="0"/>
              <a:t>    1977 </a:t>
            </a:r>
            <a:r>
              <a:rPr lang="ru-RU" b="1" dirty="0"/>
              <a:t>г. по решению Международного совета музеев</a:t>
            </a:r>
            <a:r>
              <a:rPr lang="ru-RU" b="1" dirty="0" smtClean="0"/>
              <a:t>). </a:t>
            </a:r>
            <a:r>
              <a:rPr lang="ru-RU" b="1" dirty="0"/>
              <a:t>С 1978 года Международный день музеев стал отмечаться более чем в 150 странах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  Принято </a:t>
            </a:r>
            <a:r>
              <a:rPr lang="ru-RU" b="1" dirty="0"/>
              <a:t>считать, что через музеи общество выражает свое отношение к историко-культурному наследию, и с этим трудно не согласиться. Собирая и храня памятники материальной и духовной культуры, музеи ведут большую научно-просветительную и образовательно-воспитательную работу.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62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2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821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Моя любимая книга</dc:title>
  <dc:creator>1</dc:creator>
  <cp:lastModifiedBy>1</cp:lastModifiedBy>
  <cp:revision>82</cp:revision>
  <dcterms:created xsi:type="dcterms:W3CDTF">2019-02-21T19:48:52Z</dcterms:created>
  <dcterms:modified xsi:type="dcterms:W3CDTF">2020-04-29T18:06:29Z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4088897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