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3" r:id="rId15"/>
    <p:sldId id="270" r:id="rId16"/>
    <p:sldId id="271" r:id="rId17"/>
    <p:sldId id="272" r:id="rId18"/>
    <p:sldId id="274" r:id="rId19"/>
  </p:sldIdLst>
  <p:sldSz cx="9144000" cy="6858000" type="screen4x3"/>
  <p:notesSz cx="6858000" cy="9144000"/>
  <p:custDataLst>
    <p:tags r:id="rId2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varScale="1">
        <p:scale>
          <a:sx n="75" d="100"/>
          <a:sy n="75" d="100"/>
        </p:scale>
        <p:origin x="-366" y="-90"/>
      </p:cViewPr>
      <p:guideLst>
        <p:guide orient="horz" pos="2160"/>
        <p:guide pos="2880"/>
      </p:guideLst>
    </p:cSldViewPr>
  </p:slideViewPr>
  <p:outlineViewPr>
    <p:cViewPr>
      <p:scale>
        <a:sx n="33" d="100"/>
        <a:sy n="33" d="100"/>
      </p:scale>
      <p:origin x="258" y="2220"/>
    </p:cViewPr>
  </p:outlineViewPr>
  <p:notesTextViewPr>
    <p:cViewPr>
      <p:scale>
        <a:sx n="100" d="100"/>
        <a:sy n="100" d="100"/>
      </p:scale>
      <p:origin x="0" y="0"/>
    </p:cViewPr>
  </p:notesTextViewPr>
  <p:notesViewPr>
    <p:cSldViewPr>
      <p:cViewPr>
        <p:scale>
          <a:sx n="0" d="100"/>
          <a:sy n="0"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p>
            <a:fld id="{B4C71EC6-210F-42DE-9C53-41977AD35B3D}" type="datetimeFigureOut">
              <a:rPr lang="ru-RU" smtClean="0"/>
              <a:t>09.04.2020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2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22.jpeg" /><Relationship Id="rId4" Type="http://schemas.openxmlformats.org/officeDocument/2006/relationships/image" Target="../media/image2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24.jpeg" /><Relationship Id="rId4" Type="http://schemas.openxmlformats.org/officeDocument/2006/relationships/image" Target="../media/image25.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2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27.jpeg" /><Relationship Id="rId4" Type="http://schemas.openxmlformats.org/officeDocument/2006/relationships/image" Target="../media/image28.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29.jpeg" /><Relationship Id="rId4" Type="http://schemas.openxmlformats.org/officeDocument/2006/relationships/image" Target="../media/image3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31.jpeg" /><Relationship Id="rId4" Type="http://schemas.openxmlformats.org/officeDocument/2006/relationships/image" Target="../media/image3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3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4.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6.jpeg" /><Relationship Id="rId6" Type="http://schemas.openxmlformats.org/officeDocument/2006/relationships/image" Target="../media/image7.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9.jpeg" /><Relationship Id="rId4" Type="http://schemas.openxmlformats.org/officeDocument/2006/relationships/image" Target="../media/image10.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11.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12.jpeg" /><Relationship Id="rId4" Type="http://schemas.openxmlformats.org/officeDocument/2006/relationships/image" Target="../media/image13.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14.jpeg" /><Relationship Id="rId4" Type="http://schemas.openxmlformats.org/officeDocument/2006/relationships/image" Target="../media/image1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16.jpeg" /><Relationship Id="rId4" Type="http://schemas.openxmlformats.org/officeDocument/2006/relationships/image" Target="../media/image1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1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19.jpeg" /><Relationship Id="rId4" Type="http://schemas.openxmlformats.org/officeDocument/2006/relationships/image" Target="../media/image20.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012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5750" y="1196752"/>
            <a:ext cx="8572500" cy="48196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3529658" y="476672"/>
            <a:ext cx="5328592" cy="2808312"/>
          </a:xfrm>
        </p:spPr>
        <p:txBody>
          <a:bodyPr>
            <a:normAutofit/>
          </a:bodyPr>
          <a:lstStyle/>
          <a:p>
            <a:r>
              <a:rPr lang="ru-RU" sz="4800" smtClean="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effectLst>
                <a:latin typeface="Century Schoolbook" pitchFamily="18" charset="0"/>
              </a:rPr>
              <a:t>Неизвестный ГАГАРИН</a:t>
            </a:r>
            <a:endParaRPr lang="ru-RU" sz="4800">
              <a:ln w="18415" cmpd="sng">
                <a:solidFill>
                  <a:srgbClr val="FFFFFF"/>
                </a:solidFill>
                <a:prstDash val="solid"/>
              </a:ln>
              <a:solidFill>
                <a:schemeClr val="tx2">
                  <a:lumMod val="60000"/>
                  <a:lumOff val="40000"/>
                </a:schemeClr>
              </a:solidFill>
              <a:effectLst>
                <a:glow rad="101600">
                  <a:schemeClr val="accent1">
                    <a:satMod val="175000"/>
                    <a:alpha val="40000"/>
                  </a:schemeClr>
                </a:glow>
                <a:outerShdw blurRad="63500" dir="3600000" algn="tl" rotWithShape="0">
                  <a:srgbClr val="000000">
                    <a:alpha val="70000"/>
                  </a:srgbClr>
                </a:outerShdw>
              </a:effectLst>
              <a:latin typeface="Century Schoolbook" pitchFamily="18" charset="0"/>
            </a:endParaRPr>
          </a:p>
        </p:txBody>
      </p:sp>
      <p:sp>
        <p:nvSpPr>
          <p:cNvPr id="3" name="Подзаголовок 2"/>
          <p:cNvSpPr>
            <a:spLocks noGrp="1"/>
          </p:cNvSpPr>
          <p:nvPr>
            <p:ph type="subTitle" idx="1"/>
          </p:nvPr>
        </p:nvSpPr>
        <p:spPr>
          <a:xfrm>
            <a:off x="2555776" y="4941168"/>
            <a:ext cx="6400800" cy="1752600"/>
          </a:xfrm>
        </p:spPr>
        <p:txBody>
          <a:bodyPr/>
          <a:lstStyle/>
          <a:p>
            <a:endParaRPr lang="ru-RU" b="1" smtClean="0">
              <a:solidFill>
                <a:srgbClr val="FF0000"/>
              </a:solidFill>
            </a:endParaRPr>
          </a:p>
          <a:p>
            <a:endParaRPr lang="ru-RU" b="1">
              <a:solidFill>
                <a:srgbClr val="FF0000"/>
              </a:solidFill>
            </a:endParaRPr>
          </a:p>
          <a:p>
            <a:r>
              <a:rPr lang="ru-RU" b="1" smtClean="0">
                <a:solidFill>
                  <a:schemeClr val="bg1">
                    <a:lumMod val="95000"/>
                  </a:schemeClr>
                </a:solidFill>
                <a:effectLst>
                  <a:glow rad="63500">
                    <a:schemeClr val="accent1">
                      <a:satMod val="175000"/>
                      <a:alpha val="40000"/>
                    </a:schemeClr>
                  </a:glow>
                </a:effectLst>
              </a:rPr>
              <a:t>МБУК «Хиславичская МЦБС»</a:t>
            </a:r>
            <a:endParaRPr lang="ru-RU" b="1">
              <a:solidFill>
                <a:schemeClr val="bg1">
                  <a:lumMod val="95000"/>
                </a:schemeClr>
              </a:solidFill>
              <a:effectLst>
                <a:glow rad="63500">
                  <a:schemeClr val="accent1">
                    <a:satMod val="175000"/>
                    <a:alpha val="40000"/>
                  </a:schemeClr>
                </a:glow>
              </a:effectLst>
            </a:endParaRPr>
          </a:p>
        </p:txBody>
      </p:sp>
    </p:spTree>
    <p:extLst>
      <p:ext uri="{BB962C8B-B14F-4D97-AF65-F5344CB8AC3E}">
        <p14:creationId xmlns:p14="http://schemas.microsoft.com/office/powerpoint/2010/main" val="773348321"/>
      </p:ext>
    </p:extLst>
  </p:cSld>
  <p:clrMapOvr>
    <a:masterClrMapping/>
  </p:clrMapOvr>
  <p:transition spd="slow">
    <p:wipe/>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7" y="0"/>
            <a:ext cx="9178059" cy="686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39552" y="548680"/>
            <a:ext cx="8136904" cy="1754326"/>
          </a:xfrm>
          <a:prstGeom prst="rect">
            <a:avLst/>
          </a:prstGeom>
        </p:spPr>
        <p:txBody>
          <a:bodyPr wrap="square">
            <a:spAutoFit/>
          </a:bodyPr>
          <a:lstStyle/>
          <a:p>
            <a:pPr algn="just"/>
            <a:r>
              <a:rPr lang="ru-RU" smtClean="0"/>
              <a:t>    </a:t>
            </a:r>
            <a:r>
              <a:rPr lang="ru-RU" smtClean="0">
                <a:effectLst>
                  <a:outerShdw blurRad="38100" dist="38100" dir="2700000" algn="tl">
                    <a:srgbClr val="000000">
                      <a:alpha val="43137"/>
                    </a:srgbClr>
                  </a:outerShdw>
                </a:effectLst>
              </a:rPr>
              <a:t>К </a:t>
            </a:r>
            <a:r>
              <a:rPr lang="ru-RU">
                <a:effectLst>
                  <a:outerShdw blurRad="38100" dist="38100" dir="2700000" algn="tl">
                    <a:srgbClr val="000000">
                      <a:alpha val="43137"/>
                    </a:srgbClr>
                  </a:outerShdw>
                </a:effectLst>
              </a:rPr>
              <a:t>слову, первое знакомство с кабиной космического корабля Юрий Гагарин осуществил… босиком. За девять месяцев до старта Сергей Королев привез шестерых кандидатов в космонавты в ОКБ-1 на закрытом заводе в подмосковном Калининграде (г. Королев) и предложил ознакомиться с кабиной. Гагарин вызвался первым и прежде, чем сесть в кресло пилота, снял ботинки. Королев это запомнил – как в дом входит.</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0504" y="2492896"/>
            <a:ext cx="5715000" cy="381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088484"/>
      </p:ext>
    </p:extLst>
  </p:cSld>
  <p:clrMapOvr>
    <a:masterClrMapping/>
  </p:clrMapOvr>
  <p:transition spd="slow">
    <p:wipe/>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39552" y="197346"/>
            <a:ext cx="7776864" cy="3416320"/>
          </a:xfrm>
          <a:prstGeom prst="rect">
            <a:avLst/>
          </a:prstGeom>
        </p:spPr>
        <p:txBody>
          <a:bodyPr wrap="square">
            <a:spAutoFit/>
          </a:bodyPr>
          <a:lstStyle/>
          <a:p>
            <a:pPr algn="just"/>
            <a:r>
              <a:rPr lang="ru-RU" smtClean="0"/>
              <a:t>   </a:t>
            </a:r>
            <a:r>
              <a:rPr lang="ru-RU" smtClean="0">
                <a:effectLst>
                  <a:outerShdw blurRad="38100" dist="38100" dir="2700000" algn="tl">
                    <a:srgbClr val="000000">
                      <a:alpha val="43137"/>
                    </a:srgbClr>
                  </a:outerShdw>
                </a:effectLst>
              </a:rPr>
              <a:t>Полет </a:t>
            </a:r>
            <a:r>
              <a:rPr lang="ru-RU">
                <a:effectLst>
                  <a:outerShdw blurRad="38100" dist="38100" dir="2700000" algn="tl">
                    <a:srgbClr val="000000">
                      <a:alpha val="43137"/>
                    </a:srgbClr>
                  </a:outerShdw>
                </a:effectLst>
              </a:rPr>
              <a:t>первого космического корабля «Восток-1» проходил в полностью автоматическом режиме. Никто не мог дать гарантии, что в условиях невесомости космонавт сохранит работоспособность. На самый крайний случай Юрию Гагарину перед самым стартом был передан особый код, который позволял активизировать ручное управление корабля. Но на самом деле это был чисто психологический ход – управление кораблем осуществлялось исключительно с земли.</a:t>
            </a:r>
          </a:p>
          <a:p>
            <a:pPr algn="just"/>
            <a:r>
              <a:rPr lang="ru-RU" smtClean="0">
                <a:effectLst>
                  <a:outerShdw blurRad="38100" dist="38100" dir="2700000" algn="tl">
                    <a:srgbClr val="000000">
                      <a:alpha val="43137"/>
                    </a:srgbClr>
                  </a:outerShdw>
                </a:effectLst>
              </a:rPr>
              <a:t>   Была </a:t>
            </a:r>
            <a:r>
              <a:rPr lang="ru-RU">
                <a:effectLst>
                  <a:outerShdw blurRad="38100" dist="38100" dir="2700000" algn="tl">
                    <a:srgbClr val="000000">
                      <a:alpha val="43137"/>
                    </a:srgbClr>
                  </a:outerShdw>
                </a:effectLst>
              </a:rPr>
              <a:t>опасность за психическое состояние космонавта, потерю им сознания и, как вероятность, приземление на территории другого государства. На это случай капсула спускаемого аппарата была заминирована – подрыв должен был осуществиться дистанционно, а при потере связи – сработать автоматически через 62 часа после вхождения в плотные слои атмосферы.</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153" y="3877965"/>
            <a:ext cx="3673671" cy="27839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92624" y="3975681"/>
            <a:ext cx="3458568" cy="25885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61471"/>
      </p:ext>
    </p:extLst>
  </p:cSld>
  <p:clrMapOvr>
    <a:masterClrMapping/>
  </p:clrMapOvr>
  <p:transition spd="slow">
    <p:wipe/>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56" y="1"/>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39552" y="404664"/>
            <a:ext cx="8208912" cy="1754326"/>
          </a:xfrm>
          <a:prstGeom prst="rect">
            <a:avLst/>
          </a:prstGeom>
        </p:spPr>
        <p:txBody>
          <a:bodyPr wrap="square">
            <a:spAutoFit/>
          </a:bodyPr>
          <a:lstStyle/>
          <a:p>
            <a:pPr algn="just"/>
            <a:r>
              <a:rPr lang="ru-RU" smtClean="0"/>
              <a:t>   </a:t>
            </a:r>
            <a:r>
              <a:rPr lang="ru-RU" smtClean="0">
                <a:effectLst>
                  <a:outerShdw blurRad="38100" dist="38100" dir="2700000" algn="tl">
                    <a:srgbClr val="000000">
                      <a:alpha val="43137"/>
                    </a:srgbClr>
                  </a:outerShdw>
                </a:effectLst>
              </a:rPr>
              <a:t>Пистолет</a:t>
            </a:r>
            <a:r>
              <a:rPr lang="ru-RU">
                <a:effectLst>
                  <a:outerShdw blurRad="38100" dist="38100" dir="2700000" algn="tl">
                    <a:srgbClr val="000000">
                      <a:alpha val="43137"/>
                    </a:srgbClr>
                  </a:outerShdw>
                </a:effectLst>
              </a:rPr>
              <a:t>, который был у Гагарина, не предназначался для самоубийства, а служил средством обороны от диких животных в случае приземления в безлюдной местности. Впоследствии все космонавты были вооружены личным стрелковым оружием. Применять его пришлось Алексею Леонову и Павлу Беляеву, которые приземлились в тайге Северного Урала и отбивались из «Макарова» от медведей.</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560" y="2924944"/>
            <a:ext cx="4675783" cy="33843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l="9860" t="14393" r="40699" b="14393"/>
          <a:stretch>
            <a:fillRect/>
          </a:stretch>
        </p:blipFill>
        <p:spPr bwMode="auto">
          <a:xfrm>
            <a:off x="5285561" y="2492895"/>
            <a:ext cx="3462903" cy="33123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3713962"/>
      </p:ext>
    </p:extLst>
  </p:cSld>
  <p:clrMapOvr>
    <a:masterClrMapping/>
  </p:clrMapOvr>
  <p:transition spd="slow">
    <p:wipe/>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79512" y="404664"/>
            <a:ext cx="8136904" cy="2031325"/>
          </a:xfrm>
          <a:prstGeom prst="rect">
            <a:avLst/>
          </a:prstGeom>
        </p:spPr>
        <p:txBody>
          <a:bodyPr wrap="square">
            <a:spAutoFit/>
          </a:bodyPr>
          <a:lstStyle/>
          <a:p>
            <a:pPr algn="just"/>
            <a:r>
              <a:rPr lang="ru-RU" smtClean="0">
                <a:effectLst>
                  <a:outerShdw blurRad="38100" dist="38100" dir="2700000" algn="tl">
                    <a:srgbClr val="000000">
                      <a:alpha val="43137"/>
                    </a:srgbClr>
                  </a:outerShdw>
                </a:effectLst>
              </a:rPr>
              <a:t>   На </a:t>
            </a:r>
            <a:r>
              <a:rPr lang="ru-RU">
                <a:effectLst>
                  <a:outerShdw blurRad="38100" dist="38100" dir="2700000" algn="tl">
                    <a:srgbClr val="000000">
                      <a:alpha val="43137"/>
                    </a:srgbClr>
                  </a:outerShdw>
                </a:effectLst>
              </a:rPr>
              <a:t>землю Юрий Гагарин приземлился не в капсуле спускаемого </a:t>
            </a:r>
            <a:r>
              <a:rPr lang="ru-RU" smtClean="0">
                <a:effectLst>
                  <a:outerShdw blurRad="38100" dist="38100" dir="2700000" algn="tl">
                    <a:srgbClr val="000000">
                      <a:alpha val="43137"/>
                    </a:srgbClr>
                  </a:outerShdw>
                </a:effectLst>
              </a:rPr>
              <a:t>аппарат, </a:t>
            </a:r>
            <a:r>
              <a:rPr lang="ru-RU">
                <a:effectLst>
                  <a:outerShdw blurRad="38100" dist="38100" dir="2700000" algn="tl">
                    <a:srgbClr val="000000">
                      <a:alpha val="43137"/>
                    </a:srgbClr>
                  </a:outerShdw>
                </a:effectLst>
              </a:rPr>
              <a:t>а на парашюте, катапультировавшись на высоте 6-7 километров. Изначально так и планировалось – Королев сомневался, что человек способен без травм перенести резкое приземление спускаемого </a:t>
            </a:r>
            <a:r>
              <a:rPr lang="ru-RU" smtClean="0">
                <a:effectLst>
                  <a:outerShdw blurRad="38100" dist="38100" dir="2700000" algn="tl">
                    <a:srgbClr val="000000">
                      <a:alpha val="43137"/>
                    </a:srgbClr>
                  </a:outerShdw>
                </a:effectLst>
              </a:rPr>
              <a:t>аппарата. Решение </a:t>
            </a:r>
            <a:r>
              <a:rPr lang="ru-RU">
                <a:effectLst>
                  <a:outerShdw blurRad="38100" dist="38100" dir="2700000" algn="tl">
                    <a:srgbClr val="000000">
                      <a:alpha val="43137"/>
                    </a:srgbClr>
                  </a:outerShdw>
                </a:effectLst>
              </a:rPr>
              <a:t>оставили на последние минуты приземления и Гагарин был готов оставаться в капсуле до соприкосновения с землей.</a:t>
            </a:r>
          </a:p>
          <a:p>
            <a:pPr algn="just"/>
            <a:r>
              <a:rPr lang="ru-RU" smtClean="0"/>
              <a:t>   </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7808" y="2204864"/>
            <a:ext cx="6552728" cy="443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334699"/>
      </p:ext>
    </p:extLst>
  </p:cSld>
  <p:clrMapOvr>
    <a:masterClrMapping/>
  </p:clrMapOvr>
  <p:transition spd="slow">
    <p:wipe/>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67544" y="751344"/>
            <a:ext cx="8136904" cy="3139321"/>
          </a:xfrm>
          <a:prstGeom prst="rect">
            <a:avLst/>
          </a:prstGeom>
        </p:spPr>
        <p:txBody>
          <a:bodyPr wrap="square">
            <a:spAutoFit/>
          </a:bodyPr>
          <a:lstStyle/>
          <a:p>
            <a:pPr algn="just"/>
            <a:r>
              <a:rPr lang="ru-RU"/>
              <a:t> </a:t>
            </a:r>
            <a:r>
              <a:rPr lang="ru-RU">
                <a:effectLst>
                  <a:outerShdw blurRad="38100" dist="38100" dir="2700000" algn="tl">
                    <a:srgbClr val="000000">
                      <a:alpha val="43137"/>
                    </a:srgbClr>
                  </a:outerShdw>
                </a:effectLst>
              </a:rPr>
              <a:t>Произошла нештатная ситуация. Уже при вхождении в плотные слои атмосферы не удалось отсоединить от шара спускаемой кабины цилиндр приборно-агрегатного отсека. Возникла невероятная болтанка, раскачивание всей конструкции, возросла и скорость. И тогда из ЦУП была дана команда на катапультирование Гагарина, что спасло ему жизнь. Очевидцы приземления капсулы свидетельствовали, что шар при соприкосновении с землей три или четыре раза подпрыгнул в воздух. Если бы внутри него находился человек, то шансов уцелеть у него не было практически никаких.</a:t>
            </a:r>
          </a:p>
          <a:p>
            <a:pPr algn="just"/>
            <a:r>
              <a:rPr lang="ru-RU">
                <a:effectLst>
                  <a:outerShdw blurRad="38100" dist="38100" dir="2700000" algn="tl">
                    <a:srgbClr val="000000">
                      <a:alpha val="43137"/>
                    </a:srgbClr>
                  </a:outerShdw>
                </a:effectLst>
              </a:rPr>
              <a:t>   Из-за этого факта американцы пытались оспорить сам факт покорения советским пилотом космоса, но впоследствии все же признали первенство СССР в полете человека на околоземную орбиту.</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9729" y="3890666"/>
            <a:ext cx="3508797" cy="24906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b="13641"/>
          <a:stretch>
            <a:fillRect/>
          </a:stretch>
        </p:blipFill>
        <p:spPr bwMode="auto">
          <a:xfrm>
            <a:off x="611560" y="3943920"/>
            <a:ext cx="3810000" cy="24594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02763"/>
      </p:ext>
    </p:extLst>
  </p:cSld>
  <p:clrMapOvr>
    <a:masterClrMapping/>
  </p:clrMapOvr>
  <p:transition spd="slow">
    <p:wipe/>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 y="0"/>
            <a:ext cx="9182941"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95536" y="751344"/>
            <a:ext cx="8352928" cy="1200329"/>
          </a:xfrm>
          <a:prstGeom prst="rect">
            <a:avLst/>
          </a:prstGeom>
        </p:spPr>
        <p:txBody>
          <a:bodyPr wrap="square">
            <a:spAutoFit/>
          </a:bodyPr>
          <a:lstStyle/>
          <a:p>
            <a:r>
              <a:rPr lang="ru-RU" smtClean="0">
                <a:effectLst>
                  <a:outerShdw blurRad="38100" dist="38100" dir="2700000" algn="tl">
                    <a:srgbClr val="000000">
                      <a:alpha val="43137"/>
                    </a:srgbClr>
                  </a:outerShdw>
                </a:effectLst>
              </a:rPr>
              <a:t>   Популярность </a:t>
            </a:r>
            <a:r>
              <a:rPr lang="ru-RU">
                <a:effectLst>
                  <a:outerShdw blurRad="38100" dist="38100" dir="2700000" algn="tl">
                    <a:srgbClr val="000000">
                      <a:alpha val="43137"/>
                    </a:srgbClr>
                  </a:outerShdw>
                </a:effectLst>
              </a:rPr>
              <a:t>Юрия Гагарина во всем мире общеизвестна – везде его встречали как </a:t>
            </a:r>
            <a:r>
              <a:rPr lang="ru-RU" smtClean="0">
                <a:effectLst>
                  <a:outerShdw blurRad="38100" dist="38100" dir="2700000" algn="tl">
                    <a:srgbClr val="000000">
                      <a:alpha val="43137"/>
                    </a:srgbClr>
                  </a:outerShdw>
                </a:effectLst>
              </a:rPr>
              <a:t>героя, </a:t>
            </a:r>
            <a:r>
              <a:rPr lang="ru-RU">
                <a:effectLst>
                  <a:outerShdw blurRad="38100" dist="38100" dir="2700000" algn="tl">
                    <a:srgbClr val="000000">
                      <a:alpha val="43137"/>
                    </a:srgbClr>
                  </a:outerShdw>
                </a:effectLst>
              </a:rPr>
              <a:t>а английская королева Елизавета даже пренебрегла ради советского космонавта правилами этикета за столом и стала использовать из множества столовых приборов лишь ложку – как Гагарин</a:t>
            </a:r>
            <a:r>
              <a:rPr lang="ru-RU"/>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l="4166" r="15190"/>
          <a:stretch>
            <a:fillRect/>
          </a:stretch>
        </p:blipFill>
        <p:spPr bwMode="auto">
          <a:xfrm>
            <a:off x="609177" y="2348880"/>
            <a:ext cx="3982295" cy="302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l="9348" r="23101"/>
          <a:stretch>
            <a:fillRect/>
          </a:stretch>
        </p:blipFill>
        <p:spPr bwMode="auto">
          <a:xfrm>
            <a:off x="4965698" y="2492896"/>
            <a:ext cx="3486101" cy="35229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356614"/>
      </p:ext>
    </p:extLst>
  </p:cSld>
  <p:clrMapOvr>
    <a:masterClrMapping/>
  </p:clrMapOvr>
  <p:transition spd="slow">
    <p:wipe/>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92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83568" y="548680"/>
            <a:ext cx="7848872" cy="2031325"/>
          </a:xfrm>
          <a:prstGeom prst="rect">
            <a:avLst/>
          </a:prstGeom>
        </p:spPr>
        <p:txBody>
          <a:bodyPr wrap="square">
            <a:spAutoFit/>
          </a:bodyPr>
          <a:lstStyle/>
          <a:p>
            <a:pPr algn="just"/>
            <a:r>
              <a:rPr lang="ru-RU" smtClean="0"/>
              <a:t>   </a:t>
            </a:r>
            <a:r>
              <a:rPr lang="ru-RU" smtClean="0">
                <a:effectLst>
                  <a:outerShdw blurRad="38100" dist="38100" dir="2700000" algn="tl">
                    <a:srgbClr val="000000">
                      <a:alpha val="43137"/>
                    </a:srgbClr>
                  </a:outerShdw>
                </a:effectLst>
              </a:rPr>
              <a:t>И </a:t>
            </a:r>
            <a:r>
              <a:rPr lang="ru-RU">
                <a:effectLst>
                  <a:outerShdw blurRad="38100" dist="38100" dir="2700000" algn="tl">
                    <a:srgbClr val="000000">
                      <a:alpha val="43137"/>
                    </a:srgbClr>
                  </a:outerShdw>
                </a:effectLst>
              </a:rPr>
              <a:t>однажды, когда Юрий Алексеевич на кинофестивале в Москве удостоился поцелуя популярной киноактрисы Джины Лоллобриджиды, заметив недоуменно поднятые брови своей супруги, Гагарин ей улыбнулся: «Не она, Валюша, мыкалась со мной по Заполярью. Мы уж вместе с тобой до самой последней березоньки на могилке…». И в этой фразе – весь Юрий Гагарин, который, несмотря на мировую славу, так и остался простым и искренним человеком. Таким мы его и запомнили.</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26421" y="3284984"/>
            <a:ext cx="4333875" cy="29651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970" y="2708920"/>
            <a:ext cx="4184970" cy="29730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054207"/>
      </p:ext>
    </p:extLst>
  </p:cSld>
  <p:clrMapOvr>
    <a:masterClrMapping/>
  </p:clrMapOvr>
  <p:transition spd="slow">
    <p:wipe/>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80" y="0"/>
            <a:ext cx="9171980" cy="686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67544" y="476672"/>
            <a:ext cx="8208912" cy="2031325"/>
          </a:xfrm>
          <a:prstGeom prst="rect">
            <a:avLst/>
          </a:prstGeom>
        </p:spPr>
        <p:txBody>
          <a:bodyPr wrap="square">
            <a:spAutoFit/>
          </a:bodyPr>
          <a:lstStyle/>
          <a:p>
            <a:pPr algn="just"/>
            <a:r>
              <a:rPr lang="ru-RU" smtClean="0"/>
              <a:t>  </a:t>
            </a:r>
            <a:r>
              <a:rPr lang="ru-RU" smtClean="0">
                <a:effectLst>
                  <a:outerShdw blurRad="38100" dist="38100" dir="2700000" algn="tl">
                    <a:srgbClr val="000000">
                      <a:alpha val="43137"/>
                    </a:srgbClr>
                  </a:outerShdw>
                </a:effectLst>
              </a:rPr>
              <a:t>Многих </a:t>
            </a:r>
            <a:r>
              <a:rPr lang="ru-RU">
                <a:effectLst>
                  <a:outerShdw blurRad="38100" dist="38100" dir="2700000" algn="tl">
                    <a:srgbClr val="000000">
                      <a:alpha val="43137"/>
                    </a:srgbClr>
                  </a:outerShdw>
                </a:effectLst>
              </a:rPr>
              <a:t>выдающихся людей, стоявших у истоков нашей космической программы, уже нет в живых, но жива память о них и память о ликовании, охватившем весь советский народ в тот день 12 апреля 1961 </a:t>
            </a:r>
            <a:r>
              <a:rPr lang="ru-RU" smtClean="0">
                <a:effectLst>
                  <a:outerShdw blurRad="38100" dist="38100" dir="2700000" algn="tl">
                    <a:srgbClr val="000000">
                      <a:alpha val="43137"/>
                    </a:srgbClr>
                  </a:outerShdw>
                </a:effectLst>
              </a:rPr>
              <a:t>года. </a:t>
            </a:r>
            <a:r>
              <a:rPr lang="ru-RU">
                <a:effectLst>
                  <a:outerShdw blurRad="38100" dist="38100" dir="2700000" algn="tl">
                    <a:srgbClr val="000000">
                      <a:alpha val="43137"/>
                    </a:srgbClr>
                  </a:outerShdw>
                </a:effectLst>
              </a:rPr>
              <a:t>Жива память о подвиге Юрия Гагарина, поскольку первый полет в космос был настолько настоящим, великим подвигом, жива память о чудесной гагаринской улыбке и его легендарном «</a:t>
            </a:r>
            <a:r>
              <a:rPr lang="ru-RU" b="1">
                <a:effectLst>
                  <a:outerShdw blurRad="38100" dist="38100" dir="2700000" algn="tl">
                    <a:srgbClr val="000000">
                      <a:alpha val="43137"/>
                    </a:srgbClr>
                  </a:outerShdw>
                </a:effectLst>
              </a:rPr>
              <a:t>Поехали</a:t>
            </a:r>
            <a:r>
              <a:rPr lang="ru-RU" b="1" smtClean="0">
                <a:effectLst>
                  <a:outerShdw blurRad="38100" dist="38100" dir="2700000" algn="tl">
                    <a:srgbClr val="000000">
                      <a:alpha val="43137"/>
                    </a:srgbClr>
                  </a:outerShdw>
                </a:effectLst>
              </a:rPr>
              <a:t>!</a:t>
            </a:r>
            <a:r>
              <a:rPr lang="ru-RU" smtClean="0">
                <a:effectLst>
                  <a:outerShdw blurRad="38100" dist="38100" dir="2700000" algn="tl">
                    <a:srgbClr val="000000">
                      <a:alpha val="43137"/>
                    </a:srgbClr>
                  </a:outerShdw>
                </a:effectLst>
              </a:rPr>
              <a:t>».</a:t>
            </a:r>
          </a:p>
          <a:p>
            <a:endParaRPr lang="ru-RU"/>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3776" y="2507997"/>
            <a:ext cx="6596447" cy="38884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231622"/>
      </p:ext>
    </p:extLst>
  </p:cSld>
  <p:clrMapOvr>
    <a:masterClrMapping/>
  </p:clrMapOvr>
  <p:transition spd="slow">
    <p:wipe/>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29921"/>
      </p:ext>
    </p:extLst>
  </p:cSld>
  <p:clrMapOvr>
    <a:masterClrMapping/>
  </p:clrMapOvr>
  <p:transition spd="slow">
    <p:wipe/>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83568" y="612845"/>
            <a:ext cx="7776864" cy="2862322"/>
          </a:xfrm>
          <a:prstGeom prst="rect">
            <a:avLst/>
          </a:prstGeom>
        </p:spPr>
        <p:txBody>
          <a:bodyPr wrap="square">
            <a:spAutoFit/>
          </a:bodyPr>
          <a:lstStyle/>
          <a:p>
            <a:pPr algn="just"/>
            <a:r>
              <a:rPr lang="ru-RU" smtClean="0"/>
              <a:t>   56 лет </a:t>
            </a:r>
            <a:r>
              <a:rPr lang="ru-RU"/>
              <a:t>назад первый человек полетел в космос – </a:t>
            </a:r>
            <a:r>
              <a:rPr lang="ru-RU" b="1"/>
              <a:t>Юрий Алексеевич Гагарин</a:t>
            </a:r>
            <a:r>
              <a:rPr lang="ru-RU"/>
              <a:t> обессмертил не только свое имя и принес славу родной стране, но и открыл эру освоения космоса человеком. В начале 60-х прошлого века именем Юрий, в честь Гагарина, назвали едва ли не четверть всех мальчиков, родившихся в Советском Союзе – в роддомах после 12 апреля 1961 </a:t>
            </a:r>
            <a:r>
              <a:rPr lang="ru-RU" smtClean="0"/>
              <a:t>года.</a:t>
            </a:r>
            <a:endParaRPr lang="ru-RU"/>
          </a:p>
          <a:p>
            <a:pPr algn="just"/>
            <a:r>
              <a:rPr lang="ru-RU" smtClean="0"/>
              <a:t>   В </a:t>
            </a:r>
            <a:r>
              <a:rPr lang="ru-RU"/>
              <a:t>честь Гагарина названы город (бывший Гжатск) и район в Смоленской области. Его имя носят предприятия и организации, улицы и проспекты, площади, бульвары, парки. Нынешний хоккейный кубок КХЛ тоже носит имя Гагарина. Впрочем, как и многие другие спортивные турниры и школьные олимпиады.</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l="19816" r="19315"/>
          <a:stretch>
            <a:fillRect/>
          </a:stretch>
        </p:blipFill>
        <p:spPr bwMode="auto">
          <a:xfrm>
            <a:off x="229104" y="3645023"/>
            <a:ext cx="2105340" cy="19442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l="14853" r="15129"/>
          <a:stretch>
            <a:fillRect/>
          </a:stretch>
        </p:blipFill>
        <p:spPr bwMode="auto">
          <a:xfrm>
            <a:off x="6732240" y="3356992"/>
            <a:ext cx="2032000" cy="30293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l="16492" t="9648" r="26174" b="0"/>
          <a:stretch>
            <a:fillRect/>
          </a:stretch>
        </p:blipFill>
        <p:spPr bwMode="auto">
          <a:xfrm>
            <a:off x="2334444" y="3561015"/>
            <a:ext cx="1638300" cy="30293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l="15063" t="5634" r="19114" b="6342"/>
          <a:stretch>
            <a:fillRect/>
          </a:stretch>
        </p:blipFill>
        <p:spPr bwMode="auto">
          <a:xfrm>
            <a:off x="3995936" y="3772945"/>
            <a:ext cx="2544688" cy="24337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986943"/>
      </p:ext>
    </p:extLst>
  </p:cSld>
  <p:clrMapOvr>
    <a:masterClrMapping/>
  </p:clrMapOvr>
  <p:transition spd="slow">
    <p:wipe/>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737828" y="548680"/>
            <a:ext cx="7776864" cy="2585323"/>
          </a:xfrm>
          <a:prstGeom prst="rect">
            <a:avLst/>
          </a:prstGeom>
        </p:spPr>
        <p:txBody>
          <a:bodyPr wrap="square">
            <a:spAutoFit/>
          </a:bodyPr>
          <a:lstStyle/>
          <a:p>
            <a:pPr algn="just"/>
            <a:r>
              <a:rPr lang="ru-RU" smtClean="0">
                <a:effectLst>
                  <a:outerShdw blurRad="38100" dist="38100" dir="2700000" algn="tl">
                    <a:srgbClr val="000000">
                      <a:alpha val="43137"/>
                    </a:srgbClr>
                  </a:outerShdw>
                </a:effectLst>
              </a:rPr>
              <a:t>   Кажется</a:t>
            </a:r>
            <a:r>
              <a:rPr lang="ru-RU">
                <a:effectLst>
                  <a:outerShdw blurRad="38100" dist="38100" dir="2700000" algn="tl">
                    <a:srgbClr val="000000">
                      <a:alpha val="43137"/>
                    </a:srgbClr>
                  </a:outerShdw>
                </a:effectLst>
              </a:rPr>
              <a:t>, что о Юрии Алексеевиче Гагарине мы знаем абсолютно все – из книг, учебников, фильмов. Ведь Гагарин – это визитная карточка нашей страны, ее гордость и предмет уважения. Его биография расписана едва ли не по минутам – от рождения (9 марта 1934 года) до полета в космос (12 апреля 1961 года) и смерти во время авиакатастрофы (27 марта 1968 года). И вспоминая сегодня Первого космонавта, не будем </a:t>
            </a:r>
            <a:r>
              <a:rPr lang="ru-RU" smtClean="0">
                <a:effectLst>
                  <a:outerShdw blurRad="38100" dist="38100" dir="2700000" algn="tl">
                    <a:srgbClr val="000000">
                      <a:alpha val="43137"/>
                    </a:srgbClr>
                  </a:outerShdw>
                </a:effectLst>
              </a:rPr>
              <a:t>повторяться </a:t>
            </a:r>
            <a:r>
              <a:rPr lang="ru-RU">
                <a:effectLst>
                  <a:outerShdw blurRad="38100" dist="38100" dir="2700000" algn="tl">
                    <a:srgbClr val="000000">
                      <a:alpha val="43137"/>
                    </a:srgbClr>
                  </a:outerShdw>
                </a:effectLst>
              </a:rPr>
              <a:t>об известных фактах его биографии, а акцентируемся </a:t>
            </a:r>
            <a:r>
              <a:rPr lang="ru-RU" smtClean="0">
                <a:effectLst>
                  <a:outerShdw blurRad="38100" dist="38100" dir="2700000" algn="tl">
                    <a:srgbClr val="000000">
                      <a:alpha val="43137"/>
                    </a:srgbClr>
                  </a:outerShdw>
                </a:effectLst>
              </a:rPr>
              <a:t>на незначительных</a:t>
            </a:r>
            <a:r>
              <a:rPr lang="ru-RU">
                <a:effectLst>
                  <a:outerShdw blurRad="38100" dist="38100" dir="2700000" algn="tl">
                    <a:srgbClr val="000000">
                      <a:alpha val="43137"/>
                    </a:srgbClr>
                  </a:outerShdw>
                </a:effectLst>
              </a:rPr>
              <a:t>, но интересных деталях, которые тоже в немалой степени характеризуют Юрия Гагарина. И где-то даже развеивают мифы и легенды о главном космонавте планеты.</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4794" y="3552381"/>
            <a:ext cx="4887286" cy="2653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36096" y="3552381"/>
            <a:ext cx="3491880" cy="2197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947377"/>
      </p:ext>
    </p:extLst>
  </p:cSld>
  <p:clrMapOvr>
    <a:masterClrMapping/>
  </p:clrMapOvr>
  <p:transition spd="slow">
    <p:wipe/>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971600" y="620688"/>
            <a:ext cx="7488832" cy="1477328"/>
          </a:xfrm>
          <a:prstGeom prst="rect">
            <a:avLst/>
          </a:prstGeom>
        </p:spPr>
        <p:txBody>
          <a:bodyPr wrap="square">
            <a:spAutoFit/>
          </a:bodyPr>
          <a:lstStyle/>
          <a:p>
            <a:pPr algn="just"/>
            <a:r>
              <a:rPr lang="ru-RU" smtClean="0"/>
              <a:t>   </a:t>
            </a:r>
            <a:r>
              <a:rPr lang="ru-RU" smtClean="0">
                <a:effectLst>
                  <a:outerShdw blurRad="38100" dist="38100" dir="2700000" algn="tl">
                    <a:srgbClr val="000000">
                      <a:alpha val="43137"/>
                    </a:srgbClr>
                  </a:outerShdw>
                </a:effectLst>
              </a:rPr>
              <a:t>Сам </a:t>
            </a:r>
            <a:r>
              <a:rPr lang="ru-RU">
                <a:effectLst>
                  <a:outerShdw blurRad="38100" dist="38100" dir="2700000" algn="tl">
                    <a:srgbClr val="000000">
                      <a:alpha val="43137"/>
                    </a:srgbClr>
                  </a:outerShdw>
                </a:effectLst>
              </a:rPr>
              <a:t>факт полета Юрия Гагарина в космос и его первенство в освоении околоземной орбиты долгое время оспаривались американскими специалистами НАСА, которые упустили шанс стать первыми. Доводы строились на нескольких позициях. Первая – до Гагарина в космосе уже побывал другой советский космонавт, судьба которого неизвестна.</a:t>
            </a:r>
          </a:p>
        </p:txBody>
      </p:sp>
      <p:sp>
        <p:nvSpPr>
          <p:cNvPr id="3" name="Прямоугольник 2"/>
          <p:cNvSpPr/>
          <p:nvPr/>
        </p:nvSpPr>
        <p:spPr>
          <a:xfrm>
            <a:off x="3995936" y="2425119"/>
            <a:ext cx="4536504" cy="2585323"/>
          </a:xfrm>
          <a:prstGeom prst="rect">
            <a:avLst/>
          </a:prstGeom>
        </p:spPr>
        <p:txBody>
          <a:bodyPr wrap="square">
            <a:spAutoFit/>
          </a:bodyPr>
          <a:lstStyle/>
          <a:p>
            <a:pPr algn="just"/>
            <a:r>
              <a:rPr lang="ru-RU" smtClean="0">
                <a:effectLst>
                  <a:outerShdw blurRad="38100" dist="38100" dir="2700000" algn="tl">
                    <a:srgbClr val="000000">
                      <a:alpha val="43137"/>
                    </a:srgbClr>
                  </a:outerShdw>
                </a:effectLst>
              </a:rPr>
              <a:t>   У </a:t>
            </a:r>
            <a:r>
              <a:rPr lang="ru-RU">
                <a:effectLst>
                  <a:outerShdw blurRad="38100" dist="38100" dir="2700000" algn="tl">
                    <a:srgbClr val="000000">
                      <a:alpha val="43137"/>
                    </a:srgbClr>
                  </a:outerShdw>
                </a:effectLst>
              </a:rPr>
              <a:t>Юрия Алексеевича действительно был предшественник, который дважды побывал в </a:t>
            </a:r>
            <a:r>
              <a:rPr lang="ru-RU" smtClean="0">
                <a:effectLst>
                  <a:outerShdw blurRad="38100" dist="38100" dir="2700000" algn="tl">
                    <a:srgbClr val="000000">
                      <a:alpha val="43137"/>
                    </a:srgbClr>
                  </a:outerShdw>
                </a:effectLst>
              </a:rPr>
              <a:t>космосе – </a:t>
            </a:r>
            <a:r>
              <a:rPr lang="ru-RU">
                <a:effectLst>
                  <a:outerShdw blurRad="38100" dist="38100" dir="2700000" algn="tl">
                    <a:srgbClr val="000000">
                      <a:alpha val="43137"/>
                    </a:srgbClr>
                  </a:outerShdw>
                </a:effectLst>
              </a:rPr>
              <a:t>«Иван», или «Иван Иванович» – макет человека, облаченный в скафандр, оснащенный датчиками и приборами, совершил несколько витков вокруг земли и передал немало ценной информации о воздействии невесомости на человека, перегрузках во время старта и полета.</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4336" y="2636912"/>
            <a:ext cx="3105150" cy="3162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10445"/>
      </p:ext>
    </p:extLst>
  </p:cSld>
  <p:clrMapOvr>
    <a:masterClrMapping/>
  </p:clrMapOvr>
  <p:transition spd="slow">
    <p:wipe/>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9144000" cy="684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11560" y="548680"/>
            <a:ext cx="8064896" cy="2308324"/>
          </a:xfrm>
          <a:prstGeom prst="rect">
            <a:avLst/>
          </a:prstGeom>
        </p:spPr>
        <p:txBody>
          <a:bodyPr wrap="square">
            <a:spAutoFit/>
          </a:bodyPr>
          <a:lstStyle/>
          <a:p>
            <a:pPr algn="just"/>
            <a:r>
              <a:rPr lang="ru-RU" smtClean="0"/>
              <a:t>   При </a:t>
            </a:r>
            <a:r>
              <a:rPr lang="ru-RU"/>
              <a:t>втором запуске «Ивана», 25 марта 1961 года, оснастили радиопередатчиком с магнитофонными записями. Чтобы сбить с толку американских конкурентов, которые старались отследить любые детали советских экспериментальных запусков ракет в космос, он передавал на землю не шифрованные донесения, а… кулинарные рецепты. Американцы долго ломали голову над расшифровкой, а потом пришли к выводу, что советский космонавт… сошел с ума, ведь помимо рассказа о том, как приготовить щи или харчо, он еще и исполнял хоровые песни</a:t>
            </a:r>
            <a:r>
              <a:rPr lang="ru-RU" smtClean="0"/>
              <a:t>!</a:t>
            </a:r>
            <a:endParaRPr lang="ru-RU"/>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0152" y="2840732"/>
            <a:ext cx="2103135" cy="37505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1436" y="2996952"/>
            <a:ext cx="4700644" cy="34563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366165"/>
      </p:ext>
    </p:extLst>
  </p:cSld>
  <p:clrMapOvr>
    <a:masterClrMapping/>
  </p:clrMapOvr>
  <p:transition spd="slow">
    <p:wipe/>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9154493" cy="685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83568" y="404664"/>
            <a:ext cx="7992888" cy="1477328"/>
          </a:xfrm>
          <a:prstGeom prst="rect">
            <a:avLst/>
          </a:prstGeom>
        </p:spPr>
        <p:txBody>
          <a:bodyPr wrap="square">
            <a:spAutoFit/>
          </a:bodyPr>
          <a:lstStyle/>
          <a:p>
            <a:pPr algn="just"/>
            <a:r>
              <a:rPr lang="ru-RU" smtClean="0">
                <a:effectLst>
                  <a:outerShdw blurRad="38100" dist="38100" dir="2700000" algn="tl">
                    <a:srgbClr val="000000">
                      <a:alpha val="43137"/>
                    </a:srgbClr>
                  </a:outerShdw>
                </a:effectLst>
              </a:rPr>
              <a:t>   Кто </a:t>
            </a:r>
            <a:r>
              <a:rPr lang="ru-RU">
                <a:effectLst>
                  <a:outerShdw blurRad="38100" dist="38100" dir="2700000" algn="tl">
                    <a:srgbClr val="000000">
                      <a:alpha val="43137"/>
                    </a:srgbClr>
                  </a:outerShdw>
                </a:effectLst>
              </a:rPr>
              <a:t>действительно побывал до Гагарина в космосе, так это известные всему миру собаки Белка и Стрелка, которые после трех суток полета на орбите удачно вернулись на Землю. Еще одна легендарная собака, побывавшая на орбите – дворняжка Лайка, погибшая во время экспериментального полета. В ее честь были названы сигареты – короткие, как ее жизнь.</a:t>
            </a:r>
          </a:p>
        </p:txBody>
      </p:sp>
      <p:sp>
        <p:nvSpPr>
          <p:cNvPr id="3" name="Прямоугольник 2"/>
          <p:cNvSpPr/>
          <p:nvPr/>
        </p:nvSpPr>
        <p:spPr>
          <a:xfrm>
            <a:off x="683568" y="2136339"/>
            <a:ext cx="8136904" cy="1477328"/>
          </a:xfrm>
          <a:prstGeom prst="rect">
            <a:avLst/>
          </a:prstGeom>
        </p:spPr>
        <p:txBody>
          <a:bodyPr wrap="square">
            <a:spAutoFit/>
          </a:bodyPr>
          <a:lstStyle/>
          <a:p>
            <a:pPr algn="just"/>
            <a:r>
              <a:rPr lang="ru-RU" smtClean="0">
                <a:effectLst>
                  <a:outerShdw blurRad="38100" dist="38100" dir="2700000" algn="tl">
                    <a:srgbClr val="000000">
                      <a:alpha val="43137"/>
                    </a:srgbClr>
                  </a:outerShdw>
                </a:effectLst>
              </a:rPr>
              <a:t>   Памятник </a:t>
            </a:r>
            <a:r>
              <a:rPr lang="ru-RU">
                <a:effectLst>
                  <a:outerShdw blurRad="38100" dist="38100" dir="2700000" algn="tl">
                    <a:srgbClr val="000000">
                      <a:alpha val="43137"/>
                    </a:srgbClr>
                  </a:outerShdw>
                </a:effectLst>
              </a:rPr>
              <a:t>Лайке находится неподалеку от метро «Динамо» в Москве, возле КПП Института космической медицины Министерства обороны РФ.  Всего во время космических испытаний погибло 20 собак – </a:t>
            </a:r>
            <a:r>
              <a:rPr lang="ru-RU" err="1">
                <a:effectLst>
                  <a:outerShdw blurRad="38100" dist="38100" dir="2700000" algn="tl">
                    <a:srgbClr val="000000">
                      <a:alpha val="43137"/>
                    </a:srgbClr>
                  </a:outerShdw>
                </a:effectLst>
              </a:rPr>
              <a:t>Дезик</a:t>
            </a:r>
            <a:r>
              <a:rPr lang="ru-RU">
                <a:effectLst>
                  <a:outerShdw blurRad="38100" dist="38100" dir="2700000" algn="tl">
                    <a:srgbClr val="000000">
                      <a:alpha val="43137"/>
                    </a:srgbClr>
                  </a:outerShdw>
                </a:effectLst>
              </a:rPr>
              <a:t>, Цыган, Лиса… Для длительных полетов отбирали только девочек – в узком контейнере при </a:t>
            </a:r>
            <a:r>
              <a:rPr lang="ru-RU" err="1">
                <a:effectLst>
                  <a:outerShdw blurRad="38100" dist="38100" dir="2700000" algn="tl">
                    <a:srgbClr val="000000">
                      <a:alpha val="43137"/>
                    </a:srgbClr>
                  </a:outerShdw>
                </a:effectLst>
              </a:rPr>
              <a:t>справлении</a:t>
            </a:r>
            <a:r>
              <a:rPr lang="ru-RU">
                <a:effectLst>
                  <a:outerShdw blurRad="38100" dist="38100" dir="2700000" algn="tl">
                    <a:srgbClr val="000000">
                      <a:alpha val="43137"/>
                    </a:srgbClr>
                  </a:outerShdw>
                </a:effectLst>
              </a:rPr>
              <a:t> малой нужды им не нужно было поднимать лапу.</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l="7824" t="12445" r="6064" b="13110"/>
          <a:stretch>
            <a:fillRect/>
          </a:stretch>
        </p:blipFill>
        <p:spPr bwMode="auto">
          <a:xfrm>
            <a:off x="323528" y="3861048"/>
            <a:ext cx="3060340" cy="22094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r="21084"/>
          <a:stretch>
            <a:fillRect/>
          </a:stretch>
        </p:blipFill>
        <p:spPr bwMode="auto">
          <a:xfrm>
            <a:off x="3687316" y="3746737"/>
            <a:ext cx="5385352" cy="22349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561295"/>
      </p:ext>
    </p:extLst>
  </p:cSld>
  <p:clrMapOvr>
    <a:masterClrMapping/>
  </p:clrMapOvr>
  <p:transition spd="slow">
    <p:wipe/>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39552" y="574219"/>
            <a:ext cx="8064896" cy="2031325"/>
          </a:xfrm>
          <a:prstGeom prst="rect">
            <a:avLst/>
          </a:prstGeom>
        </p:spPr>
        <p:txBody>
          <a:bodyPr wrap="square">
            <a:spAutoFit/>
          </a:bodyPr>
          <a:lstStyle/>
          <a:p>
            <a:pPr algn="just"/>
            <a:r>
              <a:rPr lang="ru-RU" smtClean="0"/>
              <a:t>   </a:t>
            </a:r>
            <a:r>
              <a:rPr lang="ru-RU" smtClean="0">
                <a:effectLst>
                  <a:outerShdw blurRad="38100" dist="38100" dir="2700000" algn="tl">
                    <a:srgbClr val="000000">
                      <a:alpha val="43137"/>
                    </a:srgbClr>
                  </a:outerShdw>
                </a:effectLst>
              </a:rPr>
              <a:t>Подвиг </a:t>
            </a:r>
            <a:r>
              <a:rPr lang="ru-RU">
                <a:effectLst>
                  <a:outerShdw blurRad="38100" dist="38100" dir="2700000" algn="tl">
                    <a:srgbClr val="000000">
                      <a:alpha val="43137"/>
                    </a:srgbClr>
                  </a:outerShdw>
                </a:effectLst>
              </a:rPr>
              <a:t>собак-космонавтов предопределил и судьбу Юрия Гагарина – опыты с животными позволили спасти жизнь человеку. Члены государственной комиссии, которые выбирали первого космонавта, были в большинстве своем уверены, что выбирают «смертника». Ракета, на которой предстояло лететь Гагарину, была спроектирована для отправки ядерной боеголовки до США. На первый полет в космос претендовало двадцать человек. Отбор проводил сам Генеральный конструктор Сергей Королев.</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19872" y="2981322"/>
            <a:ext cx="4666103" cy="33812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l="15099" t="2228" r="14667" b="12410"/>
          <a:stretch>
            <a:fillRect/>
          </a:stretch>
        </p:blipFill>
        <p:spPr bwMode="auto">
          <a:xfrm>
            <a:off x="1081306" y="2708920"/>
            <a:ext cx="1672114" cy="36129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924443"/>
      </p:ext>
    </p:extLst>
  </p:cSld>
  <p:clrMapOvr>
    <a:masterClrMapping/>
  </p:clrMapOvr>
  <p:transition spd="slow">
    <p:wipe/>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6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11560" y="476672"/>
            <a:ext cx="7776864" cy="2585323"/>
          </a:xfrm>
          <a:prstGeom prst="rect">
            <a:avLst/>
          </a:prstGeom>
        </p:spPr>
        <p:txBody>
          <a:bodyPr wrap="square">
            <a:spAutoFit/>
          </a:bodyPr>
          <a:lstStyle/>
          <a:p>
            <a:pPr algn="just"/>
            <a:r>
              <a:rPr lang="ru-RU" smtClean="0">
                <a:effectLst>
                  <a:outerShdw blurRad="38100" dist="38100" dir="2700000" algn="tl">
                    <a:srgbClr val="000000">
                      <a:alpha val="43137"/>
                    </a:srgbClr>
                  </a:outerShdw>
                </a:effectLst>
              </a:rPr>
              <a:t>   Важен </a:t>
            </a:r>
            <a:r>
              <a:rPr lang="ru-RU">
                <a:effectLst>
                  <a:outerShdw blurRad="38100" dist="38100" dir="2700000" algn="tl">
                    <a:srgbClr val="000000">
                      <a:alpha val="43137"/>
                    </a:srgbClr>
                  </a:outerShdw>
                </a:effectLst>
              </a:rPr>
              <a:t>был рост, вес и здоровье. Отбор прошли шестеро, в том числе Юрий Гагарин и его дублер Герман Титов. Считается, что тогдашний Генсек Никита Хрущев больше симпатизировал открытому и дружелюбному Юрию, что и предопределило окончательный выбор, кому быть первым. Считалось, что Титову помешало нерусское имя – Герман. Но, будем объективны, Титов был подготовлен лучше и его оставили не просто как дублера, а для более сложного и длительного полета, что вскоре и случилось. Хотя сам Герман Степанович всегда переживал, что не ему выпала честь побывать в космосе первым</a:t>
            </a:r>
            <a:r>
              <a:rPr lang="ru-RU"/>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03163" y="2909308"/>
            <a:ext cx="5208031" cy="34720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536238"/>
      </p:ext>
    </p:extLst>
  </p:cSld>
  <p:clrMapOvr>
    <a:masterClrMapping/>
  </p:clrMapOvr>
  <p:transition spd="slow">
    <p:wipe/>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9144000" cy="686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827584" y="548680"/>
            <a:ext cx="7704856" cy="2585323"/>
          </a:xfrm>
          <a:prstGeom prst="rect">
            <a:avLst/>
          </a:prstGeom>
        </p:spPr>
        <p:txBody>
          <a:bodyPr wrap="square">
            <a:spAutoFit/>
          </a:bodyPr>
          <a:lstStyle/>
          <a:p>
            <a:pPr algn="just"/>
            <a:r>
              <a:rPr lang="ru-RU" smtClean="0"/>
              <a:t>    </a:t>
            </a:r>
            <a:r>
              <a:rPr lang="ru-RU" smtClean="0">
                <a:effectLst>
                  <a:outerShdw blurRad="38100" dist="38100" dir="2700000" algn="tl">
                    <a:srgbClr val="000000">
                      <a:alpha val="43137"/>
                    </a:srgbClr>
                  </a:outerShdw>
                </a:effectLst>
              </a:rPr>
              <a:t>Известный </a:t>
            </a:r>
            <a:r>
              <a:rPr lang="ru-RU">
                <a:effectLst>
                  <a:outerShdw blurRad="38100" dist="38100" dir="2700000" algn="tl">
                    <a:srgbClr val="000000">
                      <a:alpha val="43137"/>
                    </a:srgbClr>
                  </a:outerShdw>
                </a:effectLst>
              </a:rPr>
              <a:t>факт – в космос Юрий Гагарин улетел в звании старшего лейтенанта, а приземлился уже майором, минуя капитанское звание. Майора ему присвоил министр обороны маршал Родион Малиновский буквально через два часа после приземления возле деревни Смеловка Саратовской области. И когда Гагарина 12 апреля доставили на самолете в Куйбышев (г. Самара), на закрытой даче обкома КПСС он докладывал о завершении задания председателю госкомиссии Константину Рудневу в… спортивном костюме. Только на следующий день ему пошили парадную форму с майорскими </a:t>
            </a:r>
            <a:r>
              <a:rPr lang="ru-RU" smtClean="0">
                <a:effectLst>
                  <a:outerShdw blurRad="38100" dist="38100" dir="2700000" algn="tl">
                    <a:srgbClr val="000000">
                      <a:alpha val="43137"/>
                    </a:srgbClr>
                  </a:outerShdw>
                </a:effectLst>
              </a:rPr>
              <a:t>погонами.</a:t>
            </a:r>
            <a:endParaRPr lang="ru-RU">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4432" y="3334450"/>
            <a:ext cx="2173312" cy="3010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68192" y="3410018"/>
            <a:ext cx="4064361" cy="2934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0389173"/>
      </p:ext>
    </p:extLst>
  </p:cSld>
  <p:clrMapOvr>
    <a:masterClrMapping/>
  </p:clrMapOvr>
  <p:transition spd="slow">
    <p:wipe/>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18</Slides>
  <Notes>0</Notes>
  <TotalTime>908</TotalTime>
  <HiddenSlides>0</HiddenSlides>
  <MMClips>0</MMClips>
  <ScaleCrop>0</ScaleCrop>
  <HeadingPairs>
    <vt:vector baseType="variant" size="4">
      <vt:variant>
        <vt:lpstr>Theme</vt:lpstr>
      </vt:variant>
      <vt:variant>
        <vt:i4>1</vt:i4>
      </vt:variant>
      <vt:variant>
        <vt:lpstr>Slide Titles</vt:lpstr>
      </vt:variant>
      <vt:variant>
        <vt:i4>18</vt:i4>
      </vt:variant>
    </vt:vector>
  </HeadingPairs>
  <TitlesOfParts>
    <vt:vector baseType="lpstr" size="19">
      <vt:lpstr>Тема Office</vt:lpstr>
      <vt:lpstr>Неизвестный ГАГАРИН</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на тему  Моя любимая книга</dc:title>
  <dc:creator>1</dc:creator>
  <cp:lastModifiedBy>1</cp:lastModifiedBy>
  <cp:revision>72</cp:revision>
  <dcterms:created xsi:type="dcterms:W3CDTF">2019-02-21T19:48:52Z</dcterms:created>
  <dcterms:modified xsi:type="dcterms:W3CDTF">2020-04-10T09:30:39Z</dcterms:modified>
</cp:coreProperties>
</file>