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83" r:id="rId11"/>
    <p:sldId id="258" r:id="rId12"/>
    <p:sldId id="260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4" r:id="rId25"/>
    <p:sldId id="273" r:id="rId26"/>
    <p:sldId id="275" r:id="rId27"/>
    <p:sldId id="278" r:id="rId28"/>
    <p:sldId id="300" r:id="rId29"/>
    <p:sldId id="302" r:id="rId30"/>
    <p:sldId id="301" r:id="rId31"/>
    <p:sldId id="281" r:id="rId32"/>
    <p:sldId id="284" r:id="rId33"/>
    <p:sldId id="305" r:id="rId34"/>
    <p:sldId id="297" r:id="rId35"/>
    <p:sldId id="298" r:id="rId36"/>
    <p:sldId id="299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22" r:id="rId48"/>
    <p:sldId id="316" r:id="rId49"/>
    <p:sldId id="317" r:id="rId50"/>
    <p:sldId id="318" r:id="rId51"/>
    <p:sldId id="319" r:id="rId52"/>
    <p:sldId id="320" r:id="rId53"/>
    <p:sldId id="321" r:id="rId54"/>
    <p:sldId id="28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FCCFF"/>
    <a:srgbClr val="CCECFF"/>
    <a:srgbClr val="CCFF66"/>
    <a:srgbClr val="FFCC66"/>
    <a:srgbClr val="FFFFCC"/>
    <a:srgbClr val="BC08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тыс.рублей</a:t>
            </a:r>
            <a:endParaRPr lang="ru-RU" sz="1400" dirty="0"/>
          </a:p>
        </c:rich>
      </c:tx>
      <c:layout>
        <c:manualLayout>
          <c:xMode val="edge"/>
          <c:yMode val="edge"/>
          <c:x val="0.4290263615171005"/>
          <c:y val="3.1270358306188982E-2"/>
        </c:manualLayout>
      </c:layout>
    </c:title>
    <c:plotArea>
      <c:layout>
        <c:manualLayout>
          <c:layoutTarget val="inner"/>
          <c:xMode val="edge"/>
          <c:yMode val="edge"/>
          <c:x val="6.0193703402859393E-2"/>
          <c:y val="7.5478929954603008E-2"/>
          <c:w val="0.49824098082486962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8.3977798805758994E-2"/>
                  <c:y val="-0.15451989022544924"/>
                </c:manualLayout>
              </c:layout>
              <c:showVal val="1"/>
            </c:dLbl>
            <c:dLbl>
              <c:idx val="1"/>
              <c:layout>
                <c:manualLayout>
                  <c:x val="-7.9942211201874391E-3"/>
                  <c:y val="-1.1684731590961639E-2"/>
                </c:manualLayout>
              </c:layout>
              <c:showVal val="1"/>
            </c:dLbl>
            <c:dLbl>
              <c:idx val="2"/>
              <c:layout>
                <c:manualLayout>
                  <c:x val="-1.0072761830580481E-2"/>
                  <c:y val="-7.0416579035112947E-2"/>
                </c:manualLayout>
              </c:layout>
              <c:showVal val="1"/>
            </c:dLbl>
            <c:dLbl>
              <c:idx val="4"/>
              <c:layout>
                <c:manualLayout>
                  <c:x val="-1.4303135716997309E-2"/>
                  <c:y val="-1.3027674472287127E-2"/>
                </c:manualLayout>
              </c:layout>
              <c:showVal val="1"/>
            </c:dLbl>
            <c:dLbl>
              <c:idx val="5"/>
              <c:layout>
                <c:manualLayout>
                  <c:x val="3.8617926196588034E-2"/>
                  <c:y val="-2.050588627561620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(16233,9)</c:v>
                </c:pt>
                <c:pt idx="1">
                  <c:v>Налог, взимаемый в связи с применением патентной системы налогообложения (66,2)</c:v>
                </c:pt>
                <c:pt idx="2">
                  <c:v>Единый сельскохозяйственный налог (286,0)</c:v>
                </c:pt>
                <c:pt idx="3">
                  <c:v>Единый налог на вмененный доход для отдельных видов деятельности (2461,6)</c:v>
                </c:pt>
                <c:pt idx="4">
                  <c:v>Государственная пошлина по делам, рассматриваемым в судах общей юрисдикции, мировыми судьями (560,6)</c:v>
                </c:pt>
                <c:pt idx="5">
                  <c:v>Налоги, сборы и регулярные платежи за пользование природными ресурсами (329,0)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16233.9</c:v>
                </c:pt>
                <c:pt idx="1">
                  <c:v>66.2</c:v>
                </c:pt>
                <c:pt idx="2">
                  <c:v>286</c:v>
                </c:pt>
                <c:pt idx="3">
                  <c:v>2461.6</c:v>
                </c:pt>
                <c:pt idx="4">
                  <c:v>560.6</c:v>
                </c:pt>
                <c:pt idx="5">
                  <c:v>329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11765862166252022"/>
          <c:w val="0.43144063094188384"/>
          <c:h val="0.77762076483110643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9144846573963"/>
                  <c:y val="-3.7166205565466445E-2"/>
                </c:manualLayout>
              </c:layout>
              <c:showVal val="1"/>
            </c:dLbl>
            <c:dLbl>
              <c:idx val="1"/>
              <c:layout>
                <c:manualLayout>
                  <c:x val="-9.2860242447996844E-2"/>
                  <c:y val="0.31254968263304861"/>
                </c:manualLayout>
              </c:layout>
              <c:showVal val="1"/>
            </c:dLbl>
            <c:dLbl>
              <c:idx val="2"/>
              <c:layout>
                <c:manualLayout>
                  <c:x val="1.8088071833977454E-2"/>
                  <c:y val="-0.31679794192644678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федерального бюджета (867,3)</c:v>
                </c:pt>
                <c:pt idx="1">
                  <c:v>За счет средств областного бюджета (3936,7)</c:v>
                </c:pt>
                <c:pt idx="2">
                  <c:v>За счет средств местного бюджета (6926,8)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867.3</c:v>
                </c:pt>
                <c:pt idx="1">
                  <c:v>3936.7</c:v>
                </c:pt>
                <c:pt idx="2">
                  <c:v>6926.8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8570750823056"/>
          <c:y val="0.1793579732712485"/>
          <c:w val="0.33677170829666886"/>
          <c:h val="0.7812777164655998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4364074803149696"/>
          <c:w val="0.6136756294323028"/>
          <c:h val="0.82198425196850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тыс.рублей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2088501433195439"/>
                  <c:y val="0.21424532480315034"/>
                </c:manualLayout>
              </c:layout>
              <c:showVal val="1"/>
            </c:dLbl>
            <c:dLbl>
              <c:idx val="2"/>
              <c:layout>
                <c:manualLayout>
                  <c:x val="2.0469942198399052E-2"/>
                  <c:y val="0.1218654035433070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пенсионное обеспечение (3218,7)</c:v>
                </c:pt>
                <c:pt idx="1">
                  <c:v>Расходы на социальное обеспечение населения (3645,5)</c:v>
                </c:pt>
                <c:pt idx="2">
                  <c:v>Охрана семьи и детства (9904,3)</c:v>
                </c:pt>
                <c:pt idx="3">
                  <c:v>Другие вопросы в области социальной политики (1303,2)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3218.7</c:v>
                </c:pt>
                <c:pt idx="1">
                  <c:v>3645.5</c:v>
                </c:pt>
                <c:pt idx="2">
                  <c:v>9904.2999999999811</c:v>
                </c:pt>
                <c:pt idx="3">
                  <c:v>1303.2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020406824146978"/>
          <c:y val="0.17720989173228446"/>
          <c:w val="0.37729593175853016"/>
          <c:h val="0.754845964566929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91448465739655"/>
                  <c:y val="-3.7166205565466452E-2"/>
                </c:manualLayout>
              </c:layout>
              <c:showVal val="1"/>
            </c:dLbl>
            <c:dLbl>
              <c:idx val="1"/>
              <c:layout>
                <c:manualLayout>
                  <c:x val="-7.5400101240690423E-2"/>
                  <c:y val="0.37581133653836468"/>
                </c:manualLayout>
              </c:layout>
              <c:showVal val="1"/>
            </c:dLbl>
            <c:dLbl>
              <c:idx val="2"/>
              <c:layout>
                <c:manualLayout>
                  <c:x val="1.8088071833977468E-2"/>
                  <c:y val="-0.31679794192644695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федерального бюджета (4757,1)</c:v>
                </c:pt>
                <c:pt idx="1">
                  <c:v>За счет средств областного бюджета (80879,2)</c:v>
                </c:pt>
                <c:pt idx="2">
                  <c:v>За счет средств местного бюджета (141570,9)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4757.1000000000004</c:v>
                </c:pt>
                <c:pt idx="1">
                  <c:v>80879.199999999997</c:v>
                </c:pt>
                <c:pt idx="2">
                  <c:v>141570.9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8570750823056"/>
          <c:y val="0.1793579732712485"/>
          <c:w val="0.33677170829666903"/>
          <c:h val="0.7812777164656002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9243415263225156"/>
          <c:y val="3.6482084690553751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001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9.9224672560958377E-2"/>
                  <c:y val="0.3171413475595683"/>
                </c:manualLayout>
              </c:layout>
              <c:showVal val="1"/>
            </c:dLbl>
            <c:dLbl>
              <c:idx val="1"/>
              <c:layout>
                <c:manualLayout>
                  <c:x val="-4.2573378303653375E-2"/>
                  <c:y val="8.2126343327605267E-2"/>
                </c:manualLayout>
              </c:layout>
              <c:showVal val="1"/>
            </c:dLbl>
            <c:dLbl>
              <c:idx val="2"/>
              <c:layout>
                <c:manualLayout>
                  <c:x val="-5.8365173437225804E-2"/>
                  <c:y val="-1.3751776141988843E-2"/>
                </c:manualLayout>
              </c:layout>
              <c:showVal val="1"/>
            </c:dLbl>
            <c:dLbl>
              <c:idx val="3"/>
              <c:layout>
                <c:manualLayout>
                  <c:x val="-9.8031223910943748E-3"/>
                  <c:y val="-4.6990074123470733E-2"/>
                </c:manualLayout>
              </c:layout>
              <c:showVal val="1"/>
            </c:dLbl>
            <c:dLbl>
              <c:idx val="4"/>
              <c:layout>
                <c:manualLayout>
                  <c:x val="-3.0493507404040053E-5"/>
                  <c:y val="-0.15222098540614123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  Доходы, получаемые в виде арендной платы за земельные участки, государственная собственность на которые не разграничена (1199,0)</c:v>
                </c:pt>
                <c:pt idx="1">
                  <c:v>Доходы от сдачи в аренду имущества (37,9)</c:v>
                </c:pt>
                <c:pt idx="2">
                  <c:v>Плата за негативное воздействие на окружающую среду (181,8)</c:v>
                </c:pt>
                <c:pt idx="3">
                  <c:v>Доходы от оказания платных услуг и компенсации затрат государства (8,5)</c:v>
                </c:pt>
                <c:pt idx="4">
                  <c:v>Доходы от продажи материальных и нематериальных активов (638,3)</c:v>
                </c:pt>
                <c:pt idx="5">
                  <c:v>Штрафы, санкции, возмещение ущерба (207,9)</c:v>
                </c:pt>
                <c:pt idx="6">
                  <c:v>Прочие неналоговые доходы (-2,7)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1199</c:v>
                </c:pt>
                <c:pt idx="1">
                  <c:v>37.9</c:v>
                </c:pt>
                <c:pt idx="2">
                  <c:v>181.8</c:v>
                </c:pt>
                <c:pt idx="3">
                  <c:v>8.5</c:v>
                </c:pt>
                <c:pt idx="4">
                  <c:v>638.29999999999995</c:v>
                </c:pt>
                <c:pt idx="5">
                  <c:v>207.9</c:v>
                </c:pt>
                <c:pt idx="6">
                  <c:v>-2.7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648188001357311"/>
          <c:y val="9.6811716125060884E-2"/>
          <c:w val="0.44821206001410391"/>
          <c:h val="0.87924942932622063"/>
        </c:manualLayout>
      </c:layout>
      <c:txPr>
        <a:bodyPr/>
        <a:lstStyle/>
        <a:p>
          <a:pPr algn="just"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50373545465699565"/>
          <c:y val="3.6482084690553751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023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2270,8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9.9224672560958432E-2"/>
                  <c:y val="0.3171413475595683"/>
                </c:manualLayout>
              </c:layout>
              <c:showVal val="1"/>
            </c:dLbl>
            <c:dLbl>
              <c:idx val="1"/>
              <c:layout>
                <c:manualLayout>
                  <c:x val="-4.2573378303653375E-2"/>
                  <c:y val="8.212634332760526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8.9321808715279602E-2"/>
                </c:manualLayout>
              </c:layout>
              <c:showVal val="1"/>
            </c:dLbl>
            <c:dLbl>
              <c:idx val="3"/>
              <c:layout>
                <c:manualLayout>
                  <c:x val="-6.4691375691776423E-2"/>
                  <c:y val="-1.2221087999179255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(130211,8)</c:v>
                </c:pt>
                <c:pt idx="1">
                  <c:v>Субсидии бюджетам бюджетной системы (Межбюджетные субсидии) (10896,3)</c:v>
                </c:pt>
                <c:pt idx="2">
                  <c:v>Субвенции бюджетам бюджетной системы (79634,6)</c:v>
                </c:pt>
                <c:pt idx="3">
                  <c:v>Иные межбюджетные трансферты (553,6)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(569,5)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130211.8</c:v>
                </c:pt>
                <c:pt idx="1">
                  <c:v>10896.3</c:v>
                </c:pt>
                <c:pt idx="2">
                  <c:v>79634.600000000006</c:v>
                </c:pt>
                <c:pt idx="3">
                  <c:v>553.6</c:v>
                </c:pt>
                <c:pt idx="4">
                  <c:v>-569.5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16977588550616948"/>
          <c:w val="0.43144063094188412"/>
          <c:h val="0.806285259945112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7413804818982632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039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130211,8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9.9224672560958474E-2"/>
                  <c:y val="0.3171413475595683"/>
                </c:manualLayout>
              </c:layout>
              <c:showVal val="1"/>
            </c:dLbl>
            <c:dLbl>
              <c:idx val="1"/>
              <c:layout>
                <c:manualLayout>
                  <c:x val="-4.2573378303653375E-2"/>
                  <c:y val="8.2126343327605267E-2"/>
                </c:manualLayout>
              </c:layout>
              <c:showVal val="1"/>
            </c:dLbl>
            <c:dLbl>
              <c:idx val="2"/>
              <c:layout>
                <c:manualLayout>
                  <c:x val="-5.8365173437225804E-2"/>
                  <c:y val="-1.3751776141988848E-2"/>
                </c:manualLayout>
              </c:layout>
              <c:showVal val="1"/>
            </c:dLbl>
            <c:dLbl>
              <c:idx val="3"/>
              <c:layout>
                <c:manualLayout>
                  <c:x val="-6.4691375691776423E-2"/>
                  <c:y val="-1.2221087999179255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 на выравнивание бюджетной обеспеченности (108047,0)</c:v>
                </c:pt>
                <c:pt idx="1">
                  <c:v>Дотации бюджетам на поддержку мер по  обеспечению сбалансированности бюджетов (22164,8)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108047</c:v>
                </c:pt>
                <c:pt idx="1">
                  <c:v>22164.799999999996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0.38866839364949368"/>
          <c:w val="0.35978088854238882"/>
          <c:h val="0.2512364000102592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43512506299790815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051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7.787921737812982E-2"/>
                  <c:y val="-3.7256046577239965E-2"/>
                </c:manualLayout>
              </c:layout>
              <c:showVal val="1"/>
            </c:dLbl>
            <c:dLbl>
              <c:idx val="1"/>
              <c:layout>
                <c:manualLayout>
                  <c:x val="-1.3604666322994428E-2"/>
                  <c:y val="-4.0349226704968072E-2"/>
                </c:manualLayout>
              </c:layout>
              <c:showVal val="1"/>
            </c:dLbl>
            <c:dLbl>
              <c:idx val="2"/>
              <c:layout>
                <c:manualLayout>
                  <c:x val="-6.5262108503582744E-3"/>
                  <c:y val="4.8788940470389085E-2"/>
                </c:manualLayout>
              </c:layout>
              <c:showVal val="1"/>
            </c:dLbl>
            <c:dLbl>
              <c:idx val="3"/>
              <c:layout>
                <c:manualLayout>
                  <c:x val="-3.419786828773675E-2"/>
                  <c:y val="2.4260996691374596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2.1345455182827801E-2"/>
                  <c:y val="-0.3424518710405520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6"/>
                <c:pt idx="0">
                  <c:v> Субсидии бюджетам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 (1437,3)</c:v>
                </c:pt>
                <c:pt idx="1">
                  <c:v>Субсидии бюджетам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(794,5)</c:v>
                </c:pt>
                <c:pt idx="2">
                  <c:v>Субсидии бюджетам на обеспечение развития и укрепления материально-технической базы домов культуры в населенных пунктах с числом жителей до 50 тысяч человек (1050,0)</c:v>
                </c:pt>
                <c:pt idx="3">
                  <c:v>Субсидии бюджетам на реализацию мероприятий по обеспечению жильем молодых семей (1066,1)</c:v>
                </c:pt>
                <c:pt idx="4">
                  <c:v>Субсидии бюджетам на поддержку отрасли культуры (725,3)</c:v>
                </c:pt>
                <c:pt idx="5">
                  <c:v> Прочие субсидии(5823,1)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1437.3</c:v>
                </c:pt>
                <c:pt idx="1">
                  <c:v>794.5</c:v>
                </c:pt>
                <c:pt idx="2">
                  <c:v>1050</c:v>
                </c:pt>
                <c:pt idx="3">
                  <c:v>1066.0999999999999</c:v>
                </c:pt>
                <c:pt idx="4">
                  <c:v>725.3</c:v>
                </c:pt>
                <c:pt idx="5">
                  <c:v>5823.1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599"/>
          <c:y val="0.14111139039216342"/>
          <c:w val="0.37197829150400807"/>
          <c:h val="0.76198558567801511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</a:t>
            </a:r>
            <a:r>
              <a:rPr lang="ru-RU" sz="1400" baseline="0" dirty="0" smtClean="0"/>
              <a:t> </a:t>
            </a:r>
            <a:r>
              <a:rPr lang="ru-RU" sz="1400" dirty="0" smtClean="0"/>
              <a:t>тыс.рублей</a:t>
            </a:r>
            <a:endParaRPr lang="ru-RU" sz="1400" dirty="0"/>
          </a:p>
        </c:rich>
      </c:tx>
      <c:layout>
        <c:manualLayout>
          <c:xMode val="edge"/>
          <c:yMode val="edge"/>
          <c:x val="0.46104454429133929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7.2391106364475211E-2"/>
          <c:y val="0.11196101464515633"/>
          <c:w val="0.49824098082487062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79634,7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7.787921737812982E-2"/>
                  <c:y val="-3.7256046577239979E-2"/>
                </c:manualLayout>
              </c:layout>
              <c:showVal val="1"/>
            </c:dLbl>
            <c:dLbl>
              <c:idx val="1"/>
              <c:layout>
                <c:manualLayout>
                  <c:x val="-2.2752718544206411E-2"/>
                  <c:y val="1.7547513401215799E-3"/>
                </c:manualLayout>
              </c:layout>
              <c:showVal val="1"/>
            </c:dLbl>
            <c:dLbl>
              <c:idx val="2"/>
              <c:layout>
                <c:manualLayout>
                  <c:x val="6.2084060755552284E-2"/>
                  <c:y val="4.4892662032881819E-3"/>
                </c:manualLayout>
              </c:layout>
              <c:showVal val="1"/>
            </c:dLbl>
            <c:dLbl>
              <c:idx val="3"/>
              <c:layout>
                <c:manualLayout>
                  <c:x val="9.9973444236859207E-2"/>
                  <c:y val="6.3348944574110652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2.1345455182827801E-2"/>
                  <c:y val="-0.34245187104055208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 местным бюджетам на выполнение передаваемых полномочий субъектов Российской Федерации (77843,2)</c:v>
                </c:pt>
                <c:pt idx="1">
                  <c:v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(1,4)</c:v>
                </c:pt>
                <c:pt idx="2">
                  <c:v>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(1036,9)</c:v>
                </c:pt>
                <c:pt idx="3">
                  <c:v>Субвенции бюджетам на государственную регистрацию актов гражданского состояния (753,1)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77843.199999999997</c:v>
                </c:pt>
                <c:pt idx="1">
                  <c:v>1.4</c:v>
                </c:pt>
                <c:pt idx="2">
                  <c:v>1036.9000000000001</c:v>
                </c:pt>
                <c:pt idx="3">
                  <c:v>753.1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622"/>
          <c:y val="0.14111139039216347"/>
          <c:w val="0.37197829150400818"/>
          <c:h val="0.76198558567801522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в </a:t>
            </a:r>
            <a:r>
              <a:rPr lang="ru-RU" sz="1400" dirty="0"/>
              <a:t>тыс.рублей</a:t>
            </a:r>
          </a:p>
        </c:rich>
      </c:tx>
      <c:layout>
        <c:manualLayout>
          <c:xMode val="edge"/>
          <c:yMode val="edge"/>
          <c:x val="0.38328610041103806"/>
          <c:y val="2.3452768729641693E-2"/>
        </c:manualLayout>
      </c:layout>
    </c:title>
    <c:plotArea>
      <c:layout>
        <c:manualLayout>
          <c:layoutTarget val="inner"/>
          <c:xMode val="edge"/>
          <c:yMode val="edge"/>
          <c:x val="7.2391106364475211E-2"/>
          <c:y val="0.12499033060606837"/>
          <c:w val="0.49824098082487073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553,6 тыс.рублей</c:v>
                </c:pt>
              </c:strCache>
            </c:strRef>
          </c:tx>
          <c:explosion val="15"/>
          <c:dPt>
            <c:idx val="0"/>
            <c:explosion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9762453176258948E-2"/>
                  <c:y val="0.25981235733155666"/>
                </c:manualLayout>
              </c:layout>
              <c:showVal val="1"/>
            </c:dLbl>
            <c:dLbl>
              <c:idx val="1"/>
              <c:layout>
                <c:manualLayout>
                  <c:x val="-2.2752718544206411E-2"/>
                  <c:y val="1.7547513401215803E-3"/>
                </c:manualLayout>
              </c:layout>
              <c:showVal val="1"/>
            </c:dLbl>
            <c:dLbl>
              <c:idx val="2"/>
              <c:layout>
                <c:manualLayout>
                  <c:x val="3.1590553351512583E-2"/>
                  <c:y val="-5.544558721690733E-2"/>
                </c:manualLayout>
              </c:layout>
              <c:showVal val="1"/>
            </c:dLbl>
            <c:dLbl>
              <c:idx val="3"/>
              <c:layout>
                <c:manualLayout>
                  <c:x val="9.9973444236859207E-2"/>
                  <c:y val="6.3348944574110652E-2"/>
                </c:manualLayout>
              </c:layout>
              <c:showVal val="1"/>
            </c:dLbl>
            <c:dLbl>
              <c:idx val="4"/>
              <c:layout>
                <c:manualLayout>
                  <c:x val="7.9252625743099173E-2"/>
                  <c:y val="4.7824565903203484E-2"/>
                </c:manualLayout>
              </c:layout>
              <c:showVal val="1"/>
            </c:dLbl>
            <c:dLbl>
              <c:idx val="5"/>
              <c:layout>
                <c:manualLayout>
                  <c:x val="2.1345455182827801E-2"/>
                  <c:y val="-0.3424518710405521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(266,6)</c:v>
                </c:pt>
                <c:pt idx="1">
                  <c:v>Межбюджетные трансферты, передаваемые бюджетам, за счет средств резервного фонда Правительства Российской Федерации (112,8)</c:v>
                </c:pt>
                <c:pt idx="2">
                  <c:v>Прочие межбюджетные трансферты, передаваемые бюджетам (174,2)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266.60000000000002</c:v>
                </c:pt>
                <c:pt idx="1">
                  <c:v>112.8</c:v>
                </c:pt>
                <c:pt idx="2">
                  <c:v>174.2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271564852367644"/>
          <c:y val="0.14111139039216353"/>
          <c:w val="0.3719782915040083"/>
          <c:h val="0.76198558567801455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3907051467518212"/>
          <c:y val="2.0846905537459472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6.6292404883667333E-2"/>
          <c:y val="0.11196101464515634"/>
          <c:w val="0.49824098082487062"/>
          <c:h val="0.8515569006642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тыс.рублей</c:v>
                </c:pt>
              </c:strCache>
            </c:strRef>
          </c:tx>
          <c:explosion val="15"/>
          <c:dPt>
            <c:idx val="0"/>
            <c:explosion val="0"/>
          </c:dPt>
          <c:dLbls>
            <c:dLbl>
              <c:idx val="0"/>
              <c:layout>
                <c:manualLayout>
                  <c:x val="-6.1107788305907976E-2"/>
                  <c:y val="-1.3803277847598095E-2"/>
                </c:manualLayout>
              </c:layout>
              <c:showVal val="1"/>
            </c:dLbl>
            <c:dLbl>
              <c:idx val="1"/>
              <c:layout>
                <c:manualLayout>
                  <c:x val="-3.3425326082441476E-2"/>
                  <c:y val="9.5155659288517297E-2"/>
                </c:manualLayout>
              </c:layout>
              <c:showVal val="1"/>
            </c:dLbl>
            <c:dLbl>
              <c:idx val="2"/>
              <c:layout>
                <c:manualLayout>
                  <c:x val="-5.8365173437225804E-2"/>
                  <c:y val="-1.3751776141988855E-2"/>
                </c:manualLayout>
              </c:layout>
              <c:showVal val="1"/>
            </c:dLbl>
            <c:dLbl>
              <c:idx val="3"/>
              <c:layout>
                <c:manualLayout>
                  <c:x val="-6.1642024951372422E-2"/>
                  <c:y val="7.637826053502271E-2"/>
                </c:manualLayout>
              </c:layout>
              <c:showVal val="1"/>
            </c:dLbl>
            <c:dLbl>
              <c:idx val="4"/>
              <c:layout>
                <c:manualLayout>
                  <c:x val="4.4185092228453515E-2"/>
                  <c:y val="0.11297114570776368"/>
                </c:manualLayout>
              </c:layout>
              <c:showVal val="1"/>
            </c:dLbl>
            <c:dLbl>
              <c:idx val="5"/>
              <c:layout>
                <c:manualLayout>
                  <c:x val="-3.8407533000818041E-2"/>
                  <c:y val="3.0186565441534793E-2"/>
                </c:manualLayout>
              </c:layout>
              <c:showVal val="1"/>
            </c:dLbl>
            <c:dLbl>
              <c:idx val="6"/>
              <c:layout>
                <c:manualLayout>
                  <c:x val="-9.6945342909095962E-3"/>
                  <c:y val="6.6061709712995969E-3"/>
                </c:manualLayout>
              </c:layout>
              <c:showVal val="1"/>
            </c:dLbl>
            <c:dLbl>
              <c:idx val="7"/>
              <c:layout>
                <c:manualLayout>
                  <c:x val="2.6393871429288406E-2"/>
                  <c:y val="4.4810587601631811E-3"/>
                </c:manualLayout>
              </c:layout>
              <c:showVal val="1"/>
            </c:dLbl>
            <c:dLbl>
              <c:idx val="8"/>
              <c:layout>
                <c:manualLayout>
                  <c:x val="4.4613742103202035E-2"/>
                  <c:y val="-7.06866039139249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01 Общегосударственные вопросы (28397,6)</c:v>
                </c:pt>
                <c:pt idx="1">
                  <c:v>04 Национальная экономика (3304,4)</c:v>
                </c:pt>
                <c:pt idx="2">
                  <c:v>05 Жилищно-коммунальное хозяйство (161,4)</c:v>
                </c:pt>
                <c:pt idx="3">
                  <c:v>07 Образование (110710,2)
</c:v>
                </c:pt>
                <c:pt idx="4">
                  <c:v>08 Культура, кинематография (44458,0)</c:v>
                </c:pt>
                <c:pt idx="5">
                  <c:v>10 Социальная политика (18071,7)</c:v>
                </c:pt>
                <c:pt idx="6">
                  <c:v>11 Физическая культура и спорт (5016,2)</c:v>
                </c:pt>
                <c:pt idx="7">
                  <c:v>13 Обслуживание государственного (муниципального) долга (3,8)
</c:v>
                </c:pt>
                <c:pt idx="8">
                  <c:v>14 Межбюджетные трансферты (28814,7)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28397.599999999915</c:v>
                </c:pt>
                <c:pt idx="1">
                  <c:v>3304.4</c:v>
                </c:pt>
                <c:pt idx="3">
                  <c:v>110710.2</c:v>
                </c:pt>
                <c:pt idx="4">
                  <c:v>44458</c:v>
                </c:pt>
                <c:pt idx="5">
                  <c:v>18071.7</c:v>
                </c:pt>
                <c:pt idx="6">
                  <c:v>5016.2</c:v>
                </c:pt>
                <c:pt idx="7">
                  <c:v>3.8</c:v>
                </c:pt>
                <c:pt idx="8">
                  <c:v>28814.7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5325330908579251"/>
          <c:y val="5.2512041857960386E-2"/>
          <c:w val="0.43144063094188434"/>
          <c:h val="0.923549103593321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тысячах рублей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(227207,2)</c:v>
                </c:pt>
                <c:pt idx="1">
                  <c:v>Непрограммные расходы (11730,8)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227207.2</c:v>
                </c:pt>
                <c:pt idx="1">
                  <c:v>11730.8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3696479075071357"/>
          <c:y val="0.27535774863414841"/>
          <c:w val="0.42966390292151541"/>
          <c:h val="0.6852779945796126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05BB7-C7C2-4CFF-84B2-B39F291F39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EACAE-AA2B-408F-9324-6C9E83D0E3D5}">
      <dgm:prSet phldrT="[Текст]" custT="1"/>
      <dgm:spPr/>
      <dgm:t>
        <a:bodyPr/>
        <a:lstStyle/>
        <a:p>
          <a:r>
            <a:rPr lang="ru-RU" sz="1200" b="1" dirty="0" smtClean="0"/>
            <a:t>Консолидированный бюджет муниципального образования «Хиславичский район» Смоленской области</a:t>
          </a:r>
          <a:endParaRPr lang="ru-RU" sz="1200" b="1" dirty="0"/>
        </a:p>
      </dgm:t>
    </dgm:pt>
    <dgm:pt modelId="{146ED56F-FFCF-4F56-BE5B-958280BFB9D3}" type="parTrans" cxnId="{A49D0C8E-D057-4090-BA27-09E3BF61F995}">
      <dgm:prSet/>
      <dgm:spPr/>
      <dgm:t>
        <a:bodyPr/>
        <a:lstStyle/>
        <a:p>
          <a:endParaRPr lang="ru-RU"/>
        </a:p>
      </dgm:t>
    </dgm:pt>
    <dgm:pt modelId="{1D02B369-40EE-4A96-8968-0200D7E7E105}" type="sibTrans" cxnId="{A49D0C8E-D057-4090-BA27-09E3BF61F995}">
      <dgm:prSet/>
      <dgm:spPr/>
      <dgm:t>
        <a:bodyPr/>
        <a:lstStyle/>
        <a:p>
          <a:endParaRPr lang="ru-RU"/>
        </a:p>
      </dgm:t>
    </dgm:pt>
    <dgm:pt modelId="{6881CDB2-3E4E-48E1-9474-61406FD6AF72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Владимировского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DC30C3D4-1D55-4712-AF99-43EE48E504C9}" type="parTrans" cxnId="{A574FC3D-441C-45F5-852B-F3510D1B556C}">
      <dgm:prSet/>
      <dgm:spPr/>
      <dgm:t>
        <a:bodyPr/>
        <a:lstStyle/>
        <a:p>
          <a:endParaRPr lang="ru-RU"/>
        </a:p>
      </dgm:t>
    </dgm:pt>
    <dgm:pt modelId="{BDE9AFCD-87FC-45B0-8799-3F37EB246D69}" type="sibTrans" cxnId="{A574FC3D-441C-45F5-852B-F3510D1B556C}">
      <dgm:prSet/>
      <dgm:spPr/>
      <dgm:t>
        <a:bodyPr/>
        <a:lstStyle/>
        <a:p>
          <a:endParaRPr lang="ru-RU"/>
        </a:p>
      </dgm:t>
    </dgm:pt>
    <dgm:pt modelId="{F2D9B6E6-F15B-4C93-BDA0-E59AB30332D4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Кожуховичского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31810565-303A-4CC9-8F98-4F4555F4C7D9}" type="parTrans" cxnId="{42DB5B9C-C37F-4E38-9EDE-8383897AAB4C}">
      <dgm:prSet/>
      <dgm:spPr/>
      <dgm:t>
        <a:bodyPr/>
        <a:lstStyle/>
        <a:p>
          <a:endParaRPr lang="ru-RU"/>
        </a:p>
      </dgm:t>
    </dgm:pt>
    <dgm:pt modelId="{DE307E1B-D8F9-4865-9954-F63CB6F1484D}" type="sibTrans" cxnId="{42DB5B9C-C37F-4E38-9EDE-8383897AAB4C}">
      <dgm:prSet/>
      <dgm:spPr/>
      <dgm:t>
        <a:bodyPr/>
        <a:lstStyle/>
        <a:p>
          <a:endParaRPr lang="ru-RU"/>
        </a:p>
      </dgm:t>
    </dgm:pt>
    <dgm:pt modelId="{45EC0C83-755A-4BA2-8BE9-BBFD2519636E}">
      <dgm:prSet phldrT="[Текст]" custT="1"/>
      <dgm:spPr/>
      <dgm:t>
        <a:bodyPr/>
        <a:lstStyle/>
        <a:p>
          <a:r>
            <a:rPr lang="ru-RU" sz="900" dirty="0" smtClean="0"/>
            <a:t>Бюджет Хиславичского городского поселения Хиславичского района Смоленской области</a:t>
          </a:r>
          <a:endParaRPr lang="ru-RU" sz="900" dirty="0"/>
        </a:p>
      </dgm:t>
    </dgm:pt>
    <dgm:pt modelId="{14DCA4D4-3841-4427-A62E-4CAE97DDEE8D}" type="parTrans" cxnId="{0749588C-3F4F-4D13-953F-2457963192AE}">
      <dgm:prSet/>
      <dgm:spPr/>
      <dgm:t>
        <a:bodyPr/>
        <a:lstStyle/>
        <a:p>
          <a:endParaRPr lang="ru-RU"/>
        </a:p>
      </dgm:t>
    </dgm:pt>
    <dgm:pt modelId="{B41244FF-4A87-47AC-BF30-4C041DB16DF3}" type="sibTrans" cxnId="{0749588C-3F4F-4D13-953F-2457963192AE}">
      <dgm:prSet/>
      <dgm:spPr/>
      <dgm:t>
        <a:bodyPr/>
        <a:lstStyle/>
        <a:p>
          <a:endParaRPr lang="ru-RU"/>
        </a:p>
      </dgm:t>
    </dgm:pt>
    <dgm:pt modelId="{B3DD4EC9-01CA-46D1-99F1-192015AF1692}">
      <dgm:prSet phldrT="[Текст]" custT="1"/>
      <dgm:spPr/>
      <dgm:t>
        <a:bodyPr/>
        <a:lstStyle/>
        <a:p>
          <a:r>
            <a:rPr lang="ru-RU" sz="900" dirty="0" smtClean="0"/>
            <a:t>Бюджеты сельских поселений Хиславичского района Смоленской области</a:t>
          </a:r>
          <a:endParaRPr lang="ru-RU" sz="900" dirty="0"/>
        </a:p>
      </dgm:t>
    </dgm:pt>
    <dgm:pt modelId="{7926154E-D513-447D-88A1-28400A68F3F9}" type="parTrans" cxnId="{B457E0EE-C0FD-4E7B-B25E-F007B9BBF804}">
      <dgm:prSet/>
      <dgm:spPr/>
      <dgm:t>
        <a:bodyPr/>
        <a:lstStyle/>
        <a:p>
          <a:endParaRPr lang="ru-RU"/>
        </a:p>
      </dgm:t>
    </dgm:pt>
    <dgm:pt modelId="{FCD65CA8-45AF-4B96-AA12-A39BBDD33C8C}" type="sibTrans" cxnId="{B457E0EE-C0FD-4E7B-B25E-F007B9BBF804}">
      <dgm:prSet/>
      <dgm:spPr/>
      <dgm:t>
        <a:bodyPr/>
        <a:lstStyle/>
        <a:p>
          <a:endParaRPr lang="ru-RU"/>
        </a:p>
      </dgm:t>
    </dgm:pt>
    <dgm:pt modelId="{253C0ABF-C56E-4305-BE27-7FC24BB86C09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Корзовского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A56A77B9-9B56-438A-81A0-A226995F617F}" type="parTrans" cxnId="{5FB34C2C-DA71-40DD-B945-FC3EA4782706}">
      <dgm:prSet/>
      <dgm:spPr/>
      <dgm:t>
        <a:bodyPr/>
        <a:lstStyle/>
        <a:p>
          <a:endParaRPr lang="ru-RU"/>
        </a:p>
      </dgm:t>
    </dgm:pt>
    <dgm:pt modelId="{53692191-78FE-4EF5-A45D-9A9BFBAE2386}" type="sibTrans" cxnId="{5FB34C2C-DA71-40DD-B945-FC3EA4782706}">
      <dgm:prSet/>
      <dgm:spPr/>
      <dgm:t>
        <a:bodyPr/>
        <a:lstStyle/>
        <a:p>
          <a:endParaRPr lang="ru-RU"/>
        </a:p>
      </dgm:t>
    </dgm:pt>
    <dgm:pt modelId="{A614E614-1F41-4795-830E-212DBD7D5BE3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Городищенского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808D4569-5748-48AD-9E53-E8F3C964E70C}" type="parTrans" cxnId="{FD3A878B-1E93-4A92-8529-CEF92B8F8F93}">
      <dgm:prSet/>
      <dgm:spPr/>
      <dgm:t>
        <a:bodyPr/>
        <a:lstStyle/>
        <a:p>
          <a:endParaRPr lang="ru-RU"/>
        </a:p>
      </dgm:t>
    </dgm:pt>
    <dgm:pt modelId="{06F7F997-46CA-47E1-B49C-403BB204684A}" type="sibTrans" cxnId="{FD3A878B-1E93-4A92-8529-CEF92B8F8F93}">
      <dgm:prSet/>
      <dgm:spPr/>
      <dgm:t>
        <a:bodyPr/>
        <a:lstStyle/>
        <a:p>
          <a:endParaRPr lang="ru-RU"/>
        </a:p>
      </dgm:t>
    </dgm:pt>
    <dgm:pt modelId="{16B3ADBB-BA54-4760-BF33-73AE38FA5347}">
      <dgm:prSet phldrT="[Текст]"/>
      <dgm:spPr/>
      <dgm:t>
        <a:bodyPr/>
        <a:lstStyle/>
        <a:p>
          <a:r>
            <a:rPr lang="ru-RU" dirty="0" smtClean="0"/>
            <a:t>Бюджет Печерского сельского поселения Хиславичского района Смоленской области</a:t>
          </a:r>
          <a:endParaRPr lang="ru-RU" dirty="0"/>
        </a:p>
      </dgm:t>
    </dgm:pt>
    <dgm:pt modelId="{7FE70D36-2B82-4E6E-B24D-59EEF80E277B}" type="parTrans" cxnId="{0754F0C6-8E98-4081-B39C-06830DB14ADF}">
      <dgm:prSet/>
      <dgm:spPr/>
      <dgm:t>
        <a:bodyPr/>
        <a:lstStyle/>
        <a:p>
          <a:endParaRPr lang="ru-RU"/>
        </a:p>
      </dgm:t>
    </dgm:pt>
    <dgm:pt modelId="{79D12475-2BD6-42E5-9E10-CC5A8E6AC71B}" type="sibTrans" cxnId="{0754F0C6-8E98-4081-B39C-06830DB14ADF}">
      <dgm:prSet/>
      <dgm:spPr/>
      <dgm:t>
        <a:bodyPr/>
        <a:lstStyle/>
        <a:p>
          <a:endParaRPr lang="ru-RU"/>
        </a:p>
      </dgm:t>
    </dgm:pt>
    <dgm:pt modelId="{7ACED3BF-45D1-4EFB-8803-75680EE99A7C}">
      <dgm:prSet phldrT="[Текст]"/>
      <dgm:spPr/>
      <dgm:t>
        <a:bodyPr/>
        <a:lstStyle/>
        <a:p>
          <a:r>
            <a:rPr lang="ru-RU" dirty="0" smtClean="0"/>
            <a:t>Бюджет </a:t>
          </a:r>
          <a:r>
            <a:rPr lang="ru-RU" dirty="0" err="1" smtClean="0"/>
            <a:t>Череповского</a:t>
          </a:r>
          <a:r>
            <a:rPr lang="ru-RU" dirty="0" smtClean="0"/>
            <a:t> сельского поселения Хиславичского района Смоленской области</a:t>
          </a:r>
          <a:endParaRPr lang="ru-RU" dirty="0"/>
        </a:p>
      </dgm:t>
    </dgm:pt>
    <dgm:pt modelId="{5D0AB5CC-A2BD-4361-97F3-91C3E97788E9}" type="parTrans" cxnId="{E9A36771-1DF2-4D8E-9B17-888C513353CE}">
      <dgm:prSet/>
      <dgm:spPr/>
      <dgm:t>
        <a:bodyPr/>
        <a:lstStyle/>
        <a:p>
          <a:endParaRPr lang="ru-RU"/>
        </a:p>
      </dgm:t>
    </dgm:pt>
    <dgm:pt modelId="{2A0572B8-2BFD-4263-8C29-431CD89EEF69}" type="sibTrans" cxnId="{E9A36771-1DF2-4D8E-9B17-888C513353CE}">
      <dgm:prSet/>
      <dgm:spPr/>
      <dgm:t>
        <a:bodyPr/>
        <a:lstStyle/>
        <a:p>
          <a:endParaRPr lang="ru-RU"/>
        </a:p>
      </dgm:t>
    </dgm:pt>
    <dgm:pt modelId="{0D2E03E2-550B-4B0A-AE74-36A5F9D36796}">
      <dgm:prSet phldrT="[Текст]" custT="1"/>
      <dgm:spPr/>
      <dgm:t>
        <a:bodyPr/>
        <a:lstStyle/>
        <a:p>
          <a:r>
            <a:rPr lang="ru-RU" sz="1200" dirty="0" smtClean="0"/>
            <a:t>Бюджет муниципального образования «Хиславичский район» Смоленской области(бюджет муниципального района)</a:t>
          </a:r>
          <a:endParaRPr lang="ru-RU" sz="1200" dirty="0"/>
        </a:p>
      </dgm:t>
    </dgm:pt>
    <dgm:pt modelId="{70A9A697-55F1-49EA-9EE4-468364EED969}" type="parTrans" cxnId="{DCE16990-A4ED-4F77-86F9-452D08E72378}">
      <dgm:prSet/>
      <dgm:spPr/>
      <dgm:t>
        <a:bodyPr/>
        <a:lstStyle/>
        <a:p>
          <a:endParaRPr lang="ru-RU"/>
        </a:p>
      </dgm:t>
    </dgm:pt>
    <dgm:pt modelId="{0BEE73D6-815E-4C1B-B011-9676CE4D60FD}" type="sibTrans" cxnId="{DCE16990-A4ED-4F77-86F9-452D08E72378}">
      <dgm:prSet/>
      <dgm:spPr/>
      <dgm:t>
        <a:bodyPr/>
        <a:lstStyle/>
        <a:p>
          <a:endParaRPr lang="ru-RU"/>
        </a:p>
      </dgm:t>
    </dgm:pt>
    <dgm:pt modelId="{1E09938D-27AF-4850-9433-538835EA5547}" type="pres">
      <dgm:prSet presAssocID="{41005BB7-C7C2-4CFF-84B2-B39F291F39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9AE044-34E2-42E1-8C8B-7CE5ECEABAFC}" type="pres">
      <dgm:prSet presAssocID="{614EACAE-AA2B-408F-9324-6C9E83D0E3D5}" presName="hierRoot1" presStyleCnt="0"/>
      <dgm:spPr/>
    </dgm:pt>
    <dgm:pt modelId="{12795E43-D66D-49F3-8981-FAF1050B37B3}" type="pres">
      <dgm:prSet presAssocID="{614EACAE-AA2B-408F-9324-6C9E83D0E3D5}" presName="composite" presStyleCnt="0"/>
      <dgm:spPr/>
    </dgm:pt>
    <dgm:pt modelId="{9CD2C8A9-171B-4F13-B283-D6C96806073D}" type="pres">
      <dgm:prSet presAssocID="{614EACAE-AA2B-408F-9324-6C9E83D0E3D5}" presName="background" presStyleLbl="node0" presStyleIdx="0" presStyleCnt="1"/>
      <dgm:spPr/>
    </dgm:pt>
    <dgm:pt modelId="{99BE8E47-F96D-4EAD-8E42-FAE13E4AC946}" type="pres">
      <dgm:prSet presAssocID="{614EACAE-AA2B-408F-9324-6C9E83D0E3D5}" presName="text" presStyleLbl="fgAcc0" presStyleIdx="0" presStyleCnt="1" custScaleX="364669" custScaleY="388124" custLinFactX="-10757" custLinFactY="-100000" custLinFactNeighborX="-100000" custLinFactNeighborY="-184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7C638-058F-4D1E-A37B-98AE483FB2F7}" type="pres">
      <dgm:prSet presAssocID="{614EACAE-AA2B-408F-9324-6C9E83D0E3D5}" presName="hierChild2" presStyleCnt="0"/>
      <dgm:spPr/>
    </dgm:pt>
    <dgm:pt modelId="{285412A2-583F-431F-BC1B-3DAA264DC58A}" type="pres">
      <dgm:prSet presAssocID="{7926154E-D513-447D-88A1-28400A68F3F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11C2F39-ADEF-4E98-AD81-57B2E934A4AC}" type="pres">
      <dgm:prSet presAssocID="{B3DD4EC9-01CA-46D1-99F1-192015AF1692}" presName="hierRoot2" presStyleCnt="0"/>
      <dgm:spPr/>
    </dgm:pt>
    <dgm:pt modelId="{0D1CC63F-4ED5-4180-97F2-B789B88C5D1F}" type="pres">
      <dgm:prSet presAssocID="{B3DD4EC9-01CA-46D1-99F1-192015AF1692}" presName="composite2" presStyleCnt="0"/>
      <dgm:spPr/>
    </dgm:pt>
    <dgm:pt modelId="{CB2FA14E-B4EB-4CC9-A590-56D546AA19DC}" type="pres">
      <dgm:prSet presAssocID="{B3DD4EC9-01CA-46D1-99F1-192015AF1692}" presName="background2" presStyleLbl="node2" presStyleIdx="0" presStyleCnt="3"/>
      <dgm:spPr/>
    </dgm:pt>
    <dgm:pt modelId="{394BFE6D-28FA-43DF-B248-A0C78264AFB7}" type="pres">
      <dgm:prSet presAssocID="{B3DD4EC9-01CA-46D1-99F1-192015AF1692}" presName="text2" presStyleLbl="fgAcc2" presStyleIdx="0" presStyleCnt="3" custScaleX="294467" custScaleY="409060" custLinFactX="-100000" custLinFactY="-100000" custLinFactNeighborX="-104002" custLinFactNeighborY="-143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ACB3E3-6249-40A6-9FAA-CD6B81A04CB1}" type="pres">
      <dgm:prSet presAssocID="{B3DD4EC9-01CA-46D1-99F1-192015AF1692}" presName="hierChild3" presStyleCnt="0"/>
      <dgm:spPr/>
    </dgm:pt>
    <dgm:pt modelId="{96E905E8-4328-40B1-B50A-964F76DAF343}" type="pres">
      <dgm:prSet presAssocID="{DC30C3D4-1D55-4712-AF99-43EE48E504C9}" presName="Name17" presStyleLbl="parChTrans1D3" presStyleIdx="0" presStyleCnt="6"/>
      <dgm:spPr/>
      <dgm:t>
        <a:bodyPr/>
        <a:lstStyle/>
        <a:p>
          <a:endParaRPr lang="ru-RU"/>
        </a:p>
      </dgm:t>
    </dgm:pt>
    <dgm:pt modelId="{867BC7EF-BC25-4397-9FDE-E255ECAFA1CA}" type="pres">
      <dgm:prSet presAssocID="{6881CDB2-3E4E-48E1-9474-61406FD6AF72}" presName="hierRoot3" presStyleCnt="0"/>
      <dgm:spPr/>
    </dgm:pt>
    <dgm:pt modelId="{134D38EA-6EB3-4855-81FA-7BE4A433A36F}" type="pres">
      <dgm:prSet presAssocID="{6881CDB2-3E4E-48E1-9474-61406FD6AF72}" presName="composite3" presStyleCnt="0"/>
      <dgm:spPr/>
    </dgm:pt>
    <dgm:pt modelId="{BD8F695A-C82E-4AB0-875C-2CC4542E8303}" type="pres">
      <dgm:prSet presAssocID="{6881CDB2-3E4E-48E1-9474-61406FD6AF72}" presName="background3" presStyleLbl="node3" presStyleIdx="0" presStyleCnt="6"/>
      <dgm:spPr/>
    </dgm:pt>
    <dgm:pt modelId="{2A2A466D-90F6-4C74-AFB1-147B77646FEC}" type="pres">
      <dgm:prSet presAssocID="{6881CDB2-3E4E-48E1-9474-61406FD6AF72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3B522-C1D0-4B69-B755-F1B1175A370F}" type="pres">
      <dgm:prSet presAssocID="{6881CDB2-3E4E-48E1-9474-61406FD6AF72}" presName="hierChild4" presStyleCnt="0"/>
      <dgm:spPr/>
    </dgm:pt>
    <dgm:pt modelId="{3A9A0632-99FB-4D0B-B390-B461812216D3}" type="pres">
      <dgm:prSet presAssocID="{31810565-303A-4CC9-8F98-4F4555F4C7D9}" presName="Name17" presStyleLbl="parChTrans1D3" presStyleIdx="1" presStyleCnt="6"/>
      <dgm:spPr/>
      <dgm:t>
        <a:bodyPr/>
        <a:lstStyle/>
        <a:p>
          <a:endParaRPr lang="ru-RU"/>
        </a:p>
      </dgm:t>
    </dgm:pt>
    <dgm:pt modelId="{0E38DC69-F998-4D5E-B480-8DFA156A13DC}" type="pres">
      <dgm:prSet presAssocID="{F2D9B6E6-F15B-4C93-BDA0-E59AB30332D4}" presName="hierRoot3" presStyleCnt="0"/>
      <dgm:spPr/>
    </dgm:pt>
    <dgm:pt modelId="{976BC50B-94B5-458E-93E6-7CFE716F481B}" type="pres">
      <dgm:prSet presAssocID="{F2D9B6E6-F15B-4C93-BDA0-E59AB30332D4}" presName="composite3" presStyleCnt="0"/>
      <dgm:spPr/>
    </dgm:pt>
    <dgm:pt modelId="{09DCF7A9-19F3-4AFC-88CA-3D5828AB7ADF}" type="pres">
      <dgm:prSet presAssocID="{F2D9B6E6-F15B-4C93-BDA0-E59AB30332D4}" presName="background3" presStyleLbl="node3" presStyleIdx="1" presStyleCnt="6"/>
      <dgm:spPr/>
    </dgm:pt>
    <dgm:pt modelId="{336F3F53-9F02-43D1-AE25-CD07E0C6425C}" type="pres">
      <dgm:prSet presAssocID="{F2D9B6E6-F15B-4C93-BDA0-E59AB30332D4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2A31-7D23-4CEB-843F-FC6AB162F573}" type="pres">
      <dgm:prSet presAssocID="{F2D9B6E6-F15B-4C93-BDA0-E59AB30332D4}" presName="hierChild4" presStyleCnt="0"/>
      <dgm:spPr/>
    </dgm:pt>
    <dgm:pt modelId="{4C06CC8E-4072-4964-9C8E-DDBF7E26A045}" type="pres">
      <dgm:prSet presAssocID="{A56A77B9-9B56-438A-81A0-A226995F617F}" presName="Name17" presStyleLbl="parChTrans1D3" presStyleIdx="2" presStyleCnt="6"/>
      <dgm:spPr/>
      <dgm:t>
        <a:bodyPr/>
        <a:lstStyle/>
        <a:p>
          <a:endParaRPr lang="ru-RU"/>
        </a:p>
      </dgm:t>
    </dgm:pt>
    <dgm:pt modelId="{345534C5-EA3C-4DA7-B940-580883DDA01F}" type="pres">
      <dgm:prSet presAssocID="{253C0ABF-C56E-4305-BE27-7FC24BB86C09}" presName="hierRoot3" presStyleCnt="0"/>
      <dgm:spPr/>
    </dgm:pt>
    <dgm:pt modelId="{8574EB42-2DA2-422D-A1EE-9DCD1CC80E04}" type="pres">
      <dgm:prSet presAssocID="{253C0ABF-C56E-4305-BE27-7FC24BB86C09}" presName="composite3" presStyleCnt="0"/>
      <dgm:spPr/>
    </dgm:pt>
    <dgm:pt modelId="{19EE1A8D-78CB-4E49-A0FF-AAFBF630B915}" type="pres">
      <dgm:prSet presAssocID="{253C0ABF-C56E-4305-BE27-7FC24BB86C09}" presName="background3" presStyleLbl="node3" presStyleIdx="2" presStyleCnt="6"/>
      <dgm:spPr/>
    </dgm:pt>
    <dgm:pt modelId="{6A8691F4-E4C3-42FF-A1B1-6A4DB86DDD5E}" type="pres">
      <dgm:prSet presAssocID="{253C0ABF-C56E-4305-BE27-7FC24BB86C0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A744C6-D652-4C43-B076-F9A0573DD29B}" type="pres">
      <dgm:prSet presAssocID="{253C0ABF-C56E-4305-BE27-7FC24BB86C09}" presName="hierChild4" presStyleCnt="0"/>
      <dgm:spPr/>
    </dgm:pt>
    <dgm:pt modelId="{B727F09A-1F06-4294-9C78-265B7288726B}" type="pres">
      <dgm:prSet presAssocID="{808D4569-5748-48AD-9E53-E8F3C964E70C}" presName="Name17" presStyleLbl="parChTrans1D3" presStyleIdx="3" presStyleCnt="6"/>
      <dgm:spPr/>
      <dgm:t>
        <a:bodyPr/>
        <a:lstStyle/>
        <a:p>
          <a:endParaRPr lang="ru-RU"/>
        </a:p>
      </dgm:t>
    </dgm:pt>
    <dgm:pt modelId="{4249F05F-9C73-416B-9722-E2203D30A4F4}" type="pres">
      <dgm:prSet presAssocID="{A614E614-1F41-4795-830E-212DBD7D5BE3}" presName="hierRoot3" presStyleCnt="0"/>
      <dgm:spPr/>
    </dgm:pt>
    <dgm:pt modelId="{D0342E13-C869-4438-B0A6-415899295DAA}" type="pres">
      <dgm:prSet presAssocID="{A614E614-1F41-4795-830E-212DBD7D5BE3}" presName="composite3" presStyleCnt="0"/>
      <dgm:spPr/>
    </dgm:pt>
    <dgm:pt modelId="{273AFAFE-CD96-4C51-BED1-D462F990F8DA}" type="pres">
      <dgm:prSet presAssocID="{A614E614-1F41-4795-830E-212DBD7D5BE3}" presName="background3" presStyleLbl="node3" presStyleIdx="3" presStyleCnt="6"/>
      <dgm:spPr/>
    </dgm:pt>
    <dgm:pt modelId="{82073A3B-A589-4764-88BD-45A9F950C888}" type="pres">
      <dgm:prSet presAssocID="{A614E614-1F41-4795-830E-212DBD7D5BE3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49E55-71BE-408F-B28B-261AE1229ACD}" type="pres">
      <dgm:prSet presAssocID="{A614E614-1F41-4795-830E-212DBD7D5BE3}" presName="hierChild4" presStyleCnt="0"/>
      <dgm:spPr/>
    </dgm:pt>
    <dgm:pt modelId="{ED386C0F-EC4C-4152-9877-DE8CA0C96FFE}" type="pres">
      <dgm:prSet presAssocID="{7FE70D36-2B82-4E6E-B24D-59EEF80E277B}" presName="Name17" presStyleLbl="parChTrans1D3" presStyleIdx="4" presStyleCnt="6"/>
      <dgm:spPr/>
      <dgm:t>
        <a:bodyPr/>
        <a:lstStyle/>
        <a:p>
          <a:endParaRPr lang="ru-RU"/>
        </a:p>
      </dgm:t>
    </dgm:pt>
    <dgm:pt modelId="{8C6E4797-2CFD-4820-8A78-C29102E9A448}" type="pres">
      <dgm:prSet presAssocID="{16B3ADBB-BA54-4760-BF33-73AE38FA5347}" presName="hierRoot3" presStyleCnt="0"/>
      <dgm:spPr/>
    </dgm:pt>
    <dgm:pt modelId="{BBF8A656-B958-422D-898F-9C4A5E35262F}" type="pres">
      <dgm:prSet presAssocID="{16B3ADBB-BA54-4760-BF33-73AE38FA5347}" presName="composite3" presStyleCnt="0"/>
      <dgm:spPr/>
    </dgm:pt>
    <dgm:pt modelId="{DE034305-9276-43F1-8CB5-19800610F4BB}" type="pres">
      <dgm:prSet presAssocID="{16B3ADBB-BA54-4760-BF33-73AE38FA5347}" presName="background3" presStyleLbl="node3" presStyleIdx="4" presStyleCnt="6"/>
      <dgm:spPr/>
    </dgm:pt>
    <dgm:pt modelId="{9859D688-7C5A-4C97-87AB-7BCEE1E76144}" type="pres">
      <dgm:prSet presAssocID="{16B3ADBB-BA54-4760-BF33-73AE38FA5347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28336-F108-4E31-931C-307A1A69FC7A}" type="pres">
      <dgm:prSet presAssocID="{16B3ADBB-BA54-4760-BF33-73AE38FA5347}" presName="hierChild4" presStyleCnt="0"/>
      <dgm:spPr/>
    </dgm:pt>
    <dgm:pt modelId="{45A81F7B-0AD6-4187-8CB5-E25DDD517BA5}" type="pres">
      <dgm:prSet presAssocID="{5D0AB5CC-A2BD-4361-97F3-91C3E97788E9}" presName="Name17" presStyleLbl="parChTrans1D3" presStyleIdx="5" presStyleCnt="6"/>
      <dgm:spPr/>
      <dgm:t>
        <a:bodyPr/>
        <a:lstStyle/>
        <a:p>
          <a:endParaRPr lang="ru-RU"/>
        </a:p>
      </dgm:t>
    </dgm:pt>
    <dgm:pt modelId="{96FB2A7C-D3A7-4528-B4D8-C6BC5550BA48}" type="pres">
      <dgm:prSet presAssocID="{7ACED3BF-45D1-4EFB-8803-75680EE99A7C}" presName="hierRoot3" presStyleCnt="0"/>
      <dgm:spPr/>
    </dgm:pt>
    <dgm:pt modelId="{0FB947B2-43E3-4B77-ABE7-CC4DB47E2009}" type="pres">
      <dgm:prSet presAssocID="{7ACED3BF-45D1-4EFB-8803-75680EE99A7C}" presName="composite3" presStyleCnt="0"/>
      <dgm:spPr/>
    </dgm:pt>
    <dgm:pt modelId="{1B53F8E4-8C76-4236-BD10-519869B55FA9}" type="pres">
      <dgm:prSet presAssocID="{7ACED3BF-45D1-4EFB-8803-75680EE99A7C}" presName="background3" presStyleLbl="node3" presStyleIdx="5" presStyleCnt="6"/>
      <dgm:spPr/>
    </dgm:pt>
    <dgm:pt modelId="{D40F4D17-9D32-42F2-9E33-CBF900DA0CF6}" type="pres">
      <dgm:prSet presAssocID="{7ACED3BF-45D1-4EFB-8803-75680EE99A7C}" presName="text3" presStyleLbl="fgAcc3" presStyleIdx="5" presStyleCnt="6" custScaleX="95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245E3-6740-49E1-8EE1-AA2EEBD3947C}" type="pres">
      <dgm:prSet presAssocID="{7ACED3BF-45D1-4EFB-8803-75680EE99A7C}" presName="hierChild4" presStyleCnt="0"/>
      <dgm:spPr/>
    </dgm:pt>
    <dgm:pt modelId="{C93D2FB5-7BE0-46A8-81DD-67E5D0DC83A3}" type="pres">
      <dgm:prSet presAssocID="{70A9A697-55F1-49EA-9EE4-468364EED96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121E443-5C1A-4A8D-9C0B-954B3F70A267}" type="pres">
      <dgm:prSet presAssocID="{0D2E03E2-550B-4B0A-AE74-36A5F9D36796}" presName="hierRoot2" presStyleCnt="0"/>
      <dgm:spPr/>
    </dgm:pt>
    <dgm:pt modelId="{76230CF9-7AA4-42AF-9A5A-AD5F2AB79977}" type="pres">
      <dgm:prSet presAssocID="{0D2E03E2-550B-4B0A-AE74-36A5F9D36796}" presName="composite2" presStyleCnt="0"/>
      <dgm:spPr/>
    </dgm:pt>
    <dgm:pt modelId="{61D30086-E29A-4FF0-BAD4-8DF9B0921BEC}" type="pres">
      <dgm:prSet presAssocID="{0D2E03E2-550B-4B0A-AE74-36A5F9D36796}" presName="background2" presStyleLbl="node2" presStyleIdx="1" presStyleCnt="3"/>
      <dgm:spPr/>
    </dgm:pt>
    <dgm:pt modelId="{76C06F00-87F7-49F1-8FE5-41FAFAB190ED}" type="pres">
      <dgm:prSet presAssocID="{0D2E03E2-550B-4B0A-AE74-36A5F9D36796}" presName="text2" presStyleLbl="fgAcc2" presStyleIdx="1" presStyleCnt="3" custScaleX="443289" custScaleY="435144" custLinFactX="-50951" custLinFactNeighborX="-100000" custLinFactNeighborY="-81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5C2EB-D1EA-4A20-8214-5946388CBC18}" type="pres">
      <dgm:prSet presAssocID="{0D2E03E2-550B-4B0A-AE74-36A5F9D36796}" presName="hierChild3" presStyleCnt="0"/>
      <dgm:spPr/>
    </dgm:pt>
    <dgm:pt modelId="{2B8AA03A-4D96-4393-BDE1-865481997604}" type="pres">
      <dgm:prSet presAssocID="{14DCA4D4-3841-4427-A62E-4CAE97DDEE8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7E2DE44-8F6D-4729-BF63-1BE7E1E6EA85}" type="pres">
      <dgm:prSet presAssocID="{45EC0C83-755A-4BA2-8BE9-BBFD2519636E}" presName="hierRoot2" presStyleCnt="0"/>
      <dgm:spPr/>
    </dgm:pt>
    <dgm:pt modelId="{10C8E168-5456-43D8-9A1C-6F08195B5897}" type="pres">
      <dgm:prSet presAssocID="{45EC0C83-755A-4BA2-8BE9-BBFD2519636E}" presName="composite2" presStyleCnt="0"/>
      <dgm:spPr/>
    </dgm:pt>
    <dgm:pt modelId="{883EFD21-8C3C-40FC-9C90-9C007591AF04}" type="pres">
      <dgm:prSet presAssocID="{45EC0C83-755A-4BA2-8BE9-BBFD2519636E}" presName="background2" presStyleLbl="node2" presStyleIdx="2" presStyleCnt="3"/>
      <dgm:spPr/>
    </dgm:pt>
    <dgm:pt modelId="{CA2DA92F-34EB-45A0-AC16-776891D962EA}" type="pres">
      <dgm:prSet presAssocID="{45EC0C83-755A-4BA2-8BE9-BBFD2519636E}" presName="text2" presStyleLbl="fgAcc2" presStyleIdx="2" presStyleCnt="3" custScaleX="304593" custScaleY="460190" custLinFactY="-100000" custLinFactNeighborX="-58448" custLinFactNeighborY="-143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B188B-DF5D-4FBD-B510-7AC76D14D19D}" type="pres">
      <dgm:prSet presAssocID="{45EC0C83-755A-4BA2-8BE9-BBFD2519636E}" presName="hierChild3" presStyleCnt="0"/>
      <dgm:spPr/>
    </dgm:pt>
  </dgm:ptLst>
  <dgm:cxnLst>
    <dgm:cxn modelId="{A49D0C8E-D057-4090-BA27-09E3BF61F995}" srcId="{41005BB7-C7C2-4CFF-84B2-B39F291F39EF}" destId="{614EACAE-AA2B-408F-9324-6C9E83D0E3D5}" srcOrd="0" destOrd="0" parTransId="{146ED56F-FFCF-4F56-BE5B-958280BFB9D3}" sibTransId="{1D02B369-40EE-4A96-8968-0200D7E7E105}"/>
    <dgm:cxn modelId="{02142460-0668-4DD9-B697-106E925E5C0C}" type="presOf" srcId="{70A9A697-55F1-49EA-9EE4-468364EED969}" destId="{C93D2FB5-7BE0-46A8-81DD-67E5D0DC83A3}" srcOrd="0" destOrd="0" presId="urn:microsoft.com/office/officeart/2005/8/layout/hierarchy1"/>
    <dgm:cxn modelId="{C882A916-7837-4E8B-80C0-5F88E8A53C34}" type="presOf" srcId="{0D2E03E2-550B-4B0A-AE74-36A5F9D36796}" destId="{76C06F00-87F7-49F1-8FE5-41FAFAB190ED}" srcOrd="0" destOrd="0" presId="urn:microsoft.com/office/officeart/2005/8/layout/hierarchy1"/>
    <dgm:cxn modelId="{5D337DFA-119B-4AC1-99E7-D9A14D4420D8}" type="presOf" srcId="{7FE70D36-2B82-4E6E-B24D-59EEF80E277B}" destId="{ED386C0F-EC4C-4152-9877-DE8CA0C96FFE}" srcOrd="0" destOrd="0" presId="urn:microsoft.com/office/officeart/2005/8/layout/hierarchy1"/>
    <dgm:cxn modelId="{0FC59DF8-1381-43B7-8CEA-22E0CB02F8F3}" type="presOf" srcId="{6881CDB2-3E4E-48E1-9474-61406FD6AF72}" destId="{2A2A466D-90F6-4C74-AFB1-147B77646FEC}" srcOrd="0" destOrd="0" presId="urn:microsoft.com/office/officeart/2005/8/layout/hierarchy1"/>
    <dgm:cxn modelId="{0749588C-3F4F-4D13-953F-2457963192AE}" srcId="{614EACAE-AA2B-408F-9324-6C9E83D0E3D5}" destId="{45EC0C83-755A-4BA2-8BE9-BBFD2519636E}" srcOrd="2" destOrd="0" parTransId="{14DCA4D4-3841-4427-A62E-4CAE97DDEE8D}" sibTransId="{B41244FF-4A87-47AC-BF30-4C041DB16DF3}"/>
    <dgm:cxn modelId="{AF304E9F-1DFB-4F42-A9D8-D774111295E0}" type="presOf" srcId="{31810565-303A-4CC9-8F98-4F4555F4C7D9}" destId="{3A9A0632-99FB-4D0B-B390-B461812216D3}" srcOrd="0" destOrd="0" presId="urn:microsoft.com/office/officeart/2005/8/layout/hierarchy1"/>
    <dgm:cxn modelId="{149BC605-0479-40E3-B67B-648CBBF0B2D0}" type="presOf" srcId="{A56A77B9-9B56-438A-81A0-A226995F617F}" destId="{4C06CC8E-4072-4964-9C8E-DDBF7E26A045}" srcOrd="0" destOrd="0" presId="urn:microsoft.com/office/officeart/2005/8/layout/hierarchy1"/>
    <dgm:cxn modelId="{A574FC3D-441C-45F5-852B-F3510D1B556C}" srcId="{B3DD4EC9-01CA-46D1-99F1-192015AF1692}" destId="{6881CDB2-3E4E-48E1-9474-61406FD6AF72}" srcOrd="0" destOrd="0" parTransId="{DC30C3D4-1D55-4712-AF99-43EE48E504C9}" sibTransId="{BDE9AFCD-87FC-45B0-8799-3F37EB246D69}"/>
    <dgm:cxn modelId="{543AADB3-0728-494E-B129-F67FC1EE9990}" type="presOf" srcId="{5D0AB5CC-A2BD-4361-97F3-91C3E97788E9}" destId="{45A81F7B-0AD6-4187-8CB5-E25DDD517BA5}" srcOrd="0" destOrd="0" presId="urn:microsoft.com/office/officeart/2005/8/layout/hierarchy1"/>
    <dgm:cxn modelId="{5FB34C2C-DA71-40DD-B945-FC3EA4782706}" srcId="{B3DD4EC9-01CA-46D1-99F1-192015AF1692}" destId="{253C0ABF-C56E-4305-BE27-7FC24BB86C09}" srcOrd="2" destOrd="0" parTransId="{A56A77B9-9B56-438A-81A0-A226995F617F}" sibTransId="{53692191-78FE-4EF5-A45D-9A9BFBAE2386}"/>
    <dgm:cxn modelId="{6A1A144C-EE30-4D21-B122-64CB023753D2}" type="presOf" srcId="{614EACAE-AA2B-408F-9324-6C9E83D0E3D5}" destId="{99BE8E47-F96D-4EAD-8E42-FAE13E4AC946}" srcOrd="0" destOrd="0" presId="urn:microsoft.com/office/officeart/2005/8/layout/hierarchy1"/>
    <dgm:cxn modelId="{B457E0EE-C0FD-4E7B-B25E-F007B9BBF804}" srcId="{614EACAE-AA2B-408F-9324-6C9E83D0E3D5}" destId="{B3DD4EC9-01CA-46D1-99F1-192015AF1692}" srcOrd="0" destOrd="0" parTransId="{7926154E-D513-447D-88A1-28400A68F3F9}" sibTransId="{FCD65CA8-45AF-4B96-AA12-A39BBDD33C8C}"/>
    <dgm:cxn modelId="{42DB5B9C-C37F-4E38-9EDE-8383897AAB4C}" srcId="{B3DD4EC9-01CA-46D1-99F1-192015AF1692}" destId="{F2D9B6E6-F15B-4C93-BDA0-E59AB30332D4}" srcOrd="1" destOrd="0" parTransId="{31810565-303A-4CC9-8F98-4F4555F4C7D9}" sibTransId="{DE307E1B-D8F9-4865-9954-F63CB6F1484D}"/>
    <dgm:cxn modelId="{E9A36771-1DF2-4D8E-9B17-888C513353CE}" srcId="{B3DD4EC9-01CA-46D1-99F1-192015AF1692}" destId="{7ACED3BF-45D1-4EFB-8803-75680EE99A7C}" srcOrd="5" destOrd="0" parTransId="{5D0AB5CC-A2BD-4361-97F3-91C3E97788E9}" sibTransId="{2A0572B8-2BFD-4263-8C29-431CD89EEF69}"/>
    <dgm:cxn modelId="{0754F0C6-8E98-4081-B39C-06830DB14ADF}" srcId="{B3DD4EC9-01CA-46D1-99F1-192015AF1692}" destId="{16B3ADBB-BA54-4760-BF33-73AE38FA5347}" srcOrd="4" destOrd="0" parTransId="{7FE70D36-2B82-4E6E-B24D-59EEF80E277B}" sibTransId="{79D12475-2BD6-42E5-9E10-CC5A8E6AC71B}"/>
    <dgm:cxn modelId="{DDE94AEB-5C1F-4229-9B8C-7F49DB29D2B8}" type="presOf" srcId="{7926154E-D513-447D-88A1-28400A68F3F9}" destId="{285412A2-583F-431F-BC1B-3DAA264DC58A}" srcOrd="0" destOrd="0" presId="urn:microsoft.com/office/officeart/2005/8/layout/hierarchy1"/>
    <dgm:cxn modelId="{FD3A878B-1E93-4A92-8529-CEF92B8F8F93}" srcId="{B3DD4EC9-01CA-46D1-99F1-192015AF1692}" destId="{A614E614-1F41-4795-830E-212DBD7D5BE3}" srcOrd="3" destOrd="0" parTransId="{808D4569-5748-48AD-9E53-E8F3C964E70C}" sibTransId="{06F7F997-46CA-47E1-B49C-403BB204684A}"/>
    <dgm:cxn modelId="{A8438C5A-4041-44CA-AA65-363AEE70244C}" type="presOf" srcId="{DC30C3D4-1D55-4712-AF99-43EE48E504C9}" destId="{96E905E8-4328-40B1-B50A-964F76DAF343}" srcOrd="0" destOrd="0" presId="urn:microsoft.com/office/officeart/2005/8/layout/hierarchy1"/>
    <dgm:cxn modelId="{D423DB15-D472-42C5-A29B-678265F58CAC}" type="presOf" srcId="{41005BB7-C7C2-4CFF-84B2-B39F291F39EF}" destId="{1E09938D-27AF-4850-9433-538835EA5547}" srcOrd="0" destOrd="0" presId="urn:microsoft.com/office/officeart/2005/8/layout/hierarchy1"/>
    <dgm:cxn modelId="{41883DA4-7B42-446C-822E-CD5573FFA56C}" type="presOf" srcId="{B3DD4EC9-01CA-46D1-99F1-192015AF1692}" destId="{394BFE6D-28FA-43DF-B248-A0C78264AFB7}" srcOrd="0" destOrd="0" presId="urn:microsoft.com/office/officeart/2005/8/layout/hierarchy1"/>
    <dgm:cxn modelId="{E02546CE-61CC-4B2B-A9A2-EB385710445B}" type="presOf" srcId="{7ACED3BF-45D1-4EFB-8803-75680EE99A7C}" destId="{D40F4D17-9D32-42F2-9E33-CBF900DA0CF6}" srcOrd="0" destOrd="0" presId="urn:microsoft.com/office/officeart/2005/8/layout/hierarchy1"/>
    <dgm:cxn modelId="{3E79C197-50CA-4FC3-8994-3627A5943906}" type="presOf" srcId="{A614E614-1F41-4795-830E-212DBD7D5BE3}" destId="{82073A3B-A589-4764-88BD-45A9F950C888}" srcOrd="0" destOrd="0" presId="urn:microsoft.com/office/officeart/2005/8/layout/hierarchy1"/>
    <dgm:cxn modelId="{B5FA592C-49D6-49F1-ADAE-98B7AB0108BE}" type="presOf" srcId="{16B3ADBB-BA54-4760-BF33-73AE38FA5347}" destId="{9859D688-7C5A-4C97-87AB-7BCEE1E76144}" srcOrd="0" destOrd="0" presId="urn:microsoft.com/office/officeart/2005/8/layout/hierarchy1"/>
    <dgm:cxn modelId="{DCE16990-A4ED-4F77-86F9-452D08E72378}" srcId="{614EACAE-AA2B-408F-9324-6C9E83D0E3D5}" destId="{0D2E03E2-550B-4B0A-AE74-36A5F9D36796}" srcOrd="1" destOrd="0" parTransId="{70A9A697-55F1-49EA-9EE4-468364EED969}" sibTransId="{0BEE73D6-815E-4C1B-B011-9676CE4D60FD}"/>
    <dgm:cxn modelId="{81E0F4DD-B58E-4AB0-B515-B41ECEE9E023}" type="presOf" srcId="{F2D9B6E6-F15B-4C93-BDA0-E59AB30332D4}" destId="{336F3F53-9F02-43D1-AE25-CD07E0C6425C}" srcOrd="0" destOrd="0" presId="urn:microsoft.com/office/officeart/2005/8/layout/hierarchy1"/>
    <dgm:cxn modelId="{DD2E92A9-D97C-42B4-B302-7DBD4212F472}" type="presOf" srcId="{253C0ABF-C56E-4305-BE27-7FC24BB86C09}" destId="{6A8691F4-E4C3-42FF-A1B1-6A4DB86DDD5E}" srcOrd="0" destOrd="0" presId="urn:microsoft.com/office/officeart/2005/8/layout/hierarchy1"/>
    <dgm:cxn modelId="{61408CD9-8888-4E8E-874C-5B29A1F881D6}" type="presOf" srcId="{45EC0C83-755A-4BA2-8BE9-BBFD2519636E}" destId="{CA2DA92F-34EB-45A0-AC16-776891D962EA}" srcOrd="0" destOrd="0" presId="urn:microsoft.com/office/officeart/2005/8/layout/hierarchy1"/>
    <dgm:cxn modelId="{20D50CE7-0775-48EE-B947-53EA77A8F392}" type="presOf" srcId="{14DCA4D4-3841-4427-A62E-4CAE97DDEE8D}" destId="{2B8AA03A-4D96-4393-BDE1-865481997604}" srcOrd="0" destOrd="0" presId="urn:microsoft.com/office/officeart/2005/8/layout/hierarchy1"/>
    <dgm:cxn modelId="{65470999-2823-44B5-B60C-F256EFCB3743}" type="presOf" srcId="{808D4569-5748-48AD-9E53-E8F3C964E70C}" destId="{B727F09A-1F06-4294-9C78-265B7288726B}" srcOrd="0" destOrd="0" presId="urn:microsoft.com/office/officeart/2005/8/layout/hierarchy1"/>
    <dgm:cxn modelId="{B7EC2453-3633-49A4-93F7-05F8CAD2A53D}" type="presParOf" srcId="{1E09938D-27AF-4850-9433-538835EA5547}" destId="{0B9AE044-34E2-42E1-8C8B-7CE5ECEABAFC}" srcOrd="0" destOrd="0" presId="urn:microsoft.com/office/officeart/2005/8/layout/hierarchy1"/>
    <dgm:cxn modelId="{6BF78F5F-22FF-4597-8CB5-5574D9039E2B}" type="presParOf" srcId="{0B9AE044-34E2-42E1-8C8B-7CE5ECEABAFC}" destId="{12795E43-D66D-49F3-8981-FAF1050B37B3}" srcOrd="0" destOrd="0" presId="urn:microsoft.com/office/officeart/2005/8/layout/hierarchy1"/>
    <dgm:cxn modelId="{EB692DAF-ADC7-49C0-9B69-560D6AEBDAD4}" type="presParOf" srcId="{12795E43-D66D-49F3-8981-FAF1050B37B3}" destId="{9CD2C8A9-171B-4F13-B283-D6C96806073D}" srcOrd="0" destOrd="0" presId="urn:microsoft.com/office/officeart/2005/8/layout/hierarchy1"/>
    <dgm:cxn modelId="{C44D0187-B1C4-405B-9BB7-ECDDE0405843}" type="presParOf" srcId="{12795E43-D66D-49F3-8981-FAF1050B37B3}" destId="{99BE8E47-F96D-4EAD-8E42-FAE13E4AC946}" srcOrd="1" destOrd="0" presId="urn:microsoft.com/office/officeart/2005/8/layout/hierarchy1"/>
    <dgm:cxn modelId="{88D4A3FF-EA15-46F0-AA11-B852E010011D}" type="presParOf" srcId="{0B9AE044-34E2-42E1-8C8B-7CE5ECEABAFC}" destId="{E627C638-058F-4D1E-A37B-98AE483FB2F7}" srcOrd="1" destOrd="0" presId="urn:microsoft.com/office/officeart/2005/8/layout/hierarchy1"/>
    <dgm:cxn modelId="{37F5B894-ED14-4804-97E7-2D365A4BAA1E}" type="presParOf" srcId="{E627C638-058F-4D1E-A37B-98AE483FB2F7}" destId="{285412A2-583F-431F-BC1B-3DAA264DC58A}" srcOrd="0" destOrd="0" presId="urn:microsoft.com/office/officeart/2005/8/layout/hierarchy1"/>
    <dgm:cxn modelId="{4B34A3A0-CBA4-408D-90BD-9377F0C45DDB}" type="presParOf" srcId="{E627C638-058F-4D1E-A37B-98AE483FB2F7}" destId="{611C2F39-ADEF-4E98-AD81-57B2E934A4AC}" srcOrd="1" destOrd="0" presId="urn:microsoft.com/office/officeart/2005/8/layout/hierarchy1"/>
    <dgm:cxn modelId="{638EE53F-7DEE-474C-A50A-4A4F283C6681}" type="presParOf" srcId="{611C2F39-ADEF-4E98-AD81-57B2E934A4AC}" destId="{0D1CC63F-4ED5-4180-97F2-B789B88C5D1F}" srcOrd="0" destOrd="0" presId="urn:microsoft.com/office/officeart/2005/8/layout/hierarchy1"/>
    <dgm:cxn modelId="{22029D23-12FF-41E6-8CA1-00F511FB21FE}" type="presParOf" srcId="{0D1CC63F-4ED5-4180-97F2-B789B88C5D1F}" destId="{CB2FA14E-B4EB-4CC9-A590-56D546AA19DC}" srcOrd="0" destOrd="0" presId="urn:microsoft.com/office/officeart/2005/8/layout/hierarchy1"/>
    <dgm:cxn modelId="{D0172133-711A-4008-AF1F-36D5994B72EB}" type="presParOf" srcId="{0D1CC63F-4ED5-4180-97F2-B789B88C5D1F}" destId="{394BFE6D-28FA-43DF-B248-A0C78264AFB7}" srcOrd="1" destOrd="0" presId="urn:microsoft.com/office/officeart/2005/8/layout/hierarchy1"/>
    <dgm:cxn modelId="{A11AA4CA-FBB3-44FE-8FEF-55B6DB34B3CD}" type="presParOf" srcId="{611C2F39-ADEF-4E98-AD81-57B2E934A4AC}" destId="{38ACB3E3-6249-40A6-9FAA-CD6B81A04CB1}" srcOrd="1" destOrd="0" presId="urn:microsoft.com/office/officeart/2005/8/layout/hierarchy1"/>
    <dgm:cxn modelId="{6C82E11B-6A17-44F2-9ADB-02B9AAFBF83F}" type="presParOf" srcId="{38ACB3E3-6249-40A6-9FAA-CD6B81A04CB1}" destId="{96E905E8-4328-40B1-B50A-964F76DAF343}" srcOrd="0" destOrd="0" presId="urn:microsoft.com/office/officeart/2005/8/layout/hierarchy1"/>
    <dgm:cxn modelId="{80434F17-7A74-435D-AFC0-A0473893771B}" type="presParOf" srcId="{38ACB3E3-6249-40A6-9FAA-CD6B81A04CB1}" destId="{867BC7EF-BC25-4397-9FDE-E255ECAFA1CA}" srcOrd="1" destOrd="0" presId="urn:microsoft.com/office/officeart/2005/8/layout/hierarchy1"/>
    <dgm:cxn modelId="{DAFCBC42-4169-44F3-BF70-3A9460EF10C6}" type="presParOf" srcId="{867BC7EF-BC25-4397-9FDE-E255ECAFA1CA}" destId="{134D38EA-6EB3-4855-81FA-7BE4A433A36F}" srcOrd="0" destOrd="0" presId="urn:microsoft.com/office/officeart/2005/8/layout/hierarchy1"/>
    <dgm:cxn modelId="{33A68343-5AC0-4529-B049-DA7819260AE2}" type="presParOf" srcId="{134D38EA-6EB3-4855-81FA-7BE4A433A36F}" destId="{BD8F695A-C82E-4AB0-875C-2CC4542E8303}" srcOrd="0" destOrd="0" presId="urn:microsoft.com/office/officeart/2005/8/layout/hierarchy1"/>
    <dgm:cxn modelId="{8ADE11C1-2FF7-4842-8D81-A6131972F529}" type="presParOf" srcId="{134D38EA-6EB3-4855-81FA-7BE4A433A36F}" destId="{2A2A466D-90F6-4C74-AFB1-147B77646FEC}" srcOrd="1" destOrd="0" presId="urn:microsoft.com/office/officeart/2005/8/layout/hierarchy1"/>
    <dgm:cxn modelId="{00C36536-A0C9-43B3-831A-C0C46B5B9BF1}" type="presParOf" srcId="{867BC7EF-BC25-4397-9FDE-E255ECAFA1CA}" destId="{6B23B522-C1D0-4B69-B755-F1B1175A370F}" srcOrd="1" destOrd="0" presId="urn:microsoft.com/office/officeart/2005/8/layout/hierarchy1"/>
    <dgm:cxn modelId="{168AA9D4-B97B-4ED9-9602-33C289EB17FE}" type="presParOf" srcId="{38ACB3E3-6249-40A6-9FAA-CD6B81A04CB1}" destId="{3A9A0632-99FB-4D0B-B390-B461812216D3}" srcOrd="2" destOrd="0" presId="urn:microsoft.com/office/officeart/2005/8/layout/hierarchy1"/>
    <dgm:cxn modelId="{485C028F-A375-4B13-BA2B-E1A3C5A6A671}" type="presParOf" srcId="{38ACB3E3-6249-40A6-9FAA-CD6B81A04CB1}" destId="{0E38DC69-F998-4D5E-B480-8DFA156A13DC}" srcOrd="3" destOrd="0" presId="urn:microsoft.com/office/officeart/2005/8/layout/hierarchy1"/>
    <dgm:cxn modelId="{1463C3B9-B1B2-46D4-8A08-0BE36C1DA3B2}" type="presParOf" srcId="{0E38DC69-F998-4D5E-B480-8DFA156A13DC}" destId="{976BC50B-94B5-458E-93E6-7CFE716F481B}" srcOrd="0" destOrd="0" presId="urn:microsoft.com/office/officeart/2005/8/layout/hierarchy1"/>
    <dgm:cxn modelId="{44C7D1FE-F202-47A2-8011-9DE3F5FD9204}" type="presParOf" srcId="{976BC50B-94B5-458E-93E6-7CFE716F481B}" destId="{09DCF7A9-19F3-4AFC-88CA-3D5828AB7ADF}" srcOrd="0" destOrd="0" presId="urn:microsoft.com/office/officeart/2005/8/layout/hierarchy1"/>
    <dgm:cxn modelId="{0B5E046B-D2B0-41BF-9251-993164EDECC2}" type="presParOf" srcId="{976BC50B-94B5-458E-93E6-7CFE716F481B}" destId="{336F3F53-9F02-43D1-AE25-CD07E0C6425C}" srcOrd="1" destOrd="0" presId="urn:microsoft.com/office/officeart/2005/8/layout/hierarchy1"/>
    <dgm:cxn modelId="{6762D1F8-AF4F-49DA-9789-27DA8F971A42}" type="presParOf" srcId="{0E38DC69-F998-4D5E-B480-8DFA156A13DC}" destId="{2E492A31-7D23-4CEB-843F-FC6AB162F573}" srcOrd="1" destOrd="0" presId="urn:microsoft.com/office/officeart/2005/8/layout/hierarchy1"/>
    <dgm:cxn modelId="{892471EE-F1ED-4156-9FA1-17FDA3ABD491}" type="presParOf" srcId="{38ACB3E3-6249-40A6-9FAA-CD6B81A04CB1}" destId="{4C06CC8E-4072-4964-9C8E-DDBF7E26A045}" srcOrd="4" destOrd="0" presId="urn:microsoft.com/office/officeart/2005/8/layout/hierarchy1"/>
    <dgm:cxn modelId="{2060FBCA-770A-4E10-B308-380DD25E8FDF}" type="presParOf" srcId="{38ACB3E3-6249-40A6-9FAA-CD6B81A04CB1}" destId="{345534C5-EA3C-4DA7-B940-580883DDA01F}" srcOrd="5" destOrd="0" presId="urn:microsoft.com/office/officeart/2005/8/layout/hierarchy1"/>
    <dgm:cxn modelId="{879BF6B7-F3F9-4D23-9E5E-528346550789}" type="presParOf" srcId="{345534C5-EA3C-4DA7-B940-580883DDA01F}" destId="{8574EB42-2DA2-422D-A1EE-9DCD1CC80E04}" srcOrd="0" destOrd="0" presId="urn:microsoft.com/office/officeart/2005/8/layout/hierarchy1"/>
    <dgm:cxn modelId="{2990BF75-1D66-4CF7-BBC2-DE68A7399BB5}" type="presParOf" srcId="{8574EB42-2DA2-422D-A1EE-9DCD1CC80E04}" destId="{19EE1A8D-78CB-4E49-A0FF-AAFBF630B915}" srcOrd="0" destOrd="0" presId="urn:microsoft.com/office/officeart/2005/8/layout/hierarchy1"/>
    <dgm:cxn modelId="{2B4F0AA9-0621-4BC2-9E1C-F8B00343A8F4}" type="presParOf" srcId="{8574EB42-2DA2-422D-A1EE-9DCD1CC80E04}" destId="{6A8691F4-E4C3-42FF-A1B1-6A4DB86DDD5E}" srcOrd="1" destOrd="0" presId="urn:microsoft.com/office/officeart/2005/8/layout/hierarchy1"/>
    <dgm:cxn modelId="{790C0AFD-6CBF-4D69-8D00-CF35127A3501}" type="presParOf" srcId="{345534C5-EA3C-4DA7-B940-580883DDA01F}" destId="{9CA744C6-D652-4C43-B076-F9A0573DD29B}" srcOrd="1" destOrd="0" presId="urn:microsoft.com/office/officeart/2005/8/layout/hierarchy1"/>
    <dgm:cxn modelId="{835803DE-DBE9-42BE-825B-43D7D9672AD7}" type="presParOf" srcId="{38ACB3E3-6249-40A6-9FAA-CD6B81A04CB1}" destId="{B727F09A-1F06-4294-9C78-265B7288726B}" srcOrd="6" destOrd="0" presId="urn:microsoft.com/office/officeart/2005/8/layout/hierarchy1"/>
    <dgm:cxn modelId="{991E7F20-156E-420C-9D85-B940EB786B18}" type="presParOf" srcId="{38ACB3E3-6249-40A6-9FAA-CD6B81A04CB1}" destId="{4249F05F-9C73-416B-9722-E2203D30A4F4}" srcOrd="7" destOrd="0" presId="urn:microsoft.com/office/officeart/2005/8/layout/hierarchy1"/>
    <dgm:cxn modelId="{958E9875-8B90-4774-937C-26B1BBFE1B33}" type="presParOf" srcId="{4249F05F-9C73-416B-9722-E2203D30A4F4}" destId="{D0342E13-C869-4438-B0A6-415899295DAA}" srcOrd="0" destOrd="0" presId="urn:microsoft.com/office/officeart/2005/8/layout/hierarchy1"/>
    <dgm:cxn modelId="{9AEA3072-7C86-4E6C-B25A-65658D21E46F}" type="presParOf" srcId="{D0342E13-C869-4438-B0A6-415899295DAA}" destId="{273AFAFE-CD96-4C51-BED1-D462F990F8DA}" srcOrd="0" destOrd="0" presId="urn:microsoft.com/office/officeart/2005/8/layout/hierarchy1"/>
    <dgm:cxn modelId="{BF8ED7CE-B74C-4F8E-8E04-6891AC058F96}" type="presParOf" srcId="{D0342E13-C869-4438-B0A6-415899295DAA}" destId="{82073A3B-A589-4764-88BD-45A9F950C888}" srcOrd="1" destOrd="0" presId="urn:microsoft.com/office/officeart/2005/8/layout/hierarchy1"/>
    <dgm:cxn modelId="{79B24F6C-8934-4B2E-A345-1920D5F402EB}" type="presParOf" srcId="{4249F05F-9C73-416B-9722-E2203D30A4F4}" destId="{5FE49E55-71BE-408F-B28B-261AE1229ACD}" srcOrd="1" destOrd="0" presId="urn:microsoft.com/office/officeart/2005/8/layout/hierarchy1"/>
    <dgm:cxn modelId="{B751FA5E-FA1F-4C6E-B13B-7A6DEDD68F17}" type="presParOf" srcId="{38ACB3E3-6249-40A6-9FAA-CD6B81A04CB1}" destId="{ED386C0F-EC4C-4152-9877-DE8CA0C96FFE}" srcOrd="8" destOrd="0" presId="urn:microsoft.com/office/officeart/2005/8/layout/hierarchy1"/>
    <dgm:cxn modelId="{3BE7B5A3-F587-4C15-B883-FB16C35F63DB}" type="presParOf" srcId="{38ACB3E3-6249-40A6-9FAA-CD6B81A04CB1}" destId="{8C6E4797-2CFD-4820-8A78-C29102E9A448}" srcOrd="9" destOrd="0" presId="urn:microsoft.com/office/officeart/2005/8/layout/hierarchy1"/>
    <dgm:cxn modelId="{D8E9BC09-6D29-45B3-9B67-B3B7C72F99BA}" type="presParOf" srcId="{8C6E4797-2CFD-4820-8A78-C29102E9A448}" destId="{BBF8A656-B958-422D-898F-9C4A5E35262F}" srcOrd="0" destOrd="0" presId="urn:microsoft.com/office/officeart/2005/8/layout/hierarchy1"/>
    <dgm:cxn modelId="{852367DE-A745-412C-A7A9-30F35E637D52}" type="presParOf" srcId="{BBF8A656-B958-422D-898F-9C4A5E35262F}" destId="{DE034305-9276-43F1-8CB5-19800610F4BB}" srcOrd="0" destOrd="0" presId="urn:microsoft.com/office/officeart/2005/8/layout/hierarchy1"/>
    <dgm:cxn modelId="{01D32001-0CF5-44EC-BC78-907B3FE48136}" type="presParOf" srcId="{BBF8A656-B958-422D-898F-9C4A5E35262F}" destId="{9859D688-7C5A-4C97-87AB-7BCEE1E76144}" srcOrd="1" destOrd="0" presId="urn:microsoft.com/office/officeart/2005/8/layout/hierarchy1"/>
    <dgm:cxn modelId="{DE2BF786-A834-41D9-9336-CA3BF86B72B8}" type="presParOf" srcId="{8C6E4797-2CFD-4820-8A78-C29102E9A448}" destId="{27E28336-F108-4E31-931C-307A1A69FC7A}" srcOrd="1" destOrd="0" presId="urn:microsoft.com/office/officeart/2005/8/layout/hierarchy1"/>
    <dgm:cxn modelId="{68B0ACCE-148A-445D-8900-56507462F518}" type="presParOf" srcId="{38ACB3E3-6249-40A6-9FAA-CD6B81A04CB1}" destId="{45A81F7B-0AD6-4187-8CB5-E25DDD517BA5}" srcOrd="10" destOrd="0" presId="urn:microsoft.com/office/officeart/2005/8/layout/hierarchy1"/>
    <dgm:cxn modelId="{E8BA1DA6-9941-4B46-BEAD-EDA7787DA66C}" type="presParOf" srcId="{38ACB3E3-6249-40A6-9FAA-CD6B81A04CB1}" destId="{96FB2A7C-D3A7-4528-B4D8-C6BC5550BA48}" srcOrd="11" destOrd="0" presId="urn:microsoft.com/office/officeart/2005/8/layout/hierarchy1"/>
    <dgm:cxn modelId="{017691D4-CB2C-4813-B75E-83F7BF1C9C20}" type="presParOf" srcId="{96FB2A7C-D3A7-4528-B4D8-C6BC5550BA48}" destId="{0FB947B2-43E3-4B77-ABE7-CC4DB47E2009}" srcOrd="0" destOrd="0" presId="urn:microsoft.com/office/officeart/2005/8/layout/hierarchy1"/>
    <dgm:cxn modelId="{5E0EAE20-8E1E-4680-AD4A-0014BF7A6D78}" type="presParOf" srcId="{0FB947B2-43E3-4B77-ABE7-CC4DB47E2009}" destId="{1B53F8E4-8C76-4236-BD10-519869B55FA9}" srcOrd="0" destOrd="0" presId="urn:microsoft.com/office/officeart/2005/8/layout/hierarchy1"/>
    <dgm:cxn modelId="{3A1CB156-3A8D-4403-BDD0-2B42CA19F20E}" type="presParOf" srcId="{0FB947B2-43E3-4B77-ABE7-CC4DB47E2009}" destId="{D40F4D17-9D32-42F2-9E33-CBF900DA0CF6}" srcOrd="1" destOrd="0" presId="urn:microsoft.com/office/officeart/2005/8/layout/hierarchy1"/>
    <dgm:cxn modelId="{3E087C23-1869-43A9-AEA7-DE11ED9A6283}" type="presParOf" srcId="{96FB2A7C-D3A7-4528-B4D8-C6BC5550BA48}" destId="{325245E3-6740-49E1-8EE1-AA2EEBD3947C}" srcOrd="1" destOrd="0" presId="urn:microsoft.com/office/officeart/2005/8/layout/hierarchy1"/>
    <dgm:cxn modelId="{A55054E1-2115-4A30-A6AB-B9C7E19E40E5}" type="presParOf" srcId="{E627C638-058F-4D1E-A37B-98AE483FB2F7}" destId="{C93D2FB5-7BE0-46A8-81DD-67E5D0DC83A3}" srcOrd="2" destOrd="0" presId="urn:microsoft.com/office/officeart/2005/8/layout/hierarchy1"/>
    <dgm:cxn modelId="{D59BFD75-86FF-4B9E-9EA9-2DE23B0A76D6}" type="presParOf" srcId="{E627C638-058F-4D1E-A37B-98AE483FB2F7}" destId="{8121E443-5C1A-4A8D-9C0B-954B3F70A267}" srcOrd="3" destOrd="0" presId="urn:microsoft.com/office/officeart/2005/8/layout/hierarchy1"/>
    <dgm:cxn modelId="{97EBEDA9-CE78-4EE3-A20A-51B797AAF667}" type="presParOf" srcId="{8121E443-5C1A-4A8D-9C0B-954B3F70A267}" destId="{76230CF9-7AA4-42AF-9A5A-AD5F2AB79977}" srcOrd="0" destOrd="0" presId="urn:microsoft.com/office/officeart/2005/8/layout/hierarchy1"/>
    <dgm:cxn modelId="{A559327E-22B4-40FE-B1A2-C37D5A72CD89}" type="presParOf" srcId="{76230CF9-7AA4-42AF-9A5A-AD5F2AB79977}" destId="{61D30086-E29A-4FF0-BAD4-8DF9B0921BEC}" srcOrd="0" destOrd="0" presId="urn:microsoft.com/office/officeart/2005/8/layout/hierarchy1"/>
    <dgm:cxn modelId="{D5F3BB71-119E-4077-AB50-EE09CC9A8B31}" type="presParOf" srcId="{76230CF9-7AA4-42AF-9A5A-AD5F2AB79977}" destId="{76C06F00-87F7-49F1-8FE5-41FAFAB190ED}" srcOrd="1" destOrd="0" presId="urn:microsoft.com/office/officeart/2005/8/layout/hierarchy1"/>
    <dgm:cxn modelId="{F35F9A29-3884-48BE-B2C3-7B683FBE5EB1}" type="presParOf" srcId="{8121E443-5C1A-4A8D-9C0B-954B3F70A267}" destId="{2A05C2EB-D1EA-4A20-8214-5946388CBC18}" srcOrd="1" destOrd="0" presId="urn:microsoft.com/office/officeart/2005/8/layout/hierarchy1"/>
    <dgm:cxn modelId="{B25F3A12-7C3B-490B-82F5-B31B6EB3970D}" type="presParOf" srcId="{E627C638-058F-4D1E-A37B-98AE483FB2F7}" destId="{2B8AA03A-4D96-4393-BDE1-865481997604}" srcOrd="4" destOrd="0" presId="urn:microsoft.com/office/officeart/2005/8/layout/hierarchy1"/>
    <dgm:cxn modelId="{1BB633B2-47C6-40E7-979C-5A8E5167CA77}" type="presParOf" srcId="{E627C638-058F-4D1E-A37B-98AE483FB2F7}" destId="{F7E2DE44-8F6D-4729-BF63-1BE7E1E6EA85}" srcOrd="5" destOrd="0" presId="urn:microsoft.com/office/officeart/2005/8/layout/hierarchy1"/>
    <dgm:cxn modelId="{B277AD06-A17A-44E4-8538-2FCBA01709DC}" type="presParOf" srcId="{F7E2DE44-8F6D-4729-BF63-1BE7E1E6EA85}" destId="{10C8E168-5456-43D8-9A1C-6F08195B5897}" srcOrd="0" destOrd="0" presId="urn:microsoft.com/office/officeart/2005/8/layout/hierarchy1"/>
    <dgm:cxn modelId="{D88B57F6-AFC3-4B64-BC2D-72BF0C6D992C}" type="presParOf" srcId="{10C8E168-5456-43D8-9A1C-6F08195B5897}" destId="{883EFD21-8C3C-40FC-9C90-9C007591AF04}" srcOrd="0" destOrd="0" presId="urn:microsoft.com/office/officeart/2005/8/layout/hierarchy1"/>
    <dgm:cxn modelId="{DED202D0-ACF1-495A-A18A-65A78A5FE351}" type="presParOf" srcId="{10C8E168-5456-43D8-9A1C-6F08195B5897}" destId="{CA2DA92F-34EB-45A0-AC16-776891D962EA}" srcOrd="1" destOrd="0" presId="urn:microsoft.com/office/officeart/2005/8/layout/hierarchy1"/>
    <dgm:cxn modelId="{A5F33668-39A9-4B78-9703-4ABEAE1FE2B7}" type="presParOf" srcId="{F7E2DE44-8F6D-4729-BF63-1BE7E1E6EA85}" destId="{DD6B188B-DF5D-4FBD-B510-7AC76D14D19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FB2A50-3FFF-44AD-AAC6-E343B8EFBBC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F1241E-69DB-4FA6-AAEC-DD5F27BED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785794"/>
            <a:ext cx="6172200" cy="364333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БЮДЖЕТ ДЛЯ ГРАЖДАН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0636"/>
            <a:ext cx="6500842" cy="1374286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solidFill>
                  <a:srgbClr val="0070C0"/>
                </a:solidFill>
              </a:rPr>
              <a:t>К </a:t>
            </a:r>
            <a:r>
              <a:rPr lang="ru-RU" smtClean="0">
                <a:solidFill>
                  <a:srgbClr val="0070C0"/>
                </a:solidFill>
              </a:rPr>
              <a:t>решению </a:t>
            </a:r>
            <a:r>
              <a:rPr lang="ru-RU" dirty="0" smtClean="0">
                <a:solidFill>
                  <a:srgbClr val="0070C0"/>
                </a:solidFill>
              </a:rPr>
              <a:t>Хиславичского районного Совета </a:t>
            </a:r>
            <a:r>
              <a:rPr lang="ru-RU" smtClean="0">
                <a:solidFill>
                  <a:srgbClr val="0070C0"/>
                </a:solidFill>
              </a:rPr>
              <a:t>депутатов </a:t>
            </a:r>
            <a:r>
              <a:rPr lang="ru-RU" smtClean="0">
                <a:solidFill>
                  <a:srgbClr val="0070C0"/>
                </a:solidFill>
              </a:rPr>
              <a:t>от 26 мая 2021 года №15 «Об </a:t>
            </a:r>
            <a:r>
              <a:rPr lang="ru-RU" dirty="0" smtClean="0">
                <a:solidFill>
                  <a:srgbClr val="0070C0"/>
                </a:solidFill>
              </a:rPr>
              <a:t>исполнении бюджета муниципального образования «Хиславичский район» Смоленской области за 2020 год»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1428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ФИНАНСОВОЕ УПРАВЛЕНИЕ АДМИНИСТРАЦИИ МУНИЦИПАЛЬНОГО ОБРАЗОВАНИЯ «ХИСЛАВИЧСКИЙ РАЙОН» СМОЛЕНСКОЙ ОБЛАСТИ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Основные характеристики исполнения бюджета за 2020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 smtClean="0"/>
              <a:t> Общий объем доходов бюджета муниципального образования «Хиславичский район» Смоленской области составил:</a:t>
            </a:r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 algn="just">
              <a:buNone/>
            </a:pPr>
            <a:r>
              <a:rPr lang="ru-RU" sz="1800" dirty="0" smtClean="0"/>
              <a:t>Общий объем расходов бюджета муниципального образования «Хиславичский район» Смоленской области составил:</a:t>
            </a:r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>
              <a:buNone/>
            </a:pPr>
            <a:endParaRPr lang="ru-RU" sz="1800" dirty="0" smtClean="0"/>
          </a:p>
          <a:p>
            <a:pPr marL="0" indent="355600" algn="just">
              <a:buNone/>
            </a:pPr>
            <a:r>
              <a:rPr lang="ru-RU" sz="1800" dirty="0" smtClean="0"/>
              <a:t>В 2020 году бюджет муниципального образования «Хиславичский район» Смоленской области исполнен с </a:t>
            </a:r>
            <a:r>
              <a:rPr lang="ru-RU" sz="1800" dirty="0" err="1" smtClean="0"/>
              <a:t>профицитом</a:t>
            </a:r>
            <a:r>
              <a:rPr lang="ru-RU" sz="1800" dirty="0" smtClean="0"/>
              <a:t> (превышение доходов над расходами) в размере </a:t>
            </a:r>
          </a:p>
          <a:p>
            <a:pPr marL="0" indent="0" algn="just">
              <a:buNone/>
            </a:pPr>
            <a:r>
              <a:rPr lang="ru-RU" sz="1800" dirty="0" smtClean="0"/>
              <a:t>3996,8 тыс.рублей.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2214554"/>
          <a:ext cx="707236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643206"/>
                <a:gridCol w="2071702"/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242 757,3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242</a:t>
                      </a:r>
                      <a:r>
                        <a:rPr lang="ru-RU" baseline="0" dirty="0" smtClean="0"/>
                        <a:t> 934,8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3929066"/>
          <a:ext cx="707236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643206"/>
                <a:gridCol w="2071702"/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исполнения, %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245 144,4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238 938,0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97,47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Исполнение бюджета по налоговым доходам: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643050"/>
          <a:ext cx="7572429" cy="492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36"/>
                <a:gridCol w="1192760"/>
                <a:gridCol w="1192760"/>
                <a:gridCol w="782873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 НА ПРИБЫЛЬ, ДОХОДЫ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15665,2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16233,9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103,6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15665,2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16233,9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НАЛОГИ НА СОВОКУПНЫЙ ДОХОД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3090,3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2813,8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91,1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Единый налог на вмененный</a:t>
                      </a:r>
                      <a:r>
                        <a:rPr lang="ru-RU" sz="1000" baseline="0" dirty="0" smtClean="0"/>
                        <a:t> доход для отдельных видов деятельности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2575,3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2461,6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286,0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НАЛОГИ,</a:t>
                      </a:r>
                      <a:r>
                        <a:rPr lang="ru-RU" sz="1000" b="1" baseline="0" dirty="0" smtClean="0"/>
                        <a:t> СБОРЫ И РЕГУЛЯРНЫЕ ПЛАТЕЖИ ЗА ПОЛЬЗОВАНИЕ ПРИРОДНЫМИ РЕСУРСАМИ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329,0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ГОСУДАРСТВЕННАЯ ПОШЛИНА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597,0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560,6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93,9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560,6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ИТОГО</a:t>
                      </a:r>
                      <a:r>
                        <a:rPr lang="ru-RU" sz="1000" b="1" baseline="0" dirty="0" smtClean="0"/>
                        <a:t> НАЛОГОВЫХ ДОХОДОВ: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19352,5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19937,3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103,0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4285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2. ИСПОЛНЕНИЕ БЮДЖЕТА МУНИЦИПАЛЬНОГО ОБРАЗОВАНИЯ «ХИСЛАВИЧСКИЙ РАЙОН» СМОЛЕНСКОЙ ОБЛАСТИ ПО ДОХОДАМ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налоговых доходов, поступивших в 2020 году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582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Исполнение бюджета муниципального образования «Хиславичский район» Смоленской области по неналоговым доходам: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7572428" cy="507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36"/>
                <a:gridCol w="1101009"/>
                <a:gridCol w="1284510"/>
                <a:gridCol w="782873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793,5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1236,9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155,9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получаемые в виде арендной платы за земельные участки, государственная собственность на которые не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разграничена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1199,0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158,7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от сдачи в аренду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имущества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85,5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181,8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212,6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</a:t>
                      </a:r>
                      <a:r>
                        <a:rPr lang="ru-RU" sz="1000" b="1" baseline="0" dirty="0" smtClean="0">
                          <a:latin typeface="+mn-lt"/>
                          <a:cs typeface="Times New Roman" pitchFamily="18" charset="0"/>
                        </a:rPr>
                        <a:t> ГОСУДАРСТВА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259,2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638,3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246,3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207,9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-2,7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r>
                        <a:rPr lang="ru-RU" sz="1000" b="1" baseline="0" dirty="0" smtClean="0">
                          <a:latin typeface="+mn-lt"/>
                          <a:cs typeface="Times New Roman" pitchFamily="18" charset="0"/>
                        </a:rPr>
                        <a:t> НЕНАЛОГОВЫЕ ДОХОДЫ:</a:t>
                      </a:r>
                      <a:endParaRPr lang="ru-RU" sz="1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1242,4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2270,7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неналоговых доходов, поступивших в 2020 году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Исполнение бюджета муниципального образования «Хиславичский район» Смоленской области по безвозмездным поступлениям: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714488"/>
          <a:ext cx="7429551" cy="461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941"/>
                <a:gridCol w="1080235"/>
                <a:gridCol w="1260274"/>
                <a:gridCol w="768101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130211,8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130211,8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 выравнивание бюджетной обеспеченности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108047,0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108047,0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поддержку мер по обеспечению сбалансированности бюджетов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22164,8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22164,8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 (МЕЖБЮДЖЕТНЫЕ СУБСИДИИ)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11063,7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10896,3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1437,3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1437,3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938,3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794,5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84,7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1050,0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1050,0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реализацию мероприятий по обеспечению жильем молодых семей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1066,1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1066,1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285728"/>
          <a:ext cx="7572428" cy="593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036"/>
                <a:gridCol w="1101009"/>
                <a:gridCol w="1284510"/>
                <a:gridCol w="782873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поддержку отрасли культуры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725,3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725,3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Прочие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субсидии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5846,7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5823,1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БЮДЖЕТАМ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БЮДЖЕТНОЙ СИСТЕМЫ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80902,8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79634,6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78533,8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77843,2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1614,5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1036,9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Субвенции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бюджетам на государственную регистрацию актов гражданского состояния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753,1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753,1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ИНЫЕ 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553,6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553,6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266,6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266,6</a:t>
                      </a:r>
                    </a:p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трансферты, передаваемые бюджетам, за счет средств резервного фонда Правительства Российской Федерации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112,8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112,8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Прочие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трансферты, передаваемые бюджетам</a:t>
                      </a: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174,2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174,2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357166"/>
          <a:ext cx="7643866" cy="21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583"/>
                <a:gridCol w="1111396"/>
                <a:gridCol w="1296629"/>
                <a:gridCol w="790258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 план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n-US" sz="100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ВОЗВРАТ ОСТАТКОВ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-569,5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-569,5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ИТОГО 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145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222162,4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220726,8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 за 2020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дотации за 2020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800" dirty="0" smtClean="0"/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714488"/>
          <a:ext cx="7500990" cy="315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17"/>
                <a:gridCol w="6259193"/>
                <a:gridCol w="714380"/>
              </a:tblGrid>
              <a:tr h="51463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Вводная часть…………………………………………...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463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Исполнение бюджета по доходам…………………...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463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Исполнение бюджета по расходам………………….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23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409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Источники финансирования дефицита бюджета………………………………………….............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2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</a:rPr>
                        <a:t>Итоги реализации муниципальных программ…………………………………………………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субсидии за 2020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субвенции за 2020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безвозмездных поступлений: </a:t>
            </a:r>
            <a:r>
              <a:rPr lang="ru-RU" sz="2400" b="1" dirty="0" smtClean="0">
                <a:solidFill>
                  <a:srgbClr val="0070C0"/>
                </a:solidFill>
              </a:rPr>
              <a:t>иные межбюджетные трансферты </a:t>
            </a:r>
            <a:r>
              <a:rPr lang="ru-RU" sz="2600" b="1" dirty="0" smtClean="0">
                <a:solidFill>
                  <a:srgbClr val="0070C0"/>
                </a:solidFill>
              </a:rPr>
              <a:t>за 2020 год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3. Исполнение бюджета муниципального образования «Хиславичский район» Смоленской области за 2020 год по расходам: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2571744"/>
          <a:ext cx="8001056" cy="373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52"/>
                <a:gridCol w="571552"/>
                <a:gridCol w="4735725"/>
                <a:gridCol w="732424"/>
                <a:gridCol w="732424"/>
                <a:gridCol w="657379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Раз-дел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Под-раз-дел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ВСЕГО: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245144,4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238938,0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28992,4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28397,6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97,9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1792,9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1792,9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2585,3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2555,0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15914,1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15455,9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97,1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Судебная система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50017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Расходная часть бюджета муниципального образования «Хиславичский район» Смоленской области за 2020 год исполнена на 97,5% - план 245144,4 тыс.руб., факт составил 238938,0 тыс.руб.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357166"/>
          <a:ext cx="7643866" cy="557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714380"/>
                <a:gridCol w="4363843"/>
                <a:gridCol w="686679"/>
                <a:gridCol w="686679"/>
                <a:gridCol w="549343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6486,0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6476,5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1250,0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1250,0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Резервные фонды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96,8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865,9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865,9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3658,2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3304,4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90,3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Водное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901,2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899,4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08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Транспорт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2000,0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2000,0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357,0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Жилищно-коммунальное</a:t>
                      </a:r>
                      <a:r>
                        <a:rPr lang="ru-RU" sz="1200" b="0" baseline="0" dirty="0" smtClean="0"/>
                        <a:t> хозяйство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161,4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161,4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161,4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161,4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52"/>
          <a:ext cx="8001056" cy="593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928694"/>
                <a:gridCol w="4309936"/>
                <a:gridCol w="833600"/>
                <a:gridCol w="714380"/>
                <a:gridCol w="571504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 год,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исполнения,  2020 год,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Образование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114153,2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110710,3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97,0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Дошкольное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19927,7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19791,8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Общее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80351,6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77468,1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96,4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Дополнительное образование детей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7742,1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7400,0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95,6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Молодежная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146,0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83,9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57,5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5985,8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5966,5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45427,0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44458,0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97,9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Культура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31348,9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31065,5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14078,1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13392,5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95,1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Социальная политика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18758,8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18071,7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96,3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Пенсионное обеспечение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3218,7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3218,7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Социальное обеспечение населения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3668,6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3645,5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99,4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04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Охрана семьи и детства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10568,3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9904,3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93,7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42852"/>
          <a:ext cx="7858181" cy="455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049"/>
                <a:gridCol w="869984"/>
                <a:gridCol w="4071539"/>
                <a:gridCol w="705932"/>
                <a:gridCol w="705932"/>
                <a:gridCol w="564745"/>
              </a:tblGrid>
              <a:tr h="1114420"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раздел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нен-ный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 на 2020,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2020,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тыс.руб.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Про-цент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ис-пол-не-ния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2020, %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06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1303,2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1303,2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Физическая</a:t>
                      </a:r>
                      <a:r>
                        <a:rPr lang="ru-RU" sz="1200" b="0" baseline="0" dirty="0" smtClean="0"/>
                        <a:t> культура и спорт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5175,0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5016,2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96,9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Физическая культура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4935,0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4776,3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96,8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02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Массовый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240,0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239,9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99,96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Обслуживание</a:t>
                      </a:r>
                      <a:r>
                        <a:rPr lang="ru-RU" sz="1200" b="0" baseline="0" dirty="0" smtClean="0"/>
                        <a:t> государственного (муниципального) долга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3,8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14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Межбюджетные трансферты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01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28814,7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100,0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структура расходов за 2020 год по разделам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2964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НЕПРОГРАММНЫЕ РАСХОДЫ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2043114"/>
          </a:xfrm>
        </p:spPr>
        <p:txBody>
          <a:bodyPr>
            <a:normAutofit fontScale="92500" lnSpcReduction="20000"/>
          </a:bodyPr>
          <a:lstStyle/>
          <a:p>
            <a:pPr marL="0" indent="355600" algn="just">
              <a:buNone/>
            </a:pPr>
            <a:r>
              <a:rPr lang="ru-RU" dirty="0" smtClean="0"/>
              <a:t>За 2020 год исполнение по </a:t>
            </a:r>
            <a:r>
              <a:rPr lang="ru-RU" dirty="0" err="1" smtClean="0"/>
              <a:t>непрограммным</a:t>
            </a:r>
            <a:r>
              <a:rPr lang="ru-RU" dirty="0" smtClean="0"/>
              <a:t> расходам составило 11 730,8 тыс.руб., что составляет 98,7% от суммы запланированных </a:t>
            </a:r>
            <a:r>
              <a:rPr lang="ru-RU" dirty="0" err="1" smtClean="0"/>
              <a:t>непрограммных</a:t>
            </a:r>
            <a:r>
              <a:rPr lang="ru-RU" dirty="0" smtClean="0"/>
              <a:t> расходов – 11 888,8 тыс.руб. (4,9% от общей суммы фактических расходов бюджета муниципального образования «Хиславичский район» Смоленской области).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3143248"/>
          <a:ext cx="7929618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НЕПРОГРАММНЫЕ РАСХОДЫ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00174"/>
          <a:ext cx="8001056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1. Вводная часть.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0485"/>
            <a:ext cx="7467600" cy="47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107154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ЧТО ТАКОЕ БЮДЖЕТ?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429684" cy="1214446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600" dirty="0" smtClean="0"/>
              <a:t>Расходы на социальную политику в бюджете муниципального образования «Хиславичский район» Смоленской области в 2020 году составили 10 806,4 тыс.руб., что составляет 4,5 % от общей суммы фактических расходов бюджета муниципального образования «Хиславичский район» Смоленской области.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ИНФОРМАЦИЯ ОБ ОБЪЕМАХ БЮДЖЕТНЫХ АССИГНОВАНИЙ, НАПРАВЛЕННЫХ НА ИСПОЛНЕНИЕ ПУБЛИЧНЫХ НОРМАТИВНЫХ И ИНЫХ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СОЦИАЛЬНО-ЗНАЧИМЫХ ОБЯЗАТЕЛЬСТВ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794000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4</a:t>
            </a:r>
            <a:r>
              <a:rPr lang="ru-RU" sz="2200" b="1" dirty="0" smtClean="0">
                <a:solidFill>
                  <a:srgbClr val="0070C0"/>
                </a:solidFill>
              </a:rPr>
              <a:t>.Источники финансирования дефицита бюджета муниципального образования «Хиславичский район» Смоленской области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643866" cy="1571636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600" dirty="0" smtClean="0"/>
              <a:t>В 2020 году бюджет муниципального образования «Хиславичский район» Смоленской области исполнен с </a:t>
            </a:r>
            <a:r>
              <a:rPr lang="ru-RU" sz="1600" dirty="0" err="1" smtClean="0"/>
              <a:t>профицитом</a:t>
            </a:r>
            <a:r>
              <a:rPr lang="ru-RU" sz="1600" dirty="0" smtClean="0"/>
              <a:t> (превышение доходов над расходами)  в размере</a:t>
            </a:r>
            <a:r>
              <a:rPr lang="en-US" sz="1600" dirty="0" smtClean="0"/>
              <a:t> </a:t>
            </a:r>
            <a:r>
              <a:rPr lang="ru-RU" sz="1600" dirty="0" smtClean="0"/>
              <a:t>3 996,8 тыс.рублей.</a:t>
            </a:r>
          </a:p>
          <a:p>
            <a:pPr marL="0" indent="355600" algn="just">
              <a:buNone/>
            </a:pPr>
            <a:r>
              <a:rPr lang="ru-RU" sz="1600" dirty="0" smtClean="0"/>
              <a:t>Исполнение источников финансирования дефицита бюджета муниципального района</a:t>
            </a:r>
          </a:p>
          <a:p>
            <a:pPr marL="0" indent="35560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3143248"/>
          <a:ext cx="771530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950"/>
                <a:gridCol w="1507424"/>
                <a:gridCol w="13519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Бюджетные назначения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Источники финансирования дефицита бюджета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2 387,1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-3 996,8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Кредиты кредитных организаций в валюте Российской Федерации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Изменение остатков средств на счетах по учету средств бюджета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2 387,1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-3 996,8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542926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Объем муниципального долга составляет 3 747,4 тыс.рублей, расходы на обслуживание муниципального долга в 2020 году составили 3,8 тыс.рублей.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5. Итоги реализации муниципальных программ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В 2020 году в муниципальном образовании «Хиславичский район» Смоленской области действовало 17 муниципальных программ в соответствии с реальными возможностями местного бюджета.</a:t>
            </a:r>
          </a:p>
          <a:p>
            <a:pPr indent="355600" algn="just"/>
            <a:r>
              <a:rPr lang="ru-RU" sz="2000" dirty="0" smtClean="0"/>
              <a:t>Фактические расходы на реализацию муниципальных программ составили 227 207,2 тыс.руб., что составляет 97,2% от запланированных 233 255,6 тыс.руб. (95,1 % от общей суммы расходов бюджета муниципального образования «Хиславичский район» Смоленской области).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15304" cy="6318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ПРОГРАММНАЯ СТРУКТУРА РАСХОДОВ БЮДЖЕТА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1122" cy="71438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800" dirty="0" smtClean="0"/>
              <a:t>На реализацию муниципальных программ из бюджетов разных уровней было направлено: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2143116"/>
          <a:ext cx="8001056" cy="417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228600"/>
          <a:ext cx="8043890" cy="648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образования и молодежной политики в муниципальном образовании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109 352,5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106 287,2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культуры и туризма на территории  муниципального образования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50 624,2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49 318,5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«Управление муниципальными финансами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34 327,7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34 325,5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«Создание условий для эффективного управления  муниципальным образованием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19 660,2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19 202,3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физической культуры и спорта в муниципальном образовании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5 024,5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4 865,7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«Создание благоприятного предпринимательского климата на территории 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1 784,7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1 784,3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«Обеспечение жильем молодых семей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1 252,4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1 252,4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«Противодействие терроризму и экстремизму на территории 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142852"/>
          <a:ext cx="8043890" cy="657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«Демографическое развитие на территории муниципального образования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6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«Энергосбережение и повышение энергетической эффективности на территории  муниципального образования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«Обеспечение безопасности дорожного движения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«Социальная поддержка замещающих семей и семей с детьми, находящихся в социально опасном положении, лиц из числа детей сирот и детей, оставшихся без попечения родителей, проживающих на территории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9 243,3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8 589,7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«Разработка проектов генеральных планов и правил землепользования и застройки сельских поселений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«Доступная среда на территории 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дорожно-транспортного комплекса муниципального образования «Хиславичский район» Смоленской области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85720" y="228600"/>
          <a:ext cx="8043890" cy="209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311524"/>
                <a:gridCol w="1154265"/>
                <a:gridCol w="1154265"/>
                <a:gridCol w="995208"/>
              </a:tblGrid>
              <a:tr h="6286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Наименование программы (подпрограммы)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Уточненный</a:t>
                      </a:r>
                      <a:r>
                        <a:rPr lang="ru-RU" sz="105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план,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Исполнено, тыс.руб.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Процент </a:t>
                      </a:r>
                      <a:r>
                        <a:rPr lang="ru-RU" sz="105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испол-нения</a:t>
                      </a:r>
                      <a:r>
                        <a:rPr lang="ru-RU" sz="105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%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водохозяйственного комплекса на территории муниципального образования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901,1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899,4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</a:t>
                      </a:r>
                      <a:r>
                        <a:rPr lang="ru-RU" sz="1200" baseline="0" dirty="0" smtClean="0"/>
                        <a:t> программа «Развитие добровольчества (волонтерства) в муниципальном образовании «Хиславичский район» Смоленской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3500438"/>
            <a:ext cx="7786742" cy="29735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эффективности муниципальных программ за 2020 год проведена по 17 муниципальным программам.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результатам оценки эффективности муниципальных программ присвоена степень оценки: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муниципальным программам присвоена степень оценки «высокая»;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муниципальным программам присвоена степень оценки «средняя»;</a:t>
            </a:r>
          </a:p>
          <a:p>
            <a:pPr lvl="0" indent="355600" algn="just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sz="1400" dirty="0" smtClean="0"/>
              <a:t>1 муниципальным программам присвоена степень оценки «низкая»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215370" cy="8572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Оценка эффективности муниципальных программ за 2020 год: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«Развитие образования и молодежной политики в муниципальном образовании «Хиславичский район» Смоленской области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271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 системы образования и молодежной политики в муниципальном образовании "Хиславичский район" Смоленской области.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1,5-8  лет, получающих дошкольную образовательную услугу и  услугу по их содержанию в муниципальных образовательных учреждениях, в общей численности детей в возрасте 1,5-8 лет – 35,0%;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детей в возрасте 5-18 лет, получающих услуги по дополнительному образованию в МБУ ДОД ДДТ – 220 чел.;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исло одаренных детей, которым будет оказываться поддержка по их дальнейшему развитию – 95,5%;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молодежи, участвующей в социально-значимых проектах района – 62 чел.;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молодых граждан, проживающих на территории района, привлеченных к участию в мероприятиях патриотической направленности – 515 чел.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355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442913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1200" dirty="0" smtClean="0"/>
              <a:t>По программе фактически освоено 97,2 % от планируемого объема финансирования.   </a:t>
            </a:r>
          </a:p>
          <a:p>
            <a:pPr indent="355600"/>
            <a:r>
              <a:rPr lang="ru-RU" sz="1200" dirty="0" smtClean="0"/>
              <a:t>Подпрограмма «Развитие общего образования» 73523,3 тыс.руб.;</a:t>
            </a:r>
          </a:p>
          <a:p>
            <a:pPr indent="355600"/>
            <a:r>
              <a:rPr lang="ru-RU" sz="1200" dirty="0" smtClean="0"/>
              <a:t>Подпрограмма «Развитие дошкольного образования» 19761,9 тыс.руб.;</a:t>
            </a:r>
          </a:p>
          <a:p>
            <a:pPr indent="355600"/>
            <a:r>
              <a:rPr lang="ru-RU" sz="1200" dirty="0" smtClean="0"/>
              <a:t>Подпрограмма «Развитие дополнительного образования» 2189,3 тыс.руб.;</a:t>
            </a:r>
          </a:p>
          <a:p>
            <a:pPr indent="355600"/>
            <a:r>
              <a:rPr lang="ru-RU" sz="1200" dirty="0" smtClean="0"/>
              <a:t>Подпрограмма «Молодежь Хиславичского района» 13,6 тыс.руб.;</a:t>
            </a:r>
          </a:p>
          <a:p>
            <a:pPr indent="355600"/>
            <a:r>
              <a:rPr lang="ru-RU" sz="1200" dirty="0" smtClean="0"/>
              <a:t>Подпрограмма «Одаренные дети Хиславичского района» 53,9 тыс.руб.;</a:t>
            </a:r>
          </a:p>
          <a:p>
            <a:pPr indent="355600"/>
            <a:r>
              <a:rPr lang="ru-RU" sz="1200" dirty="0" smtClean="0"/>
              <a:t>Подпрограмма "Патриотическое воспитание молодежи Хиславичского района« 11,4 тыс.руб.;</a:t>
            </a:r>
          </a:p>
          <a:p>
            <a:pPr indent="355600"/>
            <a:r>
              <a:rPr lang="ru-RU" sz="1200" dirty="0" smtClean="0"/>
              <a:t>Обеспечивающая подпрограмма 5966,5 тыс.руб.;</a:t>
            </a:r>
          </a:p>
          <a:p>
            <a:pPr indent="355600"/>
            <a:r>
              <a:rPr lang="ru-RU" sz="1200" dirty="0" smtClean="0"/>
              <a:t>Основное мероприятие «Меры социальной поддержки отдельных категорий граждан» 3799,1 тыс.руб.;</a:t>
            </a:r>
          </a:p>
          <a:p>
            <a:pPr indent="355600"/>
            <a:r>
              <a:rPr lang="ru-RU" sz="1200" dirty="0" smtClean="0"/>
              <a:t>Основное мероприятие «Осуществление полномочий по опеке и попечительству» 968,2 тыс.руб.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106 287,2 тыс.руб.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«Развитие культуры и туризма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75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Обеспечение устойчивого функционирования и развития учреждений культуры в муниципальном образовании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</a:t>
                      </a:r>
                      <a:endParaRPr lang="ru-RU" sz="12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indent="355600"/>
                      <a:r>
                        <a:rPr lang="ru-RU" sz="1200" dirty="0" smtClean="0"/>
                        <a:t>Количество детей от 5 до 18 лет, занимающихся по программам дополнительного образования в сфере культуры – 168 чел.;</a:t>
                      </a:r>
                    </a:p>
                    <a:p>
                      <a:pPr indent="355600"/>
                      <a:r>
                        <a:rPr lang="ru-RU" sz="1200" dirty="0" smtClean="0"/>
                        <a:t>Количество культурно-досуговых мероприятий и выставок – 2466 шт.;</a:t>
                      </a:r>
                    </a:p>
                    <a:p>
                      <a:pPr indent="355600"/>
                      <a:r>
                        <a:rPr lang="ru-RU" sz="1200" dirty="0" smtClean="0"/>
                        <a:t>Количество посещений библиотек – 47503 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355600"/>
                      <a:endParaRPr lang="ru-RU" sz="12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3857628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1400" dirty="0" smtClean="0"/>
              <a:t>По программе фактически освоено 97,4% от планируемого объема финансирования.   Большая часть мероприятий подпрограмм муниципальной программы выполнены.</a:t>
            </a:r>
          </a:p>
          <a:p>
            <a:pPr indent="355600"/>
            <a:r>
              <a:rPr lang="ru-RU" sz="1400" dirty="0" smtClean="0"/>
              <a:t>Подпрограмма «Музейная деятельность» 798,6 тыс.руб.;</a:t>
            </a:r>
          </a:p>
          <a:p>
            <a:pPr indent="355600"/>
            <a:r>
              <a:rPr lang="ru-RU" sz="1400" dirty="0" smtClean="0"/>
              <a:t>Подпрограмма «Развитие культурно-досуговой деятельности» 20153,8 тыс.руб.;</a:t>
            </a:r>
          </a:p>
          <a:p>
            <a:pPr indent="355600"/>
            <a:r>
              <a:rPr lang="ru-RU" sz="1400" dirty="0" smtClean="0"/>
              <a:t>Подпрограмма «Организация библиотечного  обслуживания населения» 9876,8 тыс.руб.;</a:t>
            </a:r>
          </a:p>
          <a:p>
            <a:pPr indent="355600"/>
            <a:r>
              <a:rPr lang="ru-RU" sz="1400" dirty="0" smtClean="0"/>
              <a:t>Подпрограмма «Развитие системы дополнительного образования детей в сфере культуры» 5132,6 тыс.руб.;</a:t>
            </a:r>
          </a:p>
          <a:p>
            <a:pPr indent="355600"/>
            <a:r>
              <a:rPr lang="ru-RU" sz="1400" dirty="0" smtClean="0"/>
              <a:t>Обеспечивающая подпрограмма 13356,7 тыс.руб.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49 318,5 тыс.руб.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92868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М</a:t>
            </a:r>
            <a:r>
              <a:rPr lang="ru-RU" sz="1800" b="1" dirty="0" smtClean="0">
                <a:solidFill>
                  <a:srgbClr val="00B050"/>
                </a:solidFill>
              </a:rPr>
              <a:t>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«Управление муниципальными финансами муниципального образования «Хиславичский район» 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500174"/>
          <a:ext cx="8001056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621510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250" b="0" spc="0" dirty="0">
                          <a:solidFill>
                            <a:srgbClr val="332E2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0" spc="0" dirty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250" b="0" spc="0">
                          <a:solidFill>
                            <a:srgbClr val="332E2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качества управления муниципальными финансами муниципального образования «Хиславичский район»  Смоленской области</a:t>
                      </a:r>
                      <a:endParaRPr lang="ru-RU" sz="1250" b="0" spc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spc="0" dirty="0" smtClean="0">
                          <a:solidFill>
                            <a:srgbClr val="332E2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spc="0" dirty="0" smtClean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250" b="0" spc="0" dirty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355600" algn="just">
                        <a:spcBef>
                          <a:spcPts val="15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b="0" spc="10" dirty="0" smtClean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</a:t>
                      </a:r>
                      <a:r>
                        <a:rPr lang="ru-RU" sz="1250" b="0" spc="10" dirty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бюджетных ассигнований местного бюджета показателями, характеризующими цели и  результаты  их использования;</a:t>
                      </a:r>
                      <a:endParaRPr lang="ru-RU" sz="1250" b="0" spc="10" dirty="0">
                        <a:solidFill>
                          <a:srgbClr val="332E2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355600" algn="just">
                        <a:spcBef>
                          <a:spcPts val="15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50" b="0" spc="10" dirty="0" smtClean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</a:t>
                      </a:r>
                      <a:r>
                        <a:rPr lang="ru-RU" sz="1250" b="0" spc="10" dirty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объема муниципального долга муниципального образования «Хиславичский район»  Смоленской области  к общему годовому объему доходов местного бюджета без учета утвержденного объема безвозмездных </a:t>
                      </a:r>
                      <a:r>
                        <a:rPr lang="ru-RU" sz="1250" b="0" spc="10" dirty="0" smtClean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поступлений 0,02%;</a:t>
                      </a:r>
                      <a:endParaRPr lang="ru-RU" sz="1250" b="0" spc="10" dirty="0">
                        <a:solidFill>
                          <a:srgbClr val="332E2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355600" algn="just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250" b="0" spc="10" dirty="0" smtClean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50" b="0" spc="10" dirty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расходов на обслуживание муниципального долга муниципального образования «Хиславичский район» Смоленской области в общем объеме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</a:t>
                      </a:r>
                      <a:r>
                        <a:rPr lang="ru-RU" sz="1250" b="0" spc="10" dirty="0" smtClean="0">
                          <a:solidFill>
                            <a:srgbClr val="332E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 0,03%;</a:t>
                      </a:r>
                      <a:endParaRPr lang="ru-RU" sz="1250" b="0" spc="10" dirty="0">
                        <a:solidFill>
                          <a:srgbClr val="332E2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355600"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25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Выравнивание</a:t>
                      </a:r>
                      <a:r>
                        <a:rPr lang="ru-RU" sz="1250" b="0" spc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 финансовых возможностей поселений  муниципального образования по осуществлению органами местного самоуправления поселений полномочий по решению вопросов местного значения;</a:t>
                      </a:r>
                      <a:endParaRPr lang="ru-RU" sz="1250" b="0" spc="0" dirty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250" b="0" spc="0" dirty="0">
                        <a:solidFill>
                          <a:srgbClr val="332E2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4500570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400" dirty="0" smtClean="0">
                <a:latin typeface="Times New Roman"/>
              </a:rPr>
              <a:t>По программе фактически освоено 99,99 % от планируемого объема финансирования.   Мероприятий подпрограмм муниципальной программы выполнены. </a:t>
            </a:r>
          </a:p>
          <a:p>
            <a:pPr indent="355600" algn="just"/>
            <a:r>
              <a:rPr lang="ru-RU" sz="1400" dirty="0" smtClean="0"/>
              <a:t>Обеспечивающая подпрограмма «Нормативно-методическое обеспечение и организация бюджетного процесса » 5507,0 тыс.руб.;</a:t>
            </a:r>
          </a:p>
          <a:p>
            <a:pPr indent="355600" algn="just"/>
            <a:r>
              <a:rPr lang="ru-RU" sz="1400" dirty="0" smtClean="0"/>
              <a:t>Подпрограмма "Управление муниципальным долгом муниципального образования "Хиславичский район" Смоленской области« 3,8 тыс.руб.;</a:t>
            </a:r>
          </a:p>
          <a:p>
            <a:pPr indent="355600" algn="just"/>
            <a:r>
              <a:rPr lang="ru-RU" sz="1400" dirty="0" smtClean="0"/>
              <a:t>Подпрограмма "Выравнивание бюджетной обеспеченности поселений муниципального образования«Хиславичский район» Смоленской области 28814,7 тыс.руб.</a:t>
            </a:r>
            <a:endParaRPr lang="ru-RU" dirty="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1429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34 325,5 тыс.руб.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6318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КАКИЕ БЫВАЮТ БЮДЖЕТЫ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467600" cy="45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Бюджет</a:t>
            </a:r>
            <a:r>
              <a:rPr lang="ru-RU" dirty="0" smtClean="0"/>
              <a:t> – это план доходов и расходов на определенный период.</a:t>
            </a:r>
          </a:p>
          <a:p>
            <a:endParaRPr lang="ru-RU" dirty="0" smtClean="0"/>
          </a:p>
          <a:p>
            <a:r>
              <a:rPr lang="ru-RU" b="1" dirty="0" smtClean="0"/>
              <a:t>Бюджет</a:t>
            </a:r>
            <a:r>
              <a:rPr lang="ru-RU" dirty="0" smtClean="0"/>
              <a:t> 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 БК РФ).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«Создание условий для эффективного управления муниципальным образованием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327610"/>
          <a:ext cx="80010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полномочий Администрации муниципального образования по решению вопросов местного значения 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своевременное и качественное предоставление муниципальных услуг, исключение жалоб со стороны заявителей;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отсутствие нецелевого расходования бюджетных средств; 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- повышение уровня охвата автобусным сообщением жителей сельских населенных пунктов;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повышение качества, доступности создание в районе условий для развития средств массовой информации;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предоставление лицам мер социальной поддержки по выплате муниципальных пенсий за выслугу лет.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3643314"/>
            <a:ext cx="75724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300" dirty="0" smtClean="0">
                <a:latin typeface="Times New Roman"/>
              </a:rPr>
              <a:t>Реализация  муниципальной программы проанализирована в разрезе 2-х подпрограмм.  Запланированные мероприятия подпрограмм выполнены. В целях повышения уровня эффективности управления муниципальным образованием «Хиславичский  район» Смоленской области достигнуты следующие целевые показатели:  уровень обеспеченности транспортными средствами составляет 100%; здания и служебные помещения находились в надлежащем состоянии, обеспечена их охрана. Финансовое обеспечение деятельности Администрации муниципального образования «Хиславичский  район» Смоленской области осуществлялось в рамках обеспечивающей подпрограммы. </a:t>
            </a:r>
            <a:endParaRPr lang="en-US" sz="1300" dirty="0" smtClean="0">
              <a:latin typeface="Times New Roman"/>
            </a:endParaRPr>
          </a:p>
          <a:p>
            <a:pPr indent="355600" algn="just"/>
            <a:r>
              <a:rPr lang="ru-RU" sz="1300" dirty="0" smtClean="0">
                <a:latin typeface="Times New Roman"/>
              </a:rPr>
              <a:t>Обеспечивающая подпрограмма 13357,8 тыс.руб.;</a:t>
            </a:r>
          </a:p>
          <a:p>
            <a:pPr indent="355600" algn="just"/>
            <a:r>
              <a:rPr lang="ru-RU" sz="1300" dirty="0" smtClean="0">
                <a:latin typeface="Times New Roman"/>
              </a:rPr>
              <a:t>Подпрограмма «Обеспечение населения муниципального образования услугами пассажирского транспорта» 2000,0 тыс.руб.;</a:t>
            </a:r>
          </a:p>
          <a:p>
            <a:pPr indent="355600" algn="just"/>
            <a:r>
              <a:rPr lang="ru-RU" sz="1300" dirty="0" smtClean="0">
                <a:latin typeface="Times New Roman"/>
              </a:rPr>
              <a:t>Основное мероприятие «Обеспечение реализации переданных полномочий» 290,8 тыс.руб.;</a:t>
            </a:r>
          </a:p>
          <a:p>
            <a:pPr indent="355600" algn="just"/>
            <a:r>
              <a:rPr lang="ru-RU" sz="1300" dirty="0" smtClean="0">
                <a:latin typeface="Times New Roman"/>
              </a:rPr>
              <a:t>Основное мероприятие «Расходы на содержание социально-ориентированных некоммерческих  организаций» 335,0 тыс.руб.;</a:t>
            </a:r>
          </a:p>
          <a:p>
            <a:pPr indent="355600" algn="just"/>
            <a:r>
              <a:rPr lang="ru-RU" sz="1300" dirty="0" smtClean="0"/>
              <a:t>Основное мероприятие «Пенсии за выслугу лет лицам, замещавшим муниципальные должности и должности муниципальной службы»  3218,7 тыс.руб.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19 202,3 тыс.руб.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«Развитие физической культуры и спорта в муниципальном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образовании «Хиславичский район» Смоленской области»   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44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продвижение и развитие физической культурой и спортом населения района               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 граждан систематически занимающихся физической культурой и спортом – 160 чел.; </a:t>
                      </a:r>
                      <a:endParaRPr lang="ru-RU" sz="12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посещений физкультурно-оздоровительного комплекса в год – 16496 шт.                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3214686"/>
            <a:ext cx="8072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t"/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Средства направлены на организацию работы МБУ «Физкультурно-оздоровительный комплекс им. Г.И. Сидоренкова» - финансовое обеспечение выполнения муниципального задания, на оплату налогов, услуги связи, на содержание имущества, коммунальные расходы и   расходы на обеспечение развития и укрепления материально-технической базы физкультурно-оздоровительного комплекса. Массовые мероприятия проведены согласно плановым значениям.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4 865,7 тыс.руб.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«Создание благоприятного предпринимательского климата на территории муниципального образования «Хиславичский район» Смоленской области» 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429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-повышение роли малого и среднего предпринимательства в экономике муниципального образования «Хиславичский район» Смоленской области;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-обеспечение благоприятных условий развития малого и среднего бизнеса.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совместителей),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занятых у субъектов малого и среднего предпринимательства, в общей численности занятого населения – 36,7%;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нестационарных торговых объектов круглогодичного размещения и мобильных торговых объектов – 12;</a:t>
                      </a:r>
                      <a:endParaRPr lang="ru-RU" sz="1400" b="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Годовой объем закупок товаров, работ, услуг, осуществляемых отдельными видами юридических лиц у субъектов малого и среднего предпринимательства, в совокупном стоимостном объеме договоров, заключенных по результатам закупок – не менее 25%, в том числе: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-годовой стоимостной объем договоров, заключенных с субъектами малого и среднего предпринимательства по результатам закупок, участниками которых являются только субъекты малого и среднего предпринимательства – не менее 15%;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субъектов малого и среднего предпринимательства (включая индивидуальных предпринимателей) в расчете на 1 тыс.человек населения – 23,3 ед.;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граждан, планирующих открыть собственный бизнес в течение ближайших 3 лет – 1,0 %.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592933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fontAlgn="b"/>
            <a:r>
              <a:rPr lang="ru-RU" sz="1400" dirty="0" smtClean="0">
                <a:latin typeface="Times New Roman"/>
              </a:rPr>
              <a:t>Финансовое обеспечение Отдела по экономике и комплексному развитию Хиславичского района Смоленской области - главного распорядителя бюджетных средств. </a:t>
            </a:r>
            <a:endParaRPr lang="ru-RU" sz="1400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1 784,3 тыс.руб.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92868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«Обеспечение жильем молодых семей муниципального образования «Хиславичский район» Смоленской области»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59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поддержка молодых семей, проживающих на территории Хиславичского района Смоленской области, признанных в установленном порядке, нуждающимися в улучшении жилищных условий, в решении жилищной проблемы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молодых семей, улучшивших жилищные </a:t>
                      </a: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условия 3;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нуждающихся в улучшении жилищных условий молодых семей от общего количества молодых семей, состоящих на учете в жилищных комиссиях </a:t>
                      </a: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района 10,3%.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1472" y="328612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t"/>
            <a:r>
              <a:rPr lang="ru-RU" dirty="0" smtClean="0">
                <a:latin typeface="Times New Roman"/>
              </a:rPr>
              <a:t>Целевым показателем программы  является количество молодых семей, улучивших жилищные условия - выполнены на 100,0%. В отчетном году 3 молодых семей получили свидетельства о праве на получение социальной выплаты на приобретение жилого помещения или строительство индивидуального жилого дома. </a:t>
            </a:r>
            <a:endParaRPr lang="ru-RU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1 252,4 тыс.руб.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«Противодействие терроризму и экстремизму на территории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муниципального образования «Хиславичский район» Смоленской области»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53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мер по профилактике экстремизма в различных формах</a:t>
                      </a:r>
                      <a:endParaRPr lang="ru-RU" sz="125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совершенствование системы мониторинга состояния безопасности в районе;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улучшение информированности населения Хиславичского района Смоленской области в сфере противодействия террористической угрозы, экстремизма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3643314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рамках программы приобретены и установлены </a:t>
            </a:r>
            <a:r>
              <a:rPr lang="ru-RU" dirty="0" err="1" smtClean="0"/>
              <a:t>металлорамки</a:t>
            </a:r>
            <a:r>
              <a:rPr lang="ru-RU" dirty="0" smtClean="0"/>
              <a:t> в здании МБОУ "Хиславичская</a:t>
            </a:r>
            <a:r>
              <a:rPr lang="en-US" dirty="0" smtClean="0"/>
              <a:t> </a:t>
            </a:r>
            <a:r>
              <a:rPr lang="ru-RU" dirty="0" smtClean="0"/>
              <a:t>СШ", установлена тревожная кнопка в интернате МБОУ "Хиславичская</a:t>
            </a:r>
            <a:r>
              <a:rPr lang="en-US" dirty="0" smtClean="0"/>
              <a:t> </a:t>
            </a:r>
            <a:r>
              <a:rPr lang="ru-RU" dirty="0" smtClean="0"/>
              <a:t>СШ"    Проведены мероприятия, направленные на формирование толерантного сознания молодежи, на профилактику экстремизма и ксенофобии, на социальную адаптацию молодежи в современном мире и ряд других мероприятий.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213,9 тыс.руб.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92868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«Демографическое развитие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97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темпов естественной уб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ыли населения,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стабилизация демографической ситуации, поддержка материнства, детства и отцовства, формирование предпосылок к последующему демографическому росту.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численность населения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рождаемость;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смертность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охват населения периодическими медицинскими осмотрами; 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продолжительность жизни;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миграционный приток.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442913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Times New Roman"/>
              </a:rPr>
              <a:t>По данной муниципальной программе были  выделены денежные средства на проведение мероприятий посвященных Дню Матери.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5,3 тыс.руб.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«Энергосбережение и повышение энергетической эффективности» 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214423"/>
          <a:ext cx="8429684" cy="551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24"/>
                <a:gridCol w="7048960"/>
              </a:tblGrid>
              <a:tr h="675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выполнение требований, установленных Федеральным законом Российской Федерации от 23 ноября 2009 г.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Федерации».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повышение энергетической эффективности экономики муниципального образования «Хиславичский район» Смоленской области.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обеспечение системности и комплексности при проведении мероприятий по энергосбережению.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825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Общие целевые показатели: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</a:rPr>
                        <a:t>доля объема энергетических ресурсов, производимых с использованием возобновляемых источников энергии и (или) вторичных энергетических ресурсов, в общем объеме энергетических ресурсов, производимых на территории муниципального образования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2. Целевые показатели в муниципальном секторе: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площади);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площади);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человека);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человека);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человека);</a:t>
                      </a:r>
                      <a:endParaRPr lang="ru-RU" sz="900" dirty="0" smtClean="0"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lang="ru-RU" sz="900" dirty="0" err="1" smtClean="0">
                          <a:latin typeface="Times New Roman"/>
                          <a:ea typeface="Calibri"/>
                        </a:rPr>
                        <a:t>энергосервисных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программы;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количество </a:t>
                      </a:r>
                      <a:r>
                        <a:rPr lang="ru-RU" sz="9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энергосервисных</a:t>
                      </a: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 договоров (контрактов), заключенных органами местного самоуправления и муниципальными учреждениями.</a:t>
                      </a:r>
                      <a:endParaRPr lang="ru-RU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образования;</a:t>
                      </a:r>
                      <a:endParaRPr lang="ru-RU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образования;</a:t>
                      </a:r>
                      <a:endParaRPr lang="ru-RU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образования;</a:t>
                      </a:r>
                      <a:endParaRPr lang="ru-RU" sz="9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6644" y="8572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23,0 тыс.руб.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«Энергосбережение и повышение энергетической эффективности» 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664373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доля объема энергетических ресурсов, производимых с использованием возобновляемых источников энергии и (или) вторичных энергетических ресурсов, в общем объеме энергетических ресурсов, производимых на территории муниципального образования.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3. Целевые показатели в муниципальном секторе: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энергосервисных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программы;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количество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энергосервисных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</a:rPr>
                        <a:t> договоров (контрактов), заключенных органами местного самоуправления и муниципальными учреждениями.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10367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 fontAlgn="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общем объеме финансирования муниципальной программы объем  средств составил 100%. В рамках программы произведена установка окон в здании Администрации муниципального образования «Хиславичский район» Смоленской области.  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48" y="1428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лист2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07156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«Обеспечение безопасности дорожного движения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00174"/>
          <a:ext cx="800105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на территории Хиславичского  района количества лиц, погибших и раненых в результате дорожно-транспортных происшествий, снижение количества дорожно-транспортных происшествий с пострадавшими и сокращение детского дорожно-транспортного травматизма.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ДТП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погибших при ДТП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пострадавших  при ДТП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 нарушений ПДД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0005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 fontAlgn="b"/>
            <a:r>
              <a:rPr lang="ru-RU" dirty="0" smtClean="0">
                <a:latin typeface="Times New Roman"/>
              </a:rPr>
              <a:t>В рамках программы приобретены и распространены  </a:t>
            </a:r>
            <a:r>
              <a:rPr lang="ru-RU" dirty="0" err="1" smtClean="0">
                <a:latin typeface="Times New Roman"/>
              </a:rPr>
              <a:t>световозвращающие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 err="1" smtClean="0">
                <a:latin typeface="Times New Roman"/>
              </a:rPr>
              <a:t>фликеры</a:t>
            </a:r>
            <a:r>
              <a:rPr lang="ru-RU" dirty="0" smtClean="0">
                <a:latin typeface="Times New Roman"/>
              </a:rPr>
              <a:t> для учащихся образовательных учреждений Хиславичского района.</a:t>
            </a:r>
            <a:endParaRPr lang="ru-RU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11429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5,0 тыс.руб.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72494" cy="15716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 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«Социальная поддержка замещающих семей и семей с детьми, находящихся в социально опасном положении, лиц из числа детей-сирот и детей, оставшихся без попечения родителей, проживающих на территории муниципального образования «Хиславичский район» Смоленской области»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000240"/>
          <a:ext cx="842968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96"/>
                <a:gridCol w="6698588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1.Создание комплексной системы профилактической, коррекционной и реабилитационной работы с семьями и детьми, которые находятся в социально опасном положении, в трудной жизненной ситуации, на ранней стадии семейного неблагополучия, для предупреждения социального сиротства и семейного неблагополучия, профилактика жестокого обращения с детьми.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Создание благоприятных условий для каждого ребенка, воспитывающего в кровной или замещающей семье, в соответствии с его индивидуальными потребностями и особенностями развития.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Совершенствование мер социального поддержки выпускников детских домов, школ интернат, лиц из числа детей-сирот и детей, оставшихся без попечения родителей.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Развитие и поддержка семейных форм устройства детей-сирот и детей, оставшихся без попечения родителей; семейное устройство детей-сирот и детей, оставшихся без попечения родителей.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семей, находящихся в социально опасном положении – 9;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материалов, передаваемых в суды на лишение родительских прав – 2;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Число детей, оставшихся без попечения родителей – 2;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Численности детей, передаваемых на воспитание в семьи -4;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отмены решений о передаче ребенка на воспитание в семью – 1;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Численность детей, воспитывающихся в учреждениях для детей-сирот и детей, оставшихся без попечения родителей - 2;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выпускников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интернатных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учреждений возвращенных в район и их трудоустройство – 5;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информации о семейных формах устройства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детей-сирот и детей, оставшихся без попечения родителей – 1;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мероприятий о семейных формах устройства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детей-сирот и детей, оставшихся без попечения родителей - 1.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2198" y="164305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8 589,7 тыс.руб.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11933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b"/>
            <a:r>
              <a:rPr lang="ru-RU" sz="1400" dirty="0" smtClean="0">
                <a:latin typeface="Times New Roman"/>
              </a:rPr>
              <a:t>В рамках данной программы приобреталось жилье детям-сиротам и детям, оставшимся без попечения родителей, лицам из их числа. Приобретено 9 квартир.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19222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ГРАЖДАН В БЮДЖЕТНОМ ПРОЦЕССЕ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9286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«Доступная среда  на территории муниципального образования «Хиславичский район»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8001056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 marL="25400" algn="just"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89535"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Улучшение  качества  жизни инвалидов и других маломобильных групп населения; </a:t>
                      </a:r>
                    </a:p>
                    <a:p>
                      <a:pPr marL="25400" marR="89535"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Формирование условий устойчивого развития доступной среды инвалидов и других маломобильных групп населения;</a:t>
                      </a:r>
                    </a:p>
                    <a:p>
                      <a:pPr marL="25400" marR="89535"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Формирование позитивного общественного мнения в отношении проблем обеспечения доступности среды жизнедеятельности для инвалидов и пожилых людей;</a:t>
                      </a:r>
                    </a:p>
                    <a:p>
                      <a:pPr marL="25400" marR="89535"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Обеспечение условий социальной реабилитации и интеграции инвалидов в общество;</a:t>
                      </a:r>
                    </a:p>
                    <a:p>
                      <a:pPr marL="25400" algn="just"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Усиление государственной и социальной поддержки общественных организаций инвалидов и инвалидов Хиславичского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0" algn="just">
                        <a:spcAft>
                          <a:spcPts val="0"/>
                        </a:spcAft>
                      </a:pPr>
                      <a:endParaRPr lang="ru-RU" sz="12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indent="355600" fontAlgn="b"/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социально значимых объектов социальной инфраструктуры, оборудованных с целью обеспечения  их  доступности для лиц с ограниченными возможностями –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шт.</a:t>
                      </a:r>
                      <a:endParaRPr lang="ru-RU" sz="1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0" algn="just">
                        <a:spcAft>
                          <a:spcPts val="0"/>
                        </a:spcAft>
                      </a:pPr>
                      <a:endParaRPr lang="ru-RU" sz="12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414338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fontAlgn="b"/>
            <a:r>
              <a:rPr lang="ru-RU" sz="1400" dirty="0" smtClean="0">
                <a:latin typeface="Times New Roman"/>
              </a:rPr>
              <a:t>В рамках данной программы произведена установка  тактильных указателей для детей инвалидов в МБОУ «Хиславичская средняя школа».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0760" y="11429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30,0 тыс.руб.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92869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«Развитие водохозяйственного комплекса на территории муниципального образования «Хиславичский район»  Смоленской области»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8"/>
          <a:ext cx="8001056" cy="153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и восстановление водных объектов до состояния, обеспечивающего экологически благоприятные условия жизни населения</a:t>
                      </a:r>
                      <a:endParaRPr lang="ru-RU" sz="12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Calibri"/>
                          <a:cs typeface="Times New Roman"/>
                        </a:rPr>
                        <a:t>Количество восстановленных и экологически реабилитированных водных объектов</a:t>
                      </a:r>
                      <a:endParaRPr lang="ru-RU" sz="1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364331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b"/>
            <a:r>
              <a:rPr lang="ru-RU" dirty="0" smtClean="0">
                <a:latin typeface="Times New Roman"/>
              </a:rPr>
              <a:t>В рамках данной программы произведены расходы  на организацию мероприятий  по ликвидационному  тампонажу  бесхозяйных  подземных водозаборных скважин. </a:t>
            </a:r>
            <a:endParaRPr lang="ru-RU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899,4 тыс.руб.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107157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«Развитие добровольчества (волонтерства) в муниципальном образовании «Хиславичский район» Смоленской области» на 2020-2024 годы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800105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Вовлечение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добровольческую (волонтерскую) деятельность граждан всех возрастов, проживающих на территории муниципального образования «Хиславичский район» Смоленской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ru-RU" sz="12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2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доли граждан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</a:t>
                      </a:r>
                      <a:r>
                        <a:rPr lang="ru-RU" sz="12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муниципальном образовании «Хиславичский  район»</a:t>
                      </a:r>
                      <a:r>
                        <a:rPr lang="ru-RU" sz="12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Смоленской области, вовлеченных в добровольческую деятельность, к 2024 году до 6%;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2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2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количества добровольцев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2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муниципальном образовании «Хиславичский  район» </a:t>
                      </a:r>
                      <a:r>
                        <a:rPr lang="ru-RU" sz="12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Смоленской области, зарегистрированных в единой информационной системе «Добровольцы России», к 2024 году до 150 человек.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786190"/>
            <a:ext cx="807249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8" indent="334963" algn="just" fontAlgn="b">
              <a:lnSpc>
                <a:spcPct val="115000"/>
              </a:lnSpc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рамках данной программы произведены расходы на вовлечение в добровольческую (волонтерскую) деятельность граждан всех возрастов, проживающих на территории муниципального образования «Хиславичский район» Смоленской области. </a:t>
            </a:r>
            <a:endParaRPr lang="ru-RU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5,0 тыс.руб.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072494" cy="107157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B050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«Разработка проектов генеральных планов и правил землепользования и застройки сельских поселений муниципального образования «Хиславичский район» Смоленской области» </a:t>
            </a:r>
            <a:endParaRPr lang="ru-RU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643050"/>
          <a:ext cx="800105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8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муниципальной программы</a:t>
                      </a:r>
                      <a:endParaRPr lang="ru-RU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</a:t>
                      </a:r>
                      <a:r>
                        <a:rPr lang="ru-RU" sz="12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населенных пунктов  сельских поселений Хиславичского района Смоленской области предпосылками для устойчивого развития, формирования благоприятной среды жизнедеятельности, экологической безопасности, надежности транспортной и инженерной инфраструктур, комплексности решений жилищной программы, эффективности использования производственных территорий, культурной преемственности градостроительных решений, эстетической выразительности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b="1" dirty="0">
                          <a:latin typeface="Times New Roman"/>
                          <a:ea typeface="Calibri"/>
                          <a:cs typeface="Times New Roman"/>
                        </a:rPr>
                        <a:t>Целевые показатели реализации муниципальной программы  </a:t>
                      </a:r>
                      <a:endParaRPr lang="ru-RU" sz="12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обеспеченных населенных пунктов Хиславичского района Смоленской области современной градостроительной документацией, картографической информацией, информацией о территориальном планировании и градостроительном развитии поселения (генеральный план и правила землепользования и застройки сельского поселения)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407194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 fontAlgn="b"/>
            <a:r>
              <a:rPr lang="ru-RU" dirty="0" smtClean="0">
                <a:latin typeface="Times New Roman"/>
              </a:rPr>
              <a:t>В рамках данной программы произведены расходы  на разработку   проектов генеральных планов и правил землепользования и застройки в  сельских поселениях Хиславичского района Смоленской области» (</a:t>
            </a:r>
            <a:r>
              <a:rPr lang="ru-RU" dirty="0" err="1" smtClean="0">
                <a:latin typeface="Times New Roman"/>
              </a:rPr>
              <a:t>Корзовское</a:t>
            </a:r>
            <a:r>
              <a:rPr lang="ru-RU" dirty="0" smtClean="0">
                <a:latin typeface="Times New Roman"/>
              </a:rPr>
              <a:t> сельское поселение). </a:t>
            </a:r>
            <a:endParaRPr lang="ru-RU" dirty="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2144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400,0 тыс.руб.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467600" cy="621510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КОНТАКТНАЯ ИНФОРМАЦИЯ:</a:t>
            </a:r>
          </a:p>
          <a:p>
            <a:pPr algn="ctr">
              <a:buFont typeface="Wingdings 2" pitchFamily="18" charset="2"/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ctr">
              <a:buFont typeface="Wingdings 2" pitchFamily="18" charset="2"/>
              <a:buNone/>
            </a:pPr>
            <a:r>
              <a:rPr lang="ru-RU" sz="2000" i="1" dirty="0" smtClean="0"/>
              <a:t>Начальник финансового управления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i="1" dirty="0" smtClean="0"/>
              <a:t>Калистратова Наталья Ивановна</a:t>
            </a:r>
          </a:p>
          <a:p>
            <a:pPr algn="ctr">
              <a:buFont typeface="Wingdings 2" pitchFamily="18" charset="2"/>
              <a:buNone/>
            </a:pPr>
            <a:endParaRPr lang="ru-RU" sz="2000" b="1" i="1" dirty="0" smtClean="0"/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     </a:t>
            </a:r>
            <a:r>
              <a:rPr lang="en-US" sz="2000" i="1" dirty="0" smtClean="0"/>
              <a:t> </a:t>
            </a:r>
            <a:r>
              <a:rPr lang="ru-RU" sz="2000" i="1" dirty="0" smtClean="0"/>
              <a:t>График работы: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понедельник-четверг с 9-00 </a:t>
            </a:r>
            <a:r>
              <a:rPr lang="ru-RU" sz="2000" i="1" smtClean="0"/>
              <a:t>до 18-00</a:t>
            </a:r>
            <a:endParaRPr lang="ru-RU" sz="2000" i="1" dirty="0" smtClean="0"/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пятница                      с 9-00 до 17-00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перерыв                        с 13-00 до 13-48 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Выходные дни             суббота, воскресенье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 smtClean="0"/>
              <a:t>     Контактный телефон 8 (48140) 2-22-42</a:t>
            </a:r>
            <a:endParaRPr lang="en-US" sz="2000" i="1" dirty="0" smtClean="0"/>
          </a:p>
          <a:p>
            <a:pPr>
              <a:buFont typeface="Wingdings 2" pitchFamily="18" charset="2"/>
              <a:buNone/>
            </a:pPr>
            <a:endParaRPr lang="en-US" sz="2000" i="1" dirty="0" smtClean="0"/>
          </a:p>
          <a:p>
            <a:pPr algn="ctr">
              <a:buFont typeface="Wingdings 2" pitchFamily="18" charset="2"/>
              <a:buNone/>
            </a:pPr>
            <a:r>
              <a:rPr lang="en-US" sz="2000" dirty="0" smtClean="0"/>
              <a:t>      </a:t>
            </a:r>
            <a:r>
              <a:rPr lang="ru-RU" sz="2000" i="1" dirty="0" smtClean="0"/>
              <a:t>Вопросы, предложения и отзывы Вы можете отправить по</a:t>
            </a:r>
            <a:r>
              <a:rPr lang="en-US" sz="2000" i="1" dirty="0" smtClean="0"/>
              <a:t> </a:t>
            </a:r>
            <a:r>
              <a:rPr lang="ru-RU" sz="2000" i="1" dirty="0" smtClean="0"/>
              <a:t>электронной почте </a:t>
            </a:r>
            <a:r>
              <a:rPr lang="ru-RU" sz="2000" i="1" dirty="0" err="1" smtClean="0"/>
              <a:t>fin</a:t>
            </a:r>
            <a:r>
              <a:rPr lang="en-US" sz="2000" i="1" dirty="0" smtClean="0"/>
              <a:t>his</a:t>
            </a:r>
            <a:r>
              <a:rPr lang="ru-RU" sz="2000" i="1" dirty="0" smtClean="0"/>
              <a:t>@</a:t>
            </a:r>
            <a:r>
              <a:rPr lang="ru-RU" sz="2000" i="1" dirty="0" err="1" smtClean="0"/>
              <a:t>mail.ru</a:t>
            </a:r>
            <a:r>
              <a:rPr lang="ru-RU" sz="2000" i="1" dirty="0" smtClean="0"/>
              <a:t> или по адресу: 21</a:t>
            </a:r>
            <a:r>
              <a:rPr lang="en-US" sz="2000" i="1" dirty="0" smtClean="0"/>
              <a:t>6620</a:t>
            </a:r>
            <a:r>
              <a:rPr lang="ru-RU" sz="2000" i="1" dirty="0" smtClean="0"/>
              <a:t>, Смоленская обл., пгт.Хиславичи, ул. Советская, д.23</a:t>
            </a:r>
            <a:r>
              <a:rPr lang="en-US" sz="2000" i="1" dirty="0" smtClean="0"/>
              <a:t> </a:t>
            </a:r>
            <a:endParaRPr lang="ru-RU" sz="2000" i="1" dirty="0" smtClean="0"/>
          </a:p>
          <a:p>
            <a:pPr>
              <a:buFont typeface="Wingdings 2" pitchFamily="18" charset="2"/>
              <a:buNone/>
            </a:pPr>
            <a:r>
              <a:rPr lang="ru-RU" sz="2000" dirty="0" smtClean="0"/>
              <a:t>   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467600" cy="8461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Консолидированный бюджет муниципального образования «Хиславичский район» Смоленской области </a:t>
            </a:r>
            <a:r>
              <a:rPr lang="ru-RU" sz="2000" dirty="0" smtClean="0">
                <a:solidFill>
                  <a:srgbClr val="0070C0"/>
                </a:solidFill>
              </a:rPr>
              <a:t>– это свод бюджетов муниципального района, городского и сельских поселений.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"/>
          </p:nvPr>
        </p:nvGraphicFramePr>
        <p:xfrm>
          <a:off x="571472" y="1984375"/>
          <a:ext cx="804389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929618" cy="59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МЕЖБЮДЖЕТНЫЕ ТРАНСФЕРТЫ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1051"/>
            <a:ext cx="7467600" cy="46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5057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1908</TotalTime>
  <Words>5325</Words>
  <Application>Microsoft Office PowerPoint</Application>
  <PresentationFormat>Экран (4:3)</PresentationFormat>
  <Paragraphs>912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Эркер</vt:lpstr>
      <vt:lpstr>  БЮДЖЕТ ДЛЯ ГРАЖДАН</vt:lpstr>
      <vt:lpstr>Содержание</vt:lpstr>
      <vt:lpstr>1. Вводная часть.</vt:lpstr>
      <vt:lpstr>КАКИЕ БЫВАЮТ БЮДЖЕТЫ?</vt:lpstr>
      <vt:lpstr>Слайд 5</vt:lpstr>
      <vt:lpstr>Консолидированный бюджет муниципального образования «Хиславичский район» Смоленской области – это свод бюджетов муниципального района, городского и сельских поселений.</vt:lpstr>
      <vt:lpstr>Слайд 7</vt:lpstr>
      <vt:lpstr>МЕЖБЮДЖЕТНЫЕ ТРАНСФЕРТЫ</vt:lpstr>
      <vt:lpstr>Слайд 9</vt:lpstr>
      <vt:lpstr>Основные характеристики исполнения бюджета за 2020 год</vt:lpstr>
      <vt:lpstr>Исполнение бюджета по налоговым доходам:</vt:lpstr>
      <vt:lpstr>структура налоговых доходов, поступивших в 2020 году</vt:lpstr>
      <vt:lpstr>Исполнение бюджета муниципального образования «Хиславичский район» Смоленской области по неналоговым доходам:</vt:lpstr>
      <vt:lpstr>структура неналоговых доходов, поступивших в 2020 году</vt:lpstr>
      <vt:lpstr>Исполнение бюджета муниципального образования «Хиславичский район» Смоленской области по безвозмездным поступлениям:</vt:lpstr>
      <vt:lpstr>Слайд 16</vt:lpstr>
      <vt:lpstr>Слайд 17</vt:lpstr>
      <vt:lpstr>структура безвозмездных поступлений за 2020 год</vt:lpstr>
      <vt:lpstr>структура безвозмездных поступлений: дотации за 2020 год</vt:lpstr>
      <vt:lpstr>структура безвозмездных поступлений: субсидии за 2020 год</vt:lpstr>
      <vt:lpstr>структура безвозмездных поступлений: субвенции за 2020 год</vt:lpstr>
      <vt:lpstr>структура безвозмездных поступлений: иные межбюджетные трансферты за 2020 год</vt:lpstr>
      <vt:lpstr>3. Исполнение бюджета муниципального образования «Хиславичский район» Смоленской области за 2020 год по расходам:</vt:lpstr>
      <vt:lpstr>Слайд 24</vt:lpstr>
      <vt:lpstr>Слайд 25</vt:lpstr>
      <vt:lpstr>Слайд 26</vt:lpstr>
      <vt:lpstr>структура расходов за 2020 год по разделам</vt:lpstr>
      <vt:lpstr>НЕПРОГРАММНЫЕ РАСХОДЫ</vt:lpstr>
      <vt:lpstr>НЕПРОГРАММНЫЕ РАСХОДЫ</vt:lpstr>
      <vt:lpstr>Слайд 30</vt:lpstr>
      <vt:lpstr>4.Источники финансирования дефицита бюджета муниципального образования «Хиславичский район» Смоленской области</vt:lpstr>
      <vt:lpstr>5. Итоги реализации муниципальных программ</vt:lpstr>
      <vt:lpstr>ПРОГРАММНАЯ СТРУКТУРА РАСХОДОВ БЮДЖЕТА</vt:lpstr>
      <vt:lpstr>Слайд 34</vt:lpstr>
      <vt:lpstr>Слайд 35</vt:lpstr>
      <vt:lpstr>Оценка эффективности муниципальных программ за 2020 год:</vt:lpstr>
      <vt:lpstr>Муниципальная программа  «Развитие образования и молодежной политики в муниципальном образовании «Хиславичский район» Смоленской области</vt:lpstr>
      <vt:lpstr>Муниципальная программа  «Развитие культуры и туризма на территории муниципального образования «Хиславичский район» Смоленской области»</vt:lpstr>
      <vt:lpstr>  Муниципальная программа  «Управление муниципальными финансами муниципального образования «Хиславичский район»  Смоленской области»</vt:lpstr>
      <vt:lpstr>  Муниципальная программа  «Создание условий для эффективного управления муниципальным образованием «Хиславичский район» Смоленской области»</vt:lpstr>
      <vt:lpstr>  Муниципальная программа  «Развитие физической культуры и спорта в муниципальном  образовании «Хиславичский район» Смоленской области»    </vt:lpstr>
      <vt:lpstr>  Муниципальная программа  «Создание благоприятного предпринимательского климата на территории муниципального образования «Хиславичский район» Смоленской области»  </vt:lpstr>
      <vt:lpstr>  Муниципальная программа  «Обеспечение жильем молодых семей муниципального образования «Хиславичский район» Смоленской области» </vt:lpstr>
      <vt:lpstr>  Муниципальная программа  «Противодействие терроризму и экстремизму на территории  муниципального образования «Хиславичский район» Смоленской области» </vt:lpstr>
      <vt:lpstr>  Муниципальная программа  «Демографическое развитие на территории муниципального образования «Хиславичский район» Смоленской области»</vt:lpstr>
      <vt:lpstr>  Муниципальная программа  «Энергосбережение и повышение энергетической эффективности»  на территории муниципального образования «Хиславичский район» Смоленской области»</vt:lpstr>
      <vt:lpstr>  Муниципальная программа  «Энергосбережение и повышение энергетической эффективности»  на территории муниципального образования «Хиславичский район» Смоленской области»</vt:lpstr>
      <vt:lpstr>  Муниципальная программа  «Обеспечение безопасности дорожного движения на территории муниципального образования «Хиславичский район» Смоленской области»</vt:lpstr>
      <vt:lpstr>  Муниципальная программа  «Социальная поддержка замещающих семей и семей с детьми, находящихся в социально опасном положении, лиц из числа детей-сирот и детей, оставшихся без попечения родителей, проживающих на территории муниципального образования «Хиславичский район» Смоленской области» </vt:lpstr>
      <vt:lpstr>Муниципальная программа  «Доступная среда  на территории муниципального образования «Хиславичский район» Смоленской области»</vt:lpstr>
      <vt:lpstr>  Муниципальная программа  «Развитие водохозяйственного комплекса на территории муниципального образования «Хиславичский район»  Смоленской области»</vt:lpstr>
      <vt:lpstr>  Муниципальная программа «Развитие добровольчества (волонтерства) в муниципальном образовании «Хиславичский район» Смоленской области» на 2020-2024 годы</vt:lpstr>
      <vt:lpstr>  Муниципальная программа  «Разработка проектов генеральных планов и правил землепользования и застройки сельских поселений муниципального образования «Хиславичский район» Смоленской области» 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273</cp:revision>
  <dcterms:created xsi:type="dcterms:W3CDTF">2021-03-15T08:13:47Z</dcterms:created>
  <dcterms:modified xsi:type="dcterms:W3CDTF">2021-05-27T13:58:58Z</dcterms:modified>
</cp:coreProperties>
</file>