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4"/>
  </p:notesMasterIdLst>
  <p:sldIdLst>
    <p:sldId id="256" r:id="rId2"/>
    <p:sldId id="346" r:id="rId3"/>
    <p:sldId id="345" r:id="rId4"/>
    <p:sldId id="270" r:id="rId5"/>
    <p:sldId id="277" r:id="rId6"/>
    <p:sldId id="278" r:id="rId7"/>
    <p:sldId id="293" r:id="rId8"/>
    <p:sldId id="292" r:id="rId9"/>
    <p:sldId id="294" r:id="rId10"/>
    <p:sldId id="295" r:id="rId11"/>
    <p:sldId id="296" r:id="rId12"/>
    <p:sldId id="297" r:id="rId13"/>
    <p:sldId id="334" r:id="rId14"/>
    <p:sldId id="338" r:id="rId15"/>
    <p:sldId id="271" r:id="rId16"/>
    <p:sldId id="339" r:id="rId17"/>
    <p:sldId id="318" r:id="rId18"/>
    <p:sldId id="319" r:id="rId19"/>
    <p:sldId id="320" r:id="rId20"/>
    <p:sldId id="288" r:id="rId21"/>
    <p:sldId id="325" r:id="rId22"/>
    <p:sldId id="341" r:id="rId23"/>
    <p:sldId id="326" r:id="rId24"/>
    <p:sldId id="289" r:id="rId25"/>
    <p:sldId id="290" r:id="rId26"/>
    <p:sldId id="343" r:id="rId27"/>
    <p:sldId id="344" r:id="rId28"/>
    <p:sldId id="263" r:id="rId29"/>
    <p:sldId id="268" r:id="rId30"/>
    <p:sldId id="340" r:id="rId31"/>
    <p:sldId id="266" r:id="rId32"/>
    <p:sldId id="303" r:id="rId33"/>
    <p:sldId id="304" r:id="rId34"/>
    <p:sldId id="307" r:id="rId35"/>
    <p:sldId id="331" r:id="rId36"/>
    <p:sldId id="332" r:id="rId37"/>
    <p:sldId id="308" r:id="rId38"/>
    <p:sldId id="327" r:id="rId39"/>
    <p:sldId id="330" r:id="rId40"/>
    <p:sldId id="329" r:id="rId41"/>
    <p:sldId id="314" r:id="rId42"/>
    <p:sldId id="315" r:id="rId43"/>
    <p:sldId id="316" r:id="rId44"/>
    <p:sldId id="317" r:id="rId45"/>
    <p:sldId id="273" r:id="rId46"/>
    <p:sldId id="275" r:id="rId47"/>
    <p:sldId id="313" r:id="rId48"/>
    <p:sldId id="291" r:id="rId49"/>
    <p:sldId id="335" r:id="rId50"/>
    <p:sldId id="336" r:id="rId51"/>
    <p:sldId id="274" r:id="rId52"/>
    <p:sldId id="276" r:id="rId5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1"/>
  <p:clrMru>
    <a:srgbClr val="FF9900"/>
    <a:srgbClr val="66FF99"/>
    <a:srgbClr val="66FFFF"/>
    <a:srgbClr val="FFFF00"/>
    <a:srgbClr val="CCFFFF"/>
    <a:srgbClr val="BFEFDF"/>
    <a:srgbClr val="CCECFF"/>
    <a:srgbClr val="D5F7B7"/>
    <a:srgbClr val="CCFF99"/>
    <a:srgbClr val="FF7C8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678" autoAdjust="0"/>
    <p:restoredTop sz="95209" autoAdjust="0"/>
  </p:normalViewPr>
  <p:slideViewPr>
    <p:cSldViewPr>
      <p:cViewPr>
        <p:scale>
          <a:sx n="100" d="100"/>
          <a:sy n="100" d="100"/>
        </p:scale>
        <p:origin x="-246" y="-78"/>
      </p:cViewPr>
      <p:guideLst>
        <p:guide orient="horz" pos="2160"/>
        <p:guide pos="2880"/>
      </p:guideLst>
    </p:cSldViewPr>
  </p:slideViewPr>
  <p:outlineViewPr>
    <p:cViewPr>
      <p:scale>
        <a:sx n="33" d="100"/>
        <a:sy n="33" d="100"/>
      </p:scale>
      <p:origin x="48" y="2532"/>
    </p:cViewPr>
  </p:outlineViewPr>
  <p:notesTextViewPr>
    <p:cViewPr>
      <p:scale>
        <a:sx n="100" d="100"/>
        <a:sy n="100" d="100"/>
      </p:scale>
      <p:origin x="0" y="0"/>
    </p:cViewPr>
  </p:notesTextViewPr>
  <p:sorterViewPr>
    <p:cViewPr>
      <p:scale>
        <a:sx n="66" d="100"/>
        <a:sy n="66" d="100"/>
      </p:scale>
      <p:origin x="0" y="0"/>
    </p:cViewPr>
  </p:sorterViewPr>
  <p:gridSpacing cx="73737788" cy="7373778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Office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Office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Office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Office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Office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Office_Excel16.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0.12646337610576491"/>
          <c:y val="4.365464768690832E-2"/>
          <c:w val="0.57195015553611361"/>
          <c:h val="0.83861570236964011"/>
        </c:manualLayout>
      </c:layout>
      <c:barChart>
        <c:barDir val="col"/>
        <c:grouping val="clustered"/>
        <c:ser>
          <c:idx val="0"/>
          <c:order val="0"/>
          <c:tx>
            <c:strRef>
              <c:f>Лист1!$B$1</c:f>
              <c:strCache>
                <c:ptCount val="1"/>
                <c:pt idx="0">
                  <c:v>Доходы (236755,6)</c:v>
                </c:pt>
              </c:strCache>
            </c:strRef>
          </c:tx>
          <c:spPr>
            <a:solidFill>
              <a:srgbClr val="FFFF00"/>
            </a:solidFill>
          </c:spPr>
          <c:dLbls>
            <c:dLbl>
              <c:idx val="0"/>
              <c:layout>
                <c:manualLayout>
                  <c:x val="1.5432098765432156E-3"/>
                  <c:y val="8.9008766014835025E-2"/>
                </c:manualLayout>
              </c:layout>
              <c:showVal val="1"/>
            </c:dLbl>
            <c:txPr>
              <a:bodyPr/>
              <a:lstStyle/>
              <a:p>
                <a:pPr>
                  <a:defRPr b="1"/>
                </a:pPr>
                <a:endParaRPr lang="ru-RU"/>
              </a:p>
            </c:txPr>
            <c:showVal val="1"/>
          </c:dLbls>
          <c:cat>
            <c:numRef>
              <c:f>Лист1!$A$2</c:f>
              <c:numCache>
                <c:formatCode>General</c:formatCode>
                <c:ptCount val="1"/>
              </c:numCache>
            </c:numRef>
          </c:cat>
          <c:val>
            <c:numRef>
              <c:f>Лист1!$B$2</c:f>
              <c:numCache>
                <c:formatCode>General</c:formatCode>
                <c:ptCount val="1"/>
                <c:pt idx="0">
                  <c:v>236755.6</c:v>
                </c:pt>
              </c:numCache>
            </c:numRef>
          </c:val>
        </c:ser>
        <c:ser>
          <c:idx val="1"/>
          <c:order val="1"/>
          <c:tx>
            <c:strRef>
              <c:f>Лист1!$C$1</c:f>
              <c:strCache>
                <c:ptCount val="1"/>
                <c:pt idx="0">
                  <c:v>Расходы (236755,6)</c:v>
                </c:pt>
              </c:strCache>
            </c:strRef>
          </c:tx>
          <c:spPr>
            <a:solidFill>
              <a:srgbClr val="66FF99"/>
            </a:solidFill>
          </c:spPr>
          <c:dLbls>
            <c:dLbl>
              <c:idx val="0"/>
              <c:layout>
                <c:manualLayout>
                  <c:x val="-3.08641975308643E-3"/>
                  <c:y val="8.9008766014835025E-2"/>
                </c:manualLayout>
              </c:layout>
              <c:showVal val="1"/>
            </c:dLbl>
            <c:txPr>
              <a:bodyPr/>
              <a:lstStyle/>
              <a:p>
                <a:pPr>
                  <a:defRPr b="1"/>
                </a:pPr>
                <a:endParaRPr lang="ru-RU"/>
              </a:p>
            </c:txPr>
            <c:showVal val="1"/>
          </c:dLbls>
          <c:cat>
            <c:numRef>
              <c:f>Лист1!$A$2</c:f>
              <c:numCache>
                <c:formatCode>General</c:formatCode>
                <c:ptCount val="1"/>
              </c:numCache>
            </c:numRef>
          </c:cat>
          <c:val>
            <c:numRef>
              <c:f>Лист1!$C$2</c:f>
              <c:numCache>
                <c:formatCode>General</c:formatCode>
                <c:ptCount val="1"/>
                <c:pt idx="0">
                  <c:v>236755.6</c:v>
                </c:pt>
              </c:numCache>
            </c:numRef>
          </c:val>
        </c:ser>
        <c:ser>
          <c:idx val="2"/>
          <c:order val="2"/>
          <c:tx>
            <c:strRef>
              <c:f>Лист1!$D$1</c:f>
              <c:strCache>
                <c:ptCount val="1"/>
                <c:pt idx="0">
                  <c:v>Дефицит (0)</c:v>
                </c:pt>
              </c:strCache>
            </c:strRef>
          </c:tx>
          <c:spPr>
            <a:solidFill>
              <a:srgbClr val="FF0000"/>
            </a:solidFill>
          </c:spPr>
          <c:dLbls>
            <c:txPr>
              <a:bodyPr/>
              <a:lstStyle/>
              <a:p>
                <a:pPr>
                  <a:defRPr b="1"/>
                </a:pPr>
                <a:endParaRPr lang="ru-RU"/>
              </a:p>
            </c:txPr>
            <c:showVal val="1"/>
          </c:dLbls>
          <c:cat>
            <c:numRef>
              <c:f>Лист1!$A$2</c:f>
              <c:numCache>
                <c:formatCode>General</c:formatCode>
                <c:ptCount val="1"/>
              </c:numCache>
            </c:numRef>
          </c:cat>
          <c:val>
            <c:numRef>
              <c:f>Лист1!$D$2</c:f>
              <c:numCache>
                <c:formatCode>General</c:formatCode>
                <c:ptCount val="1"/>
                <c:pt idx="0">
                  <c:v>0</c:v>
                </c:pt>
              </c:numCache>
            </c:numRef>
          </c:val>
        </c:ser>
        <c:axId val="147858944"/>
        <c:axId val="147860480"/>
      </c:barChart>
      <c:catAx>
        <c:axId val="147858944"/>
        <c:scaling>
          <c:orientation val="minMax"/>
        </c:scaling>
        <c:axPos val="b"/>
        <c:numFmt formatCode="General" sourceLinked="1"/>
        <c:tickLblPos val="nextTo"/>
        <c:crossAx val="147860480"/>
        <c:crosses val="autoZero"/>
        <c:auto val="1"/>
        <c:lblAlgn val="ctr"/>
        <c:lblOffset val="100"/>
      </c:catAx>
      <c:valAx>
        <c:axId val="147860480"/>
        <c:scaling>
          <c:orientation val="minMax"/>
        </c:scaling>
        <c:axPos val="l"/>
        <c:majorGridlines/>
        <c:numFmt formatCode="General" sourceLinked="1"/>
        <c:tickLblPos val="nextTo"/>
        <c:crossAx val="147858944"/>
        <c:crosses val="autoZero"/>
        <c:crossBetween val="between"/>
      </c:valAx>
    </c:plotArea>
    <c:legend>
      <c:legendPos val="r"/>
      <c:layout/>
    </c:legend>
    <c:plotVisOnly val="1"/>
    <c:dispBlanksAs val="gap"/>
  </c:chart>
  <c:txPr>
    <a:bodyPr/>
    <a:lstStyle/>
    <a:p>
      <a:pPr>
        <a:defRPr sz="1800"/>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chart>
    <c:title>
      <c:layout/>
    </c:title>
    <c:view3D>
      <c:rotX val="30"/>
      <c:perspective val="30"/>
    </c:view3D>
    <c:plotArea>
      <c:layout/>
      <c:pie3DChart>
        <c:varyColors val="1"/>
        <c:ser>
          <c:idx val="0"/>
          <c:order val="0"/>
          <c:tx>
            <c:strRef>
              <c:f>Лист1!$B$1</c:f>
              <c:strCache>
                <c:ptCount val="1"/>
                <c:pt idx="0">
                  <c:v>в тысячах рублей</c:v>
                </c:pt>
              </c:strCache>
            </c:strRef>
          </c:tx>
          <c:explosion val="25"/>
          <c:dLbls>
            <c:dLbl>
              <c:idx val="1"/>
              <c:layout>
                <c:manualLayout>
                  <c:x val="4.0895061728395084E-2"/>
                  <c:y val="-7.8032717252218942E-2"/>
                </c:manualLayout>
              </c:layout>
              <c:showVal val="1"/>
            </c:dLbl>
            <c:showVal val="1"/>
            <c:showLeaderLines val="1"/>
          </c:dLbls>
          <c:cat>
            <c:strRef>
              <c:f>Лист1!$A$2:$A$4</c:f>
              <c:strCache>
                <c:ptCount val="3"/>
                <c:pt idx="0">
                  <c:v>Дотации бюджетам муниципальных образований (126185,8)</c:v>
                </c:pt>
                <c:pt idx="1">
                  <c:v>Субвенции бюджетам муниципальных образований (85590,6)</c:v>
                </c:pt>
                <c:pt idx="2">
                  <c:v>Иные межбюджетные трансферты 240,6)</c:v>
                </c:pt>
              </c:strCache>
            </c:strRef>
          </c:cat>
          <c:val>
            <c:numRef>
              <c:f>Лист1!$B$2:$B$4</c:f>
              <c:numCache>
                <c:formatCode>General</c:formatCode>
                <c:ptCount val="3"/>
                <c:pt idx="0">
                  <c:v>126185.8</c:v>
                </c:pt>
                <c:pt idx="1">
                  <c:v>85590.6</c:v>
                </c:pt>
                <c:pt idx="2">
                  <c:v>240.6</c:v>
                </c:pt>
              </c:numCache>
            </c:numRef>
          </c:val>
        </c:ser>
      </c:pie3DChart>
    </c:plotArea>
    <c:legend>
      <c:legendPos val="r"/>
      <c:layout>
        <c:manualLayout>
          <c:xMode val="edge"/>
          <c:yMode val="edge"/>
          <c:x val="0.62835022358316894"/>
          <c:y val="0.13105293058866629"/>
          <c:w val="0.36239051715758053"/>
          <c:h val="0.75364578079122468"/>
        </c:manualLayout>
      </c:layout>
      <c:txPr>
        <a:bodyPr/>
        <a:lstStyle/>
        <a:p>
          <a:pPr>
            <a:defRPr sz="1200"/>
          </a:pPr>
          <a:endParaRPr lang="ru-RU"/>
        </a:p>
      </c:txPr>
    </c:legend>
    <c:plotVisOnly val="1"/>
  </c:chart>
  <c:txPr>
    <a:bodyPr/>
    <a:lstStyle/>
    <a:p>
      <a:pPr>
        <a:defRPr sz="1800"/>
      </a:pPr>
      <a:endParaRPr lang="ru-RU"/>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ru-RU"/>
  <c:chart>
    <c:title>
      <c:layout/>
      <c:txPr>
        <a:bodyPr/>
        <a:lstStyle/>
        <a:p>
          <a:pPr>
            <a:defRPr sz="1400"/>
          </a:pPr>
          <a:endParaRPr lang="ru-RU"/>
        </a:p>
      </c:txPr>
    </c:title>
    <c:view3D>
      <c:rotX val="30"/>
      <c:perspective val="30"/>
    </c:view3D>
    <c:plotArea>
      <c:layout/>
      <c:pie3DChart>
        <c:varyColors val="1"/>
        <c:ser>
          <c:idx val="0"/>
          <c:order val="0"/>
          <c:tx>
            <c:strRef>
              <c:f>Лист1!$B$1</c:f>
              <c:strCache>
                <c:ptCount val="1"/>
                <c:pt idx="0">
                  <c:v>в тысячах рублей</c:v>
                </c:pt>
              </c:strCache>
            </c:strRef>
          </c:tx>
          <c:explosion val="21"/>
          <c:dPt>
            <c:idx val="0"/>
            <c:spPr>
              <a:solidFill>
                <a:srgbClr val="FFC000"/>
              </a:solidFill>
            </c:spPr>
          </c:dPt>
          <c:dPt>
            <c:idx val="2"/>
            <c:spPr>
              <a:solidFill>
                <a:srgbClr val="FF7C80"/>
              </a:solidFill>
            </c:spPr>
          </c:dPt>
          <c:dPt>
            <c:idx val="3"/>
            <c:spPr>
              <a:solidFill>
                <a:srgbClr val="0000FF"/>
              </a:solidFill>
            </c:spPr>
          </c:dPt>
          <c:dPt>
            <c:idx val="4"/>
            <c:spPr>
              <a:solidFill>
                <a:srgbClr val="66FF99"/>
              </a:solidFill>
            </c:spPr>
          </c:dPt>
          <c:dPt>
            <c:idx val="6"/>
            <c:spPr>
              <a:solidFill>
                <a:srgbClr val="FFFF00"/>
              </a:solidFill>
            </c:spPr>
          </c:dPt>
          <c:dPt>
            <c:idx val="8"/>
            <c:spPr>
              <a:solidFill>
                <a:srgbClr val="66FFFF"/>
              </a:solidFill>
            </c:spPr>
          </c:dPt>
          <c:dLbls>
            <c:dLbl>
              <c:idx val="0"/>
              <c:layout>
                <c:manualLayout>
                  <c:x val="-7.6730096237970433E-2"/>
                  <c:y val="-3.3344200147604613E-2"/>
                </c:manualLayout>
              </c:layout>
              <c:showVal val="1"/>
            </c:dLbl>
            <c:dLbl>
              <c:idx val="3"/>
              <c:layout>
                <c:manualLayout>
                  <c:x val="-9.1536405171577351E-2"/>
                  <c:y val="8.4724834210290159E-2"/>
                </c:manualLayout>
              </c:layout>
              <c:showVal val="1"/>
            </c:dLbl>
            <c:dLbl>
              <c:idx val="4"/>
              <c:layout>
                <c:manualLayout>
                  <c:x val="4.0123456790123462E-2"/>
                  <c:y val="0.18637152823867162"/>
                </c:manualLayout>
              </c:layout>
              <c:showVal val="1"/>
            </c:dLbl>
            <c:showVal val="1"/>
            <c:showLeaderLines val="1"/>
          </c:dLbls>
          <c:cat>
            <c:strRef>
              <c:f>Лист1!$A$2:$A$10</c:f>
              <c:strCache>
                <c:ptCount val="9"/>
                <c:pt idx="0">
                  <c:v>01 Общегосударственные вопросы (30282,2)</c:v>
                </c:pt>
                <c:pt idx="1">
                  <c:v>04 Национальная экономика (2550,0)</c:v>
                </c:pt>
                <c:pt idx="2">
                  <c:v>05 Жилищно-коммунальное хозяйство (200,0)</c:v>
                </c:pt>
                <c:pt idx="3">
                  <c:v>07 Образование (107174,1)</c:v>
                </c:pt>
                <c:pt idx="4">
                  <c:v>08 Культура, кинематография (44120,8)</c:v>
                </c:pt>
                <c:pt idx="5">
                  <c:v>10 Социальная политика (19130,5)</c:v>
                </c:pt>
                <c:pt idx="6">
                  <c:v>11 Физическая культура и спорт (5264,2)</c:v>
                </c:pt>
                <c:pt idx="7">
                  <c:v>13 Обслуживание муниципального долга (3,8)</c:v>
                </c:pt>
                <c:pt idx="8">
                  <c:v>14 Межбюджетные трансферты (28030,0)</c:v>
                </c:pt>
              </c:strCache>
            </c:strRef>
          </c:cat>
          <c:val>
            <c:numRef>
              <c:f>Лист1!$B$2:$B$10</c:f>
              <c:numCache>
                <c:formatCode>General</c:formatCode>
                <c:ptCount val="9"/>
                <c:pt idx="0">
                  <c:v>30282.2</c:v>
                </c:pt>
                <c:pt idx="1">
                  <c:v>2550</c:v>
                </c:pt>
                <c:pt idx="2">
                  <c:v>200</c:v>
                </c:pt>
                <c:pt idx="3">
                  <c:v>107174.1</c:v>
                </c:pt>
                <c:pt idx="4">
                  <c:v>44120.800000000003</c:v>
                </c:pt>
                <c:pt idx="5">
                  <c:v>19130.5</c:v>
                </c:pt>
                <c:pt idx="6">
                  <c:v>5264.2</c:v>
                </c:pt>
                <c:pt idx="7">
                  <c:v>3.8</c:v>
                </c:pt>
                <c:pt idx="8">
                  <c:v>28030</c:v>
                </c:pt>
              </c:numCache>
            </c:numRef>
          </c:val>
        </c:ser>
      </c:pie3DChart>
    </c:plotArea>
    <c:legend>
      <c:legendPos val="r"/>
      <c:layout>
        <c:manualLayout>
          <c:xMode val="edge"/>
          <c:yMode val="edge"/>
          <c:x val="0.65277777777778423"/>
          <c:y val="0.10035711820580635"/>
          <c:w val="0.33796296296297201"/>
          <c:h val="0.82852358222585631"/>
        </c:manualLayout>
      </c:layout>
      <c:txPr>
        <a:bodyPr/>
        <a:lstStyle/>
        <a:p>
          <a:pPr>
            <a:defRPr sz="1200"/>
          </a:pPr>
          <a:endParaRPr lang="ru-RU"/>
        </a:p>
      </c:txPr>
    </c:legend>
    <c:plotVisOnly val="1"/>
  </c:chart>
  <c:txPr>
    <a:bodyPr/>
    <a:lstStyle/>
    <a:p>
      <a:pPr>
        <a:defRPr sz="1800"/>
      </a:pPr>
      <a:endParaRPr lang="ru-RU"/>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ru-RU"/>
  <c:chart>
    <c:title>
      <c:layout/>
      <c:txPr>
        <a:bodyPr/>
        <a:lstStyle/>
        <a:p>
          <a:pPr>
            <a:defRPr sz="1400"/>
          </a:pPr>
          <a:endParaRPr lang="ru-RU"/>
        </a:p>
      </c:txPr>
    </c:title>
    <c:view3D>
      <c:rotX val="30"/>
      <c:perspective val="30"/>
    </c:view3D>
    <c:plotArea>
      <c:layout/>
      <c:pie3DChart>
        <c:varyColors val="1"/>
        <c:ser>
          <c:idx val="0"/>
          <c:order val="0"/>
          <c:tx>
            <c:strRef>
              <c:f>Лист1!$B$1</c:f>
              <c:strCache>
                <c:ptCount val="1"/>
                <c:pt idx="0">
                  <c:v>в тысячах рублей</c:v>
                </c:pt>
              </c:strCache>
            </c:strRef>
          </c:tx>
          <c:explosion val="25"/>
          <c:dPt>
            <c:idx val="0"/>
            <c:spPr>
              <a:solidFill>
                <a:srgbClr val="FF7C80"/>
              </a:solidFill>
            </c:spPr>
          </c:dPt>
          <c:dPt>
            <c:idx val="1"/>
            <c:spPr>
              <a:solidFill>
                <a:srgbClr val="FFC000"/>
              </a:solidFill>
            </c:spPr>
          </c:dPt>
          <c:dPt>
            <c:idx val="2"/>
            <c:spPr>
              <a:solidFill>
                <a:srgbClr val="0000FF"/>
              </a:solidFill>
            </c:spPr>
          </c:dPt>
          <c:dPt>
            <c:idx val="3"/>
            <c:spPr>
              <a:solidFill>
                <a:srgbClr val="66FF99"/>
              </a:solidFill>
            </c:spPr>
          </c:dPt>
          <c:dPt>
            <c:idx val="4"/>
            <c:spPr>
              <a:solidFill>
                <a:srgbClr val="C00000"/>
              </a:solidFill>
            </c:spPr>
          </c:dPt>
          <c:dPt>
            <c:idx val="5"/>
            <c:spPr>
              <a:solidFill>
                <a:srgbClr val="FFFF00"/>
              </a:solidFill>
            </c:spPr>
          </c:dPt>
          <c:dPt>
            <c:idx val="7"/>
            <c:spPr>
              <a:solidFill>
                <a:srgbClr val="66FFFF"/>
              </a:solidFill>
            </c:spPr>
          </c:dPt>
          <c:dLbls>
            <c:dLbl>
              <c:idx val="0"/>
              <c:layout>
                <c:manualLayout>
                  <c:x val="-5.3047171186934965E-2"/>
                  <c:y val="-1.9046354407766249E-2"/>
                </c:manualLayout>
              </c:layout>
              <c:showVal val="1"/>
            </c:dLbl>
            <c:dLbl>
              <c:idx val="2"/>
              <c:layout>
                <c:manualLayout>
                  <c:x val="-6.0098911247205997E-2"/>
                  <c:y val="0.11847567689189463"/>
                </c:manualLayout>
              </c:layout>
              <c:showVal val="1"/>
            </c:dLbl>
            <c:dLbl>
              <c:idx val="3"/>
              <c:layout>
                <c:manualLayout>
                  <c:x val="-1.8886215611937485E-2"/>
                  <c:y val="3.4736348790950201E-2"/>
                </c:manualLayout>
              </c:layout>
              <c:showVal val="1"/>
            </c:dLbl>
            <c:dLbl>
              <c:idx val="7"/>
              <c:layout>
                <c:manualLayout>
                  <c:x val="3.8096869835714982E-2"/>
                  <c:y val="-6.1981697089890993E-2"/>
                </c:manualLayout>
              </c:layout>
              <c:showVal val="1"/>
            </c:dLbl>
            <c:showVal val="1"/>
            <c:showLeaderLines val="1"/>
          </c:dLbls>
          <c:cat>
            <c:strRef>
              <c:f>Лист1!$A$2:$A$9</c:f>
              <c:strCache>
                <c:ptCount val="8"/>
                <c:pt idx="0">
                  <c:v>01 Общегосударственные вопросы (27709,2)</c:v>
                </c:pt>
                <c:pt idx="1">
                  <c:v>07 Образование (94538,3)</c:v>
                </c:pt>
                <c:pt idx="2">
                  <c:v>08 Культура, кинематография (40429,7)</c:v>
                </c:pt>
                <c:pt idx="3">
                  <c:v>10 Социальная политика (15097,0)</c:v>
                </c:pt>
                <c:pt idx="4">
                  <c:v>11 Физическая культура и спорт (3960,5)</c:v>
                </c:pt>
                <c:pt idx="5">
                  <c:v>13 Обслуживание муниципального долга (3,8)</c:v>
                </c:pt>
                <c:pt idx="6">
                  <c:v>14 Межбюджетные трансферты (22136,5)</c:v>
                </c:pt>
                <c:pt idx="7">
                  <c:v>Условно-утвержденные расходы (2986,7)</c:v>
                </c:pt>
              </c:strCache>
            </c:strRef>
          </c:cat>
          <c:val>
            <c:numRef>
              <c:f>Лист1!$B$2:$B$9</c:f>
              <c:numCache>
                <c:formatCode>General</c:formatCode>
                <c:ptCount val="8"/>
                <c:pt idx="0">
                  <c:v>27709.200000000001</c:v>
                </c:pt>
                <c:pt idx="1">
                  <c:v>94538.3</c:v>
                </c:pt>
                <c:pt idx="2">
                  <c:v>40429.699999999997</c:v>
                </c:pt>
                <c:pt idx="3">
                  <c:v>15097</c:v>
                </c:pt>
                <c:pt idx="4">
                  <c:v>3960.5</c:v>
                </c:pt>
                <c:pt idx="5">
                  <c:v>3.8</c:v>
                </c:pt>
                <c:pt idx="6">
                  <c:v>22136.5</c:v>
                </c:pt>
                <c:pt idx="7">
                  <c:v>2986.7</c:v>
                </c:pt>
              </c:numCache>
            </c:numRef>
          </c:val>
        </c:ser>
      </c:pie3DChart>
    </c:plotArea>
    <c:legend>
      <c:legendPos val="r"/>
      <c:layout>
        <c:manualLayout>
          <c:xMode val="edge"/>
          <c:yMode val="edge"/>
          <c:x val="0.65277777777778434"/>
          <c:y val="0.10035711820580634"/>
          <c:w val="0.33796296296297218"/>
          <c:h val="0.85194577282859141"/>
        </c:manualLayout>
      </c:layout>
      <c:txPr>
        <a:bodyPr/>
        <a:lstStyle/>
        <a:p>
          <a:pPr>
            <a:defRPr sz="1200"/>
          </a:pPr>
          <a:endParaRPr lang="ru-RU"/>
        </a:p>
      </c:txPr>
    </c:legend>
    <c:plotVisOnly val="1"/>
  </c:chart>
  <c:txPr>
    <a:bodyPr/>
    <a:lstStyle/>
    <a:p>
      <a:pPr>
        <a:defRPr sz="1800"/>
      </a:pPr>
      <a:endParaRPr lang="ru-RU"/>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ru-RU"/>
  <c:chart>
    <c:title>
      <c:layout/>
      <c:txPr>
        <a:bodyPr/>
        <a:lstStyle/>
        <a:p>
          <a:pPr>
            <a:defRPr sz="1400"/>
          </a:pPr>
          <a:endParaRPr lang="ru-RU"/>
        </a:p>
      </c:txPr>
    </c:title>
    <c:view3D>
      <c:rotX val="30"/>
      <c:perspective val="30"/>
    </c:view3D>
    <c:plotArea>
      <c:layout/>
      <c:pie3DChart>
        <c:varyColors val="1"/>
        <c:ser>
          <c:idx val="0"/>
          <c:order val="0"/>
          <c:tx>
            <c:strRef>
              <c:f>Лист1!$B$1</c:f>
              <c:strCache>
                <c:ptCount val="1"/>
                <c:pt idx="0">
                  <c:v>в тысячах рублей</c:v>
                </c:pt>
              </c:strCache>
            </c:strRef>
          </c:tx>
          <c:explosion val="25"/>
          <c:dPt>
            <c:idx val="0"/>
            <c:spPr>
              <a:solidFill>
                <a:srgbClr val="FF7C80"/>
              </a:solidFill>
            </c:spPr>
          </c:dPt>
          <c:dPt>
            <c:idx val="1"/>
            <c:spPr>
              <a:solidFill>
                <a:srgbClr val="0000FF"/>
              </a:solidFill>
            </c:spPr>
          </c:dPt>
          <c:dPt>
            <c:idx val="2"/>
            <c:spPr>
              <a:solidFill>
                <a:srgbClr val="66FF99"/>
              </a:solidFill>
            </c:spPr>
          </c:dPt>
          <c:dPt>
            <c:idx val="3"/>
            <c:spPr>
              <a:solidFill>
                <a:srgbClr val="FFFF00"/>
              </a:solidFill>
            </c:spPr>
          </c:dPt>
          <c:dPt>
            <c:idx val="4"/>
            <c:spPr>
              <a:solidFill>
                <a:srgbClr val="FF6699"/>
              </a:solidFill>
            </c:spPr>
          </c:dPt>
          <c:dPt>
            <c:idx val="6"/>
            <c:spPr>
              <a:solidFill>
                <a:srgbClr val="66FFFF"/>
              </a:solidFill>
            </c:spPr>
          </c:dPt>
          <c:dLbls>
            <c:dLbl>
              <c:idx val="0"/>
              <c:layout>
                <c:manualLayout>
                  <c:x val="-2.9610309128025782E-2"/>
                  <c:y val="-2.8663999037702751E-3"/>
                </c:manualLayout>
              </c:layout>
              <c:showVal val="1"/>
            </c:dLbl>
            <c:dLbl>
              <c:idx val="1"/>
              <c:layout>
                <c:manualLayout>
                  <c:x val="-8.1226183532614002E-2"/>
                  <c:y val="6.8158145438442577E-2"/>
                </c:manualLayout>
              </c:layout>
              <c:showVal val="1"/>
            </c:dLbl>
            <c:dLbl>
              <c:idx val="2"/>
              <c:layout>
                <c:manualLayout>
                  <c:x val="2.3533950617284052E-2"/>
                  <c:y val="0.15054951968129596"/>
                </c:manualLayout>
              </c:layout>
              <c:showVal val="1"/>
            </c:dLbl>
            <c:dLbl>
              <c:idx val="6"/>
              <c:layout>
                <c:manualLayout>
                  <c:x val="7.8734081850880613E-2"/>
                  <c:y val="-3.1493513612428553E-2"/>
                </c:manualLayout>
              </c:layout>
              <c:showVal val="1"/>
            </c:dLbl>
            <c:dLbl>
              <c:idx val="7"/>
              <c:layout>
                <c:manualLayout>
                  <c:x val="1.7151380383007682E-2"/>
                  <c:y val="-7.6455500207070107E-2"/>
                </c:manualLayout>
              </c:layout>
              <c:showVal val="1"/>
            </c:dLbl>
            <c:showVal val="1"/>
            <c:showLeaderLines val="1"/>
          </c:dLbls>
          <c:cat>
            <c:strRef>
              <c:f>Лист1!$A$2:$A$9</c:f>
              <c:strCache>
                <c:ptCount val="8"/>
                <c:pt idx="0">
                  <c:v>01 Общегосударственные вопросы (27644,7)</c:v>
                </c:pt>
                <c:pt idx="1">
                  <c:v>07 Образование (97440,3)</c:v>
                </c:pt>
                <c:pt idx="2">
                  <c:v>08 Культура, кинематография (40475,1)</c:v>
                </c:pt>
                <c:pt idx="3">
                  <c:v>10 Социальная политика (15180,1)</c:v>
                </c:pt>
                <c:pt idx="4">
                  <c:v>11 Физическая культура и спорт (3370,5)</c:v>
                </c:pt>
                <c:pt idx="5">
                  <c:v>13 Обслуживание муниципального долга (3,8)</c:v>
                </c:pt>
                <c:pt idx="6">
                  <c:v>14 Межбюджетные трансферты (18531,9)</c:v>
                </c:pt>
                <c:pt idx="7">
                  <c:v>Условно утвержденные расходы (5897,2)</c:v>
                </c:pt>
              </c:strCache>
            </c:strRef>
          </c:cat>
          <c:val>
            <c:numRef>
              <c:f>Лист1!$B$2:$B$9</c:f>
              <c:numCache>
                <c:formatCode>General</c:formatCode>
                <c:ptCount val="8"/>
                <c:pt idx="0">
                  <c:v>27644.7</c:v>
                </c:pt>
                <c:pt idx="1">
                  <c:v>97440.3</c:v>
                </c:pt>
                <c:pt idx="2">
                  <c:v>40475.1</c:v>
                </c:pt>
                <c:pt idx="3">
                  <c:v>15180.1</c:v>
                </c:pt>
                <c:pt idx="4">
                  <c:v>3370.5</c:v>
                </c:pt>
                <c:pt idx="5">
                  <c:v>3.8</c:v>
                </c:pt>
                <c:pt idx="6">
                  <c:v>18531.900000000001</c:v>
                </c:pt>
                <c:pt idx="7">
                  <c:v>5897.2</c:v>
                </c:pt>
              </c:numCache>
            </c:numRef>
          </c:val>
        </c:ser>
      </c:pie3DChart>
    </c:plotArea>
    <c:legend>
      <c:legendPos val="r"/>
      <c:layout>
        <c:manualLayout>
          <c:xMode val="edge"/>
          <c:yMode val="edge"/>
          <c:x val="0.65277777777778445"/>
          <c:y val="0.10035711820580633"/>
          <c:w val="0.33796296296297235"/>
          <c:h val="0.82852358222585631"/>
        </c:manualLayout>
      </c:layout>
      <c:txPr>
        <a:bodyPr/>
        <a:lstStyle/>
        <a:p>
          <a:pPr>
            <a:defRPr sz="1200"/>
          </a:pPr>
          <a:endParaRPr lang="ru-RU"/>
        </a:p>
      </c:txPr>
    </c:legend>
    <c:plotVisOnly val="1"/>
  </c:chart>
  <c:txPr>
    <a:bodyPr/>
    <a:lstStyle/>
    <a:p>
      <a:pPr>
        <a:defRPr sz="1800"/>
      </a:pPr>
      <a:endParaRPr lang="ru-RU"/>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5.6959870147810468E-2"/>
          <c:y val="8.9660303728797727E-2"/>
          <c:w val="0.49919429479209837"/>
          <c:h val="0.75648231100161356"/>
        </c:manualLayout>
      </c:layout>
      <c:pie3DChart>
        <c:varyColors val="1"/>
        <c:ser>
          <c:idx val="0"/>
          <c:order val="0"/>
          <c:tx>
            <c:strRef>
              <c:f>Лист1!$B$1</c:f>
              <c:strCache>
                <c:ptCount val="1"/>
                <c:pt idx="0">
                  <c:v>в тысячах рублей</c:v>
                </c:pt>
              </c:strCache>
            </c:strRef>
          </c:tx>
          <c:explosion val="25"/>
          <c:dPt>
            <c:idx val="0"/>
            <c:spPr>
              <a:solidFill>
                <a:srgbClr val="FFFF00"/>
              </a:solidFill>
            </c:spPr>
          </c:dPt>
          <c:dPt>
            <c:idx val="1"/>
            <c:spPr>
              <a:solidFill>
                <a:srgbClr val="66FFFF"/>
              </a:solidFill>
            </c:spPr>
          </c:dPt>
          <c:dPt>
            <c:idx val="2"/>
            <c:spPr>
              <a:solidFill>
                <a:srgbClr val="99FF99"/>
              </a:solidFill>
            </c:spPr>
          </c:dPt>
          <c:dPt>
            <c:idx val="3"/>
            <c:spPr>
              <a:solidFill>
                <a:srgbClr val="FF9900"/>
              </a:solidFill>
            </c:spPr>
          </c:dPt>
          <c:dPt>
            <c:idx val="5"/>
            <c:spPr>
              <a:solidFill>
                <a:srgbClr val="FF6699"/>
              </a:solidFill>
            </c:spPr>
          </c:dPt>
          <c:dPt>
            <c:idx val="10"/>
            <c:spPr>
              <a:solidFill>
                <a:srgbClr val="33CCCC"/>
              </a:solidFill>
            </c:spPr>
          </c:dPt>
          <c:dLbls>
            <c:dLbl>
              <c:idx val="0"/>
              <c:layout>
                <c:manualLayout>
                  <c:x val="-0.15990862253329649"/>
                  <c:y val="0.28955644521590146"/>
                </c:manualLayout>
              </c:layout>
              <c:showVal val="1"/>
            </c:dLbl>
            <c:dLbl>
              <c:idx val="1"/>
              <c:layout>
                <c:manualLayout>
                  <c:x val="9.5715344609701533E-2"/>
                  <c:y val="4.3052678157594323E-2"/>
                </c:manualLayout>
              </c:layout>
              <c:showVal val="1"/>
            </c:dLbl>
            <c:dLbl>
              <c:idx val="2"/>
              <c:layout>
                <c:manualLayout>
                  <c:x val="0"/>
                  <c:y val="0.11268784742636194"/>
                </c:manualLayout>
              </c:layout>
              <c:showVal val="1"/>
            </c:dLbl>
            <c:showVal val="1"/>
            <c:showLeaderLines val="1"/>
          </c:dLbls>
          <c:cat>
            <c:strRef>
              <c:f>Лист1!$A$2:$A$17</c:f>
              <c:strCache>
                <c:ptCount val="16"/>
                <c:pt idx="0">
                  <c:v>Развитие образования и молодежной политики (105330,7)</c:v>
                </c:pt>
                <c:pt idx="1">
                  <c:v>Развитие культуры и туризма (49669,8)</c:v>
                </c:pt>
                <c:pt idx="2">
                  <c:v>Управление муниципальными финансами (33684,4)</c:v>
                </c:pt>
                <c:pt idx="3">
                  <c:v>Создание условий для эффективного управления (21691,5)</c:v>
                </c:pt>
                <c:pt idx="4">
                  <c:v>Развитие физической культуры и спорта (5264,2)</c:v>
                </c:pt>
                <c:pt idx="5">
                  <c:v>Создание благоприятного предпринимательского климата (1884,7)</c:v>
                </c:pt>
                <c:pt idx="6">
                  <c:v>Обеспечение жильем молодых семей (165,1)</c:v>
                </c:pt>
                <c:pt idx="7">
                  <c:v>Демографическое развитие на территории муниципального образования (10,0)</c:v>
                </c:pt>
                <c:pt idx="8">
                  <c:v>Обеспечение безопасности дорожного движения (5,0)</c:v>
                </c:pt>
                <c:pt idx="9">
                  <c:v>Социальная поддержка замещающих семей и семей с детьми, находящихся в социально опасном положении (11214,8)</c:v>
                </c:pt>
                <c:pt idx="10">
                  <c:v>Разработка проектов генеральных планов и правил землепользования и застройки сельских поселений (240,0)</c:v>
                </c:pt>
                <c:pt idx="11">
                  <c:v>Профилактика правонарушений и усиление борьбы с преступностью (5,0)</c:v>
                </c:pt>
                <c:pt idx="12">
                  <c:v>Противодействие территоризму и экстремизму (150,0)</c:v>
                </c:pt>
                <c:pt idx="13">
                  <c:v>Комплексные меры противодействия злоупотреблению наркотических средств и их незаконному обороту (5,0)</c:v>
                </c:pt>
                <c:pt idx="14">
                  <c:v>Доступная среда (10,0)</c:v>
                </c:pt>
                <c:pt idx="15">
                  <c:v>Развитие добровольчества (волонтерства) (5,0)</c:v>
                </c:pt>
              </c:strCache>
            </c:strRef>
          </c:cat>
          <c:val>
            <c:numRef>
              <c:f>Лист1!$B$2:$B$17</c:f>
              <c:numCache>
                <c:formatCode>General</c:formatCode>
                <c:ptCount val="16"/>
                <c:pt idx="0">
                  <c:v>105330.7</c:v>
                </c:pt>
                <c:pt idx="1">
                  <c:v>49669.8</c:v>
                </c:pt>
                <c:pt idx="2">
                  <c:v>33684.400000000001</c:v>
                </c:pt>
                <c:pt idx="3">
                  <c:v>21691.5</c:v>
                </c:pt>
                <c:pt idx="4">
                  <c:v>5264.2</c:v>
                </c:pt>
                <c:pt idx="5">
                  <c:v>1884.7</c:v>
                </c:pt>
                <c:pt idx="6">
                  <c:v>165.1</c:v>
                </c:pt>
                <c:pt idx="7">
                  <c:v>10</c:v>
                </c:pt>
                <c:pt idx="8">
                  <c:v>5</c:v>
                </c:pt>
                <c:pt idx="9">
                  <c:v>11214.8</c:v>
                </c:pt>
                <c:pt idx="10">
                  <c:v>240</c:v>
                </c:pt>
                <c:pt idx="11">
                  <c:v>5</c:v>
                </c:pt>
                <c:pt idx="12">
                  <c:v>150</c:v>
                </c:pt>
                <c:pt idx="13">
                  <c:v>5</c:v>
                </c:pt>
                <c:pt idx="14">
                  <c:v>10</c:v>
                </c:pt>
                <c:pt idx="15">
                  <c:v>5</c:v>
                </c:pt>
              </c:numCache>
            </c:numRef>
          </c:val>
        </c:ser>
      </c:pie3DChart>
    </c:plotArea>
    <c:legend>
      <c:legendPos val="r"/>
      <c:layout>
        <c:manualLayout>
          <c:xMode val="edge"/>
          <c:yMode val="edge"/>
          <c:x val="0.57145646267900763"/>
          <c:y val="2.2241508565314284E-4"/>
          <c:w val="0.41051238660957051"/>
          <c:h val="0.99977758491434288"/>
        </c:manualLayout>
      </c:layout>
      <c:txPr>
        <a:bodyPr/>
        <a:lstStyle/>
        <a:p>
          <a:pPr>
            <a:defRPr sz="800"/>
          </a:pPr>
          <a:endParaRPr lang="ru-RU"/>
        </a:p>
      </c:txPr>
    </c:legend>
    <c:plotVisOnly val="1"/>
  </c:chart>
  <c:txPr>
    <a:bodyPr/>
    <a:lstStyle/>
    <a:p>
      <a:pPr>
        <a:defRPr sz="1800"/>
      </a:pPr>
      <a:endParaRPr lang="ru-RU"/>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ru-RU"/>
  <c:chart>
    <c:title>
      <c:layout>
        <c:manualLayout>
          <c:xMode val="edge"/>
          <c:yMode val="edge"/>
          <c:x val="0.37836030912803054"/>
          <c:y val="1.6542975747491386E-2"/>
        </c:manualLayout>
      </c:layout>
      <c:txPr>
        <a:bodyPr/>
        <a:lstStyle/>
        <a:p>
          <a:pPr>
            <a:defRPr sz="1400"/>
          </a:pPr>
          <a:endParaRPr lang="ru-RU"/>
        </a:p>
      </c:txPr>
    </c:title>
    <c:view3D>
      <c:rotX val="30"/>
      <c:perspective val="30"/>
    </c:view3D>
    <c:plotArea>
      <c:layout/>
      <c:pie3DChart>
        <c:varyColors val="1"/>
        <c:ser>
          <c:idx val="0"/>
          <c:order val="0"/>
          <c:tx>
            <c:strRef>
              <c:f>Лист1!$B$1</c:f>
              <c:strCache>
                <c:ptCount val="1"/>
                <c:pt idx="0">
                  <c:v>в тысячах рублей</c:v>
                </c:pt>
              </c:strCache>
            </c:strRef>
          </c:tx>
          <c:explosion val="25"/>
          <c:dPt>
            <c:idx val="0"/>
            <c:spPr>
              <a:solidFill>
                <a:srgbClr val="FFFF00"/>
              </a:solidFill>
            </c:spPr>
          </c:dPt>
          <c:dPt>
            <c:idx val="1"/>
            <c:spPr>
              <a:solidFill>
                <a:srgbClr val="66FFFF"/>
              </a:solidFill>
            </c:spPr>
          </c:dPt>
          <c:dPt>
            <c:idx val="2"/>
            <c:spPr>
              <a:solidFill>
                <a:srgbClr val="99FF99"/>
              </a:solidFill>
            </c:spPr>
          </c:dPt>
          <c:dPt>
            <c:idx val="3"/>
            <c:spPr>
              <a:solidFill>
                <a:srgbClr val="FF9900"/>
              </a:solidFill>
            </c:spPr>
          </c:dPt>
          <c:dLbls>
            <c:dLbl>
              <c:idx val="0"/>
              <c:layout>
                <c:manualLayout>
                  <c:x val="-0.1460558228832507"/>
                  <c:y val="0.30260414320962215"/>
                </c:manualLayout>
              </c:layout>
              <c:showVal val="1"/>
            </c:dLbl>
            <c:showVal val="1"/>
            <c:showLeaderLines val="1"/>
          </c:dLbls>
          <c:cat>
            <c:strRef>
              <c:f>Лист1!$A$2:$A$9</c:f>
              <c:strCache>
                <c:ptCount val="8"/>
                <c:pt idx="0">
                  <c:v>Развитие образования и молодежной политики (93703,3)</c:v>
                </c:pt>
                <c:pt idx="1">
                  <c:v>Развитие культуры и туризма (45195,3)</c:v>
                </c:pt>
                <c:pt idx="2">
                  <c:v>Управление муниципальными финансами (27975,4)</c:v>
                </c:pt>
                <c:pt idx="3">
                  <c:v>Создание условий для эффективного управления (13218,6)</c:v>
                </c:pt>
                <c:pt idx="4">
                  <c:v>Развитие физической культуры и спорта (3960,5)</c:v>
                </c:pt>
                <c:pt idx="5">
                  <c:v>Создание благоприятного предпринимательского климата (1941,8)</c:v>
                </c:pt>
                <c:pt idx="6">
                  <c:v>Обеспечение жильем молодых семей муниципального образования "Хиславичский район" Смоленской области (154,0)</c:v>
                </c:pt>
                <c:pt idx="7">
                  <c:v>Социальная поддержка замещающих семей (11012,4)</c:v>
                </c:pt>
              </c:strCache>
            </c:strRef>
          </c:cat>
          <c:val>
            <c:numRef>
              <c:f>Лист1!$B$2:$B$9</c:f>
              <c:numCache>
                <c:formatCode>General</c:formatCode>
                <c:ptCount val="8"/>
                <c:pt idx="0">
                  <c:v>93703.3</c:v>
                </c:pt>
                <c:pt idx="1">
                  <c:v>45195.3</c:v>
                </c:pt>
                <c:pt idx="2">
                  <c:v>27975.4</c:v>
                </c:pt>
                <c:pt idx="3">
                  <c:v>13218.6</c:v>
                </c:pt>
                <c:pt idx="4">
                  <c:v>3960.5</c:v>
                </c:pt>
                <c:pt idx="5">
                  <c:v>1941.8</c:v>
                </c:pt>
                <c:pt idx="6">
                  <c:v>154</c:v>
                </c:pt>
                <c:pt idx="7">
                  <c:v>11012.4</c:v>
                </c:pt>
              </c:numCache>
            </c:numRef>
          </c:val>
        </c:ser>
      </c:pie3DChart>
    </c:plotArea>
    <c:legend>
      <c:legendPos val="r"/>
      <c:layout>
        <c:manualLayout>
          <c:xMode val="edge"/>
          <c:yMode val="edge"/>
          <c:x val="0.60362022455526465"/>
          <c:y val="8.6104866041740766E-2"/>
          <c:w val="0.38712051618548216"/>
          <c:h val="0.79668231619513263"/>
        </c:manualLayout>
      </c:layout>
      <c:txPr>
        <a:bodyPr/>
        <a:lstStyle/>
        <a:p>
          <a:pPr>
            <a:defRPr sz="1200"/>
          </a:pPr>
          <a:endParaRPr lang="ru-RU"/>
        </a:p>
      </c:txPr>
    </c:legend>
    <c:plotVisOnly val="1"/>
  </c:chart>
  <c:txPr>
    <a:bodyPr/>
    <a:lstStyle/>
    <a:p>
      <a:pPr>
        <a:defRPr sz="1800"/>
      </a:pPr>
      <a:endParaRPr lang="ru-RU"/>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ru-RU"/>
  <c:chart>
    <c:title>
      <c:layout>
        <c:manualLayout>
          <c:xMode val="edge"/>
          <c:yMode val="edge"/>
          <c:x val="0.36910104986876641"/>
          <c:y val="3.9533114962158382E-2"/>
        </c:manualLayout>
      </c:layout>
      <c:txPr>
        <a:bodyPr/>
        <a:lstStyle/>
        <a:p>
          <a:pPr>
            <a:defRPr sz="1400"/>
          </a:pPr>
          <a:endParaRPr lang="ru-RU"/>
        </a:p>
      </c:txPr>
    </c:title>
    <c:view3D>
      <c:rotX val="30"/>
      <c:perspective val="30"/>
    </c:view3D>
    <c:plotArea>
      <c:layout/>
      <c:pie3DChart>
        <c:varyColors val="1"/>
        <c:ser>
          <c:idx val="0"/>
          <c:order val="0"/>
          <c:tx>
            <c:strRef>
              <c:f>Лист1!$B$1</c:f>
              <c:strCache>
                <c:ptCount val="1"/>
                <c:pt idx="0">
                  <c:v>в тысячах рублей</c:v>
                </c:pt>
              </c:strCache>
            </c:strRef>
          </c:tx>
          <c:explosion val="25"/>
          <c:dPt>
            <c:idx val="0"/>
            <c:spPr>
              <a:solidFill>
                <a:srgbClr val="FFFF00"/>
              </a:solidFill>
            </c:spPr>
          </c:dPt>
          <c:dPt>
            <c:idx val="1"/>
            <c:spPr>
              <a:solidFill>
                <a:srgbClr val="66FFFF"/>
              </a:solidFill>
            </c:spPr>
          </c:dPt>
          <c:dPt>
            <c:idx val="2"/>
            <c:spPr>
              <a:solidFill>
                <a:srgbClr val="99FF99"/>
              </a:solidFill>
            </c:spPr>
          </c:dPt>
          <c:dPt>
            <c:idx val="3"/>
            <c:spPr>
              <a:solidFill>
                <a:srgbClr val="FF9900"/>
              </a:solidFill>
            </c:spPr>
          </c:dPt>
          <c:dPt>
            <c:idx val="5"/>
            <c:spPr>
              <a:solidFill>
                <a:srgbClr val="FF0000"/>
              </a:solidFill>
            </c:spPr>
          </c:dPt>
          <c:dLbls>
            <c:dLbl>
              <c:idx val="0"/>
              <c:layout>
                <c:manualLayout>
                  <c:x val="-0.13003864100320792"/>
                  <c:y val="0.34453317833687747"/>
                </c:manualLayout>
              </c:layout>
              <c:showVal val="1"/>
            </c:dLbl>
            <c:showVal val="1"/>
            <c:showLeaderLines val="1"/>
          </c:dLbls>
          <c:cat>
            <c:strRef>
              <c:f>Лист1!$A$2:$A$9</c:f>
              <c:strCache>
                <c:ptCount val="8"/>
                <c:pt idx="0">
                  <c:v>Развитие образования и молодежной политики (96605,3)</c:v>
                </c:pt>
                <c:pt idx="1">
                  <c:v>Развитие культуры и туризма (45240,7)</c:v>
                </c:pt>
                <c:pt idx="2">
                  <c:v>Управление муниципальными финансами (24355,1)</c:v>
                </c:pt>
                <c:pt idx="3">
                  <c:v>Создание условий для эффективного управления (13404,0)</c:v>
                </c:pt>
                <c:pt idx="4">
                  <c:v>Развитие физической культуры и спорта (3370,5)</c:v>
                </c:pt>
                <c:pt idx="5">
                  <c:v>Создание благоприятного предпринимательского климата (1919,9)</c:v>
                </c:pt>
                <c:pt idx="6">
                  <c:v>Обеспечение жильем молодых семей муниципального образования "Хиславичский район" Смоленской области (198,1)</c:v>
                </c:pt>
                <c:pt idx="7">
                  <c:v>Социальная поддержка замещающих семей (11051,4)</c:v>
                </c:pt>
              </c:strCache>
            </c:strRef>
          </c:cat>
          <c:val>
            <c:numRef>
              <c:f>Лист1!$B$2:$B$9</c:f>
              <c:numCache>
                <c:formatCode>General</c:formatCode>
                <c:ptCount val="8"/>
                <c:pt idx="0">
                  <c:v>96605.3</c:v>
                </c:pt>
                <c:pt idx="1">
                  <c:v>45240.7</c:v>
                </c:pt>
                <c:pt idx="2">
                  <c:v>24355.1</c:v>
                </c:pt>
                <c:pt idx="3">
                  <c:v>13404</c:v>
                </c:pt>
                <c:pt idx="4">
                  <c:v>3370.5</c:v>
                </c:pt>
                <c:pt idx="5">
                  <c:v>1919.9</c:v>
                </c:pt>
                <c:pt idx="6">
                  <c:v>198.1</c:v>
                </c:pt>
                <c:pt idx="7">
                  <c:v>11051.4</c:v>
                </c:pt>
              </c:numCache>
            </c:numRef>
          </c:val>
        </c:ser>
      </c:pie3DChart>
    </c:plotArea>
    <c:legend>
      <c:legendPos val="r"/>
      <c:layout>
        <c:manualLayout>
          <c:xMode val="edge"/>
          <c:yMode val="edge"/>
          <c:x val="0.60362022455526465"/>
          <c:y val="4.0088313605761906E-2"/>
          <c:w val="0.38712051618548216"/>
          <c:h val="0.93248580661036962"/>
        </c:manualLayout>
      </c:layout>
      <c:txPr>
        <a:bodyPr/>
        <a:lstStyle/>
        <a:p>
          <a:pPr>
            <a:defRPr sz="1200"/>
          </a:pPr>
          <a:endParaRPr lang="ru-RU"/>
        </a:p>
      </c:txPr>
    </c:legend>
    <c:plotVisOnly val="1"/>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plotArea>
      <c:layout/>
      <c:barChart>
        <c:barDir val="col"/>
        <c:grouping val="clustered"/>
        <c:ser>
          <c:idx val="0"/>
          <c:order val="0"/>
          <c:tx>
            <c:strRef>
              <c:f>Лист1!$B$1</c:f>
              <c:strCache>
                <c:ptCount val="1"/>
                <c:pt idx="0">
                  <c:v>Доходы (206861,7)</c:v>
                </c:pt>
              </c:strCache>
            </c:strRef>
          </c:tx>
          <c:spPr>
            <a:solidFill>
              <a:srgbClr val="FFFF00"/>
            </a:solidFill>
          </c:spPr>
          <c:dLbls>
            <c:txPr>
              <a:bodyPr/>
              <a:lstStyle/>
              <a:p>
                <a:pPr>
                  <a:defRPr b="1"/>
                </a:pPr>
                <a:endParaRPr lang="ru-RU"/>
              </a:p>
            </c:txPr>
            <c:showVal val="1"/>
          </c:dLbls>
          <c:cat>
            <c:numRef>
              <c:f>Лист1!$A$2</c:f>
              <c:numCache>
                <c:formatCode>General</c:formatCode>
                <c:ptCount val="1"/>
              </c:numCache>
            </c:numRef>
          </c:cat>
          <c:val>
            <c:numRef>
              <c:f>Лист1!$B$2</c:f>
              <c:numCache>
                <c:formatCode>General</c:formatCode>
                <c:ptCount val="1"/>
                <c:pt idx="0">
                  <c:v>206861.7</c:v>
                </c:pt>
              </c:numCache>
            </c:numRef>
          </c:val>
        </c:ser>
        <c:ser>
          <c:idx val="1"/>
          <c:order val="1"/>
          <c:tx>
            <c:strRef>
              <c:f>Лист1!$C$1</c:f>
              <c:strCache>
                <c:ptCount val="1"/>
                <c:pt idx="0">
                  <c:v>Расходы (206861,7)</c:v>
                </c:pt>
              </c:strCache>
            </c:strRef>
          </c:tx>
          <c:spPr>
            <a:solidFill>
              <a:srgbClr val="66FF99"/>
            </a:solidFill>
          </c:spPr>
          <c:dLbls>
            <c:txPr>
              <a:bodyPr/>
              <a:lstStyle/>
              <a:p>
                <a:pPr>
                  <a:defRPr b="1"/>
                </a:pPr>
                <a:endParaRPr lang="ru-RU"/>
              </a:p>
            </c:txPr>
            <c:showVal val="1"/>
          </c:dLbls>
          <c:cat>
            <c:numRef>
              <c:f>Лист1!$A$2</c:f>
              <c:numCache>
                <c:formatCode>General</c:formatCode>
                <c:ptCount val="1"/>
              </c:numCache>
            </c:numRef>
          </c:cat>
          <c:val>
            <c:numRef>
              <c:f>Лист1!$C$2</c:f>
              <c:numCache>
                <c:formatCode>General</c:formatCode>
                <c:ptCount val="1"/>
                <c:pt idx="0">
                  <c:v>206861.7</c:v>
                </c:pt>
              </c:numCache>
            </c:numRef>
          </c:val>
        </c:ser>
        <c:ser>
          <c:idx val="2"/>
          <c:order val="2"/>
          <c:tx>
            <c:strRef>
              <c:f>Лист1!$D$1</c:f>
              <c:strCache>
                <c:ptCount val="1"/>
                <c:pt idx="0">
                  <c:v>Дефицит (0)</c:v>
                </c:pt>
              </c:strCache>
            </c:strRef>
          </c:tx>
          <c:cat>
            <c:numRef>
              <c:f>Лист1!$A$2</c:f>
              <c:numCache>
                <c:formatCode>General</c:formatCode>
                <c:ptCount val="1"/>
              </c:numCache>
            </c:numRef>
          </c:cat>
          <c:val>
            <c:numRef>
              <c:f>Лист1!$D$2</c:f>
              <c:numCache>
                <c:formatCode>General</c:formatCode>
                <c:ptCount val="1"/>
                <c:pt idx="0">
                  <c:v>0</c:v>
                </c:pt>
              </c:numCache>
            </c:numRef>
          </c:val>
        </c:ser>
        <c:axId val="147889536"/>
        <c:axId val="150013056"/>
      </c:barChart>
      <c:catAx>
        <c:axId val="147889536"/>
        <c:scaling>
          <c:orientation val="minMax"/>
        </c:scaling>
        <c:axPos val="b"/>
        <c:numFmt formatCode="General" sourceLinked="1"/>
        <c:tickLblPos val="nextTo"/>
        <c:txPr>
          <a:bodyPr/>
          <a:lstStyle/>
          <a:p>
            <a:pPr>
              <a:defRPr sz="2800" b="1">
                <a:solidFill>
                  <a:srgbClr val="002060"/>
                </a:solidFill>
              </a:defRPr>
            </a:pPr>
            <a:endParaRPr lang="ru-RU"/>
          </a:p>
        </c:txPr>
        <c:crossAx val="150013056"/>
        <c:crosses val="autoZero"/>
        <c:auto val="1"/>
        <c:lblAlgn val="ctr"/>
        <c:lblOffset val="100"/>
      </c:catAx>
      <c:valAx>
        <c:axId val="150013056"/>
        <c:scaling>
          <c:orientation val="minMax"/>
        </c:scaling>
        <c:axPos val="l"/>
        <c:majorGridlines/>
        <c:numFmt formatCode="General" sourceLinked="1"/>
        <c:tickLblPos val="nextTo"/>
        <c:crossAx val="147889536"/>
        <c:crosses val="autoZero"/>
        <c:crossBetween val="between"/>
      </c:valAx>
      <c:spPr>
        <a:noFill/>
      </c:spPr>
    </c:plotArea>
    <c:legend>
      <c:legendPos val="r"/>
      <c:layout/>
    </c:legend>
    <c:plotVisOnly val="1"/>
    <c:dispBlanksAs val="gap"/>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plotArea>
      <c:layout/>
      <c:barChart>
        <c:barDir val="col"/>
        <c:grouping val="clustered"/>
        <c:ser>
          <c:idx val="0"/>
          <c:order val="0"/>
          <c:tx>
            <c:strRef>
              <c:f>Лист1!$B$1</c:f>
              <c:strCache>
                <c:ptCount val="1"/>
                <c:pt idx="0">
                  <c:v>Доходы (208543,6)</c:v>
                </c:pt>
              </c:strCache>
            </c:strRef>
          </c:tx>
          <c:spPr>
            <a:solidFill>
              <a:srgbClr val="FFFF00"/>
            </a:solidFill>
            <a:ln>
              <a:noFill/>
            </a:ln>
          </c:spPr>
          <c:dLbls>
            <c:txPr>
              <a:bodyPr/>
              <a:lstStyle/>
              <a:p>
                <a:pPr>
                  <a:defRPr b="1"/>
                </a:pPr>
                <a:endParaRPr lang="ru-RU"/>
              </a:p>
            </c:txPr>
            <c:showVal val="1"/>
          </c:dLbls>
          <c:cat>
            <c:numRef>
              <c:f>Лист1!$A$2</c:f>
              <c:numCache>
                <c:formatCode>General</c:formatCode>
                <c:ptCount val="1"/>
              </c:numCache>
            </c:numRef>
          </c:cat>
          <c:val>
            <c:numRef>
              <c:f>Лист1!$B$2</c:f>
              <c:numCache>
                <c:formatCode>General</c:formatCode>
                <c:ptCount val="1"/>
                <c:pt idx="0">
                  <c:v>208543.6</c:v>
                </c:pt>
              </c:numCache>
            </c:numRef>
          </c:val>
        </c:ser>
        <c:ser>
          <c:idx val="1"/>
          <c:order val="1"/>
          <c:tx>
            <c:strRef>
              <c:f>Лист1!$C$1</c:f>
              <c:strCache>
                <c:ptCount val="1"/>
                <c:pt idx="0">
                  <c:v>Расходы (208543,6)</c:v>
                </c:pt>
              </c:strCache>
            </c:strRef>
          </c:tx>
          <c:spPr>
            <a:solidFill>
              <a:srgbClr val="66FF99"/>
            </a:solidFill>
          </c:spPr>
          <c:dLbls>
            <c:txPr>
              <a:bodyPr/>
              <a:lstStyle/>
              <a:p>
                <a:pPr>
                  <a:defRPr b="1"/>
                </a:pPr>
                <a:endParaRPr lang="ru-RU"/>
              </a:p>
            </c:txPr>
            <c:showVal val="1"/>
          </c:dLbls>
          <c:cat>
            <c:numRef>
              <c:f>Лист1!$A$2</c:f>
              <c:numCache>
                <c:formatCode>General</c:formatCode>
                <c:ptCount val="1"/>
              </c:numCache>
            </c:numRef>
          </c:cat>
          <c:val>
            <c:numRef>
              <c:f>Лист1!$C$2</c:f>
              <c:numCache>
                <c:formatCode>General</c:formatCode>
                <c:ptCount val="1"/>
                <c:pt idx="0">
                  <c:v>208543.6</c:v>
                </c:pt>
              </c:numCache>
            </c:numRef>
          </c:val>
        </c:ser>
        <c:ser>
          <c:idx val="2"/>
          <c:order val="2"/>
          <c:tx>
            <c:strRef>
              <c:f>Лист1!$D$1</c:f>
              <c:strCache>
                <c:ptCount val="1"/>
                <c:pt idx="0">
                  <c:v>Дефицит (0)</c:v>
                </c:pt>
              </c:strCache>
            </c:strRef>
          </c:tx>
          <c:dLbls>
            <c:showVal val="1"/>
          </c:dLbls>
          <c:cat>
            <c:numRef>
              <c:f>Лист1!$A$2</c:f>
              <c:numCache>
                <c:formatCode>General</c:formatCode>
                <c:ptCount val="1"/>
              </c:numCache>
            </c:numRef>
          </c:cat>
          <c:val>
            <c:numRef>
              <c:f>Лист1!$D$2</c:f>
              <c:numCache>
                <c:formatCode>General</c:formatCode>
                <c:ptCount val="1"/>
                <c:pt idx="0">
                  <c:v>0</c:v>
                </c:pt>
              </c:numCache>
            </c:numRef>
          </c:val>
        </c:ser>
        <c:axId val="64179584"/>
        <c:axId val="64193664"/>
      </c:barChart>
      <c:catAx>
        <c:axId val="64179584"/>
        <c:scaling>
          <c:orientation val="minMax"/>
        </c:scaling>
        <c:axPos val="b"/>
        <c:numFmt formatCode="General" sourceLinked="1"/>
        <c:tickLblPos val="nextTo"/>
        <c:txPr>
          <a:bodyPr/>
          <a:lstStyle/>
          <a:p>
            <a:pPr>
              <a:defRPr sz="2800" b="1">
                <a:solidFill>
                  <a:srgbClr val="002060"/>
                </a:solidFill>
              </a:defRPr>
            </a:pPr>
            <a:endParaRPr lang="ru-RU"/>
          </a:p>
        </c:txPr>
        <c:crossAx val="64193664"/>
        <c:crosses val="autoZero"/>
        <c:auto val="1"/>
        <c:lblAlgn val="ctr"/>
        <c:lblOffset val="100"/>
      </c:catAx>
      <c:valAx>
        <c:axId val="64193664"/>
        <c:scaling>
          <c:orientation val="minMax"/>
        </c:scaling>
        <c:axPos val="l"/>
        <c:majorGridlines/>
        <c:numFmt formatCode="General" sourceLinked="1"/>
        <c:tickLblPos val="nextTo"/>
        <c:crossAx val="64179584"/>
        <c:crosses val="autoZero"/>
        <c:crossBetween val="between"/>
      </c:valAx>
    </c:plotArea>
    <c:legend>
      <c:legendPos val="r"/>
      <c:layout/>
    </c:legend>
    <c:plotVisOnly val="1"/>
    <c:dispBlanksAs val="gap"/>
  </c:chart>
  <c:txPr>
    <a:bodyPr/>
    <a:lstStyle/>
    <a:p>
      <a:pPr>
        <a:defRPr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title>
      <c:layout/>
      <c:txPr>
        <a:bodyPr/>
        <a:lstStyle/>
        <a:p>
          <a:pPr>
            <a:defRPr sz="1400"/>
          </a:pPr>
          <a:endParaRPr lang="ru-RU"/>
        </a:p>
      </c:txPr>
    </c:title>
    <c:plotArea>
      <c:layout/>
      <c:pieChart>
        <c:varyColors val="1"/>
        <c:ser>
          <c:idx val="0"/>
          <c:order val="0"/>
          <c:tx>
            <c:strRef>
              <c:f>Лист1!$B$1</c:f>
              <c:strCache>
                <c:ptCount val="1"/>
                <c:pt idx="0">
                  <c:v>в тысячах рублей</c:v>
                </c:pt>
              </c:strCache>
            </c:strRef>
          </c:tx>
          <c:explosion val="25"/>
          <c:dPt>
            <c:idx val="0"/>
            <c:spPr>
              <a:solidFill>
                <a:srgbClr val="FFFF00"/>
              </a:solidFill>
            </c:spPr>
          </c:dPt>
          <c:dPt>
            <c:idx val="1"/>
            <c:spPr>
              <a:solidFill>
                <a:srgbClr val="66FF99"/>
              </a:solidFill>
            </c:spPr>
          </c:dPt>
          <c:dPt>
            <c:idx val="2"/>
            <c:spPr>
              <a:solidFill>
                <a:srgbClr val="FF7C80"/>
              </a:solidFill>
            </c:spPr>
          </c:dPt>
          <c:dLbls>
            <c:dLbl>
              <c:idx val="0"/>
              <c:layout>
                <c:manualLayout>
                  <c:x val="6.9620516185476822E-2"/>
                  <c:y val="-8.9014925056148247E-2"/>
                </c:manualLayout>
              </c:layout>
              <c:showVal val="1"/>
            </c:dLbl>
            <c:showVal val="1"/>
            <c:showLeaderLines val="1"/>
          </c:dLbls>
          <c:cat>
            <c:strRef>
              <c:f>Лист1!$A$2:$A$4</c:f>
              <c:strCache>
                <c:ptCount val="3"/>
                <c:pt idx="0">
                  <c:v>Безвозмездные поступления (212017,0)</c:v>
                </c:pt>
                <c:pt idx="1">
                  <c:v>Налоговые доходы (23461,7)</c:v>
                </c:pt>
                <c:pt idx="2">
                  <c:v>Неналоговые доходы (1276,9)</c:v>
                </c:pt>
              </c:strCache>
            </c:strRef>
          </c:cat>
          <c:val>
            <c:numRef>
              <c:f>Лист1!$B$2:$B$4</c:f>
              <c:numCache>
                <c:formatCode>General</c:formatCode>
                <c:ptCount val="3"/>
                <c:pt idx="0">
                  <c:v>212017</c:v>
                </c:pt>
                <c:pt idx="1">
                  <c:v>23461.7</c:v>
                </c:pt>
                <c:pt idx="2">
                  <c:v>1276.9000000000001</c:v>
                </c:pt>
              </c:numCache>
            </c:numRef>
          </c:val>
        </c:ser>
        <c:firstSliceAng val="0"/>
      </c:pieChart>
    </c:plotArea>
    <c:legend>
      <c:legendPos val="r"/>
      <c:layout/>
    </c:legend>
    <c:plotVisOnly val="1"/>
  </c:chart>
  <c:txPr>
    <a:bodyPr/>
    <a:lstStyle/>
    <a:p>
      <a:pPr>
        <a:defRPr sz="1800"/>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title>
      <c:layout/>
      <c:txPr>
        <a:bodyPr/>
        <a:lstStyle/>
        <a:p>
          <a:pPr>
            <a:defRPr sz="1400"/>
          </a:pPr>
          <a:endParaRPr lang="ru-RU"/>
        </a:p>
      </c:txPr>
    </c:title>
    <c:plotArea>
      <c:layout/>
      <c:pieChart>
        <c:varyColors val="1"/>
        <c:ser>
          <c:idx val="0"/>
          <c:order val="0"/>
          <c:tx>
            <c:strRef>
              <c:f>Лист1!$B$1</c:f>
              <c:strCache>
                <c:ptCount val="1"/>
                <c:pt idx="0">
                  <c:v>в тысячах рублей</c:v>
                </c:pt>
              </c:strCache>
            </c:strRef>
          </c:tx>
          <c:explosion val="25"/>
          <c:dPt>
            <c:idx val="0"/>
            <c:spPr>
              <a:solidFill>
                <a:srgbClr val="FFFF00"/>
              </a:solidFill>
            </c:spPr>
          </c:dPt>
          <c:dPt>
            <c:idx val="1"/>
            <c:spPr>
              <a:solidFill>
                <a:srgbClr val="66FF99"/>
              </a:solidFill>
            </c:spPr>
          </c:dPt>
          <c:dPt>
            <c:idx val="2"/>
            <c:spPr>
              <a:solidFill>
                <a:srgbClr val="FF7C80"/>
              </a:solidFill>
            </c:spPr>
          </c:dPt>
          <c:dLbls>
            <c:dLbl>
              <c:idx val="0"/>
              <c:layout>
                <c:manualLayout>
                  <c:x val="6.9620516185476822E-2"/>
                  <c:y val="-8.9014925056148247E-2"/>
                </c:manualLayout>
              </c:layout>
              <c:showVal val="1"/>
            </c:dLbl>
            <c:dLbl>
              <c:idx val="1"/>
              <c:layout>
                <c:manualLayout>
                  <c:x val="-5.1984057548361995E-2"/>
                  <c:y val="9.9445792472164854E-2"/>
                </c:manualLayout>
              </c:layout>
              <c:showVal val="1"/>
            </c:dLbl>
            <c:showVal val="1"/>
            <c:showLeaderLines val="1"/>
          </c:dLbls>
          <c:cat>
            <c:strRef>
              <c:f>Лист1!$A$2:$A$4</c:f>
              <c:strCache>
                <c:ptCount val="3"/>
                <c:pt idx="0">
                  <c:v>Безвозмездные поступления (181277,6)</c:v>
                </c:pt>
                <c:pt idx="1">
                  <c:v>Налоговые доходы (24410,7)</c:v>
                </c:pt>
                <c:pt idx="2">
                  <c:v>Неналоговые доходы (1173,4)</c:v>
                </c:pt>
              </c:strCache>
            </c:strRef>
          </c:cat>
          <c:val>
            <c:numRef>
              <c:f>Лист1!$B$2:$B$4</c:f>
              <c:numCache>
                <c:formatCode>General</c:formatCode>
                <c:ptCount val="3"/>
                <c:pt idx="0">
                  <c:v>181277.6</c:v>
                </c:pt>
                <c:pt idx="1">
                  <c:v>24410.7</c:v>
                </c:pt>
                <c:pt idx="2">
                  <c:v>1173.4000000000001</c:v>
                </c:pt>
              </c:numCache>
            </c:numRef>
          </c:val>
        </c:ser>
        <c:firstSliceAng val="0"/>
      </c:pieChart>
    </c:plotArea>
    <c:legend>
      <c:legendPos val="r"/>
      <c:layout/>
    </c:legend>
    <c:plotVisOnly val="1"/>
  </c:chart>
  <c:txPr>
    <a:bodyPr/>
    <a:lstStyle/>
    <a:p>
      <a:pPr>
        <a:defRPr sz="1800"/>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title>
      <c:layout/>
      <c:txPr>
        <a:bodyPr/>
        <a:lstStyle/>
        <a:p>
          <a:pPr>
            <a:defRPr sz="1400"/>
          </a:pPr>
          <a:endParaRPr lang="ru-RU"/>
        </a:p>
      </c:txPr>
    </c:title>
    <c:plotArea>
      <c:layout>
        <c:manualLayout>
          <c:layoutTarget val="inner"/>
          <c:xMode val="edge"/>
          <c:yMode val="edge"/>
          <c:x val="0.1262139107611549"/>
          <c:y val="0.14754705560658593"/>
          <c:w val="0.43278373189462888"/>
          <c:h val="0.7564230836620861"/>
        </c:manualLayout>
      </c:layout>
      <c:pieChart>
        <c:varyColors val="1"/>
        <c:ser>
          <c:idx val="0"/>
          <c:order val="0"/>
          <c:tx>
            <c:strRef>
              <c:f>Лист1!$B$1</c:f>
              <c:strCache>
                <c:ptCount val="1"/>
                <c:pt idx="0">
                  <c:v>в тысячах рублей</c:v>
                </c:pt>
              </c:strCache>
            </c:strRef>
          </c:tx>
          <c:explosion val="25"/>
          <c:dPt>
            <c:idx val="0"/>
            <c:spPr>
              <a:solidFill>
                <a:srgbClr val="FFFF00"/>
              </a:solidFill>
            </c:spPr>
          </c:dPt>
          <c:dPt>
            <c:idx val="1"/>
            <c:spPr>
              <a:solidFill>
                <a:srgbClr val="66FF99"/>
              </a:solidFill>
            </c:spPr>
          </c:dPt>
          <c:dPt>
            <c:idx val="2"/>
            <c:spPr>
              <a:solidFill>
                <a:srgbClr val="FF7C80"/>
              </a:solidFill>
            </c:spPr>
          </c:dPt>
          <c:dLbls>
            <c:dLbl>
              <c:idx val="0"/>
              <c:layout>
                <c:manualLayout>
                  <c:x val="6.134283561777E-2"/>
                  <c:y val="-9.9821706373015046E-2"/>
                </c:manualLayout>
              </c:layout>
              <c:showVal val="1"/>
            </c:dLbl>
            <c:dLbl>
              <c:idx val="1"/>
              <c:layout>
                <c:manualLayout>
                  <c:x val="-5.9997691260815521E-2"/>
                  <c:y val="0.1374286002516712"/>
                </c:manualLayout>
              </c:layout>
              <c:showVal val="1"/>
            </c:dLbl>
            <c:showVal val="1"/>
            <c:showLeaderLines val="1"/>
          </c:dLbls>
          <c:cat>
            <c:strRef>
              <c:f>Лист1!$A$2:$A$4</c:f>
              <c:strCache>
                <c:ptCount val="3"/>
                <c:pt idx="0">
                  <c:v>Безвозмездные поступления (181786,6)</c:v>
                </c:pt>
                <c:pt idx="1">
                  <c:v>Налоговые доходы (25536,8)</c:v>
                </c:pt>
                <c:pt idx="2">
                  <c:v>Неналоговые доходы (1220,2)</c:v>
                </c:pt>
              </c:strCache>
            </c:strRef>
          </c:cat>
          <c:val>
            <c:numRef>
              <c:f>Лист1!$B$2:$B$4</c:f>
              <c:numCache>
                <c:formatCode>General</c:formatCode>
                <c:ptCount val="3"/>
                <c:pt idx="0">
                  <c:v>181786.6</c:v>
                </c:pt>
                <c:pt idx="1">
                  <c:v>25536.799999999996</c:v>
                </c:pt>
                <c:pt idx="2">
                  <c:v>1220.2</c:v>
                </c:pt>
              </c:numCache>
            </c:numRef>
          </c:val>
        </c:ser>
        <c:firstSliceAng val="0"/>
      </c:pieChart>
    </c:plotArea>
    <c:legend>
      <c:legendPos val="r"/>
      <c:layout/>
    </c:legend>
    <c:plotVisOnly val="1"/>
  </c:chart>
  <c:txPr>
    <a:bodyPr/>
    <a:lstStyle/>
    <a:p>
      <a:pPr>
        <a:defRPr sz="1800"/>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title>
      <c:layout/>
    </c:title>
    <c:view3D>
      <c:rAngAx val="1"/>
    </c:view3D>
    <c:plotArea>
      <c:layout/>
      <c:bar3DChart>
        <c:barDir val="bar"/>
        <c:grouping val="clustered"/>
        <c:ser>
          <c:idx val="0"/>
          <c:order val="0"/>
          <c:tx>
            <c:strRef>
              <c:f>Лист1!$B$1</c:f>
              <c:strCache>
                <c:ptCount val="1"/>
                <c:pt idx="0">
                  <c:v>Земельный налог</c:v>
                </c:pt>
              </c:strCache>
            </c:strRef>
          </c:tx>
          <c:dLbls>
            <c:showVal val="1"/>
          </c:dLbls>
          <c:cat>
            <c:strRef>
              <c:f>Лист1!$A$2:$A$6</c:f>
              <c:strCache>
                <c:ptCount val="4"/>
                <c:pt idx="0">
                  <c:v>Бюджетные, автономные, казенные учреждения</c:v>
                </c:pt>
                <c:pt idx="1">
                  <c:v>Органы местного самоуправления</c:v>
                </c:pt>
                <c:pt idx="2">
                  <c:v>Многодетные семьи</c:v>
                </c:pt>
                <c:pt idx="3">
                  <c:v>Пенсионеры старше 80 лет</c:v>
                </c:pt>
              </c:strCache>
            </c:strRef>
          </c:cat>
          <c:val>
            <c:numRef>
              <c:f>Лист1!$B$2:$B$6</c:f>
              <c:numCache>
                <c:formatCode>General</c:formatCode>
                <c:ptCount val="5"/>
                <c:pt idx="0">
                  <c:v>172</c:v>
                </c:pt>
                <c:pt idx="1">
                  <c:v>337</c:v>
                </c:pt>
                <c:pt idx="2">
                  <c:v>1</c:v>
                </c:pt>
                <c:pt idx="3">
                  <c:v>135</c:v>
                </c:pt>
              </c:numCache>
            </c:numRef>
          </c:val>
        </c:ser>
        <c:shape val="box"/>
        <c:axId val="146983552"/>
        <c:axId val="93938048"/>
        <c:axId val="0"/>
      </c:bar3DChart>
      <c:catAx>
        <c:axId val="146983552"/>
        <c:scaling>
          <c:orientation val="minMax"/>
        </c:scaling>
        <c:axPos val="l"/>
        <c:tickLblPos val="nextTo"/>
        <c:txPr>
          <a:bodyPr/>
          <a:lstStyle/>
          <a:p>
            <a:pPr>
              <a:defRPr sz="1400"/>
            </a:pPr>
            <a:endParaRPr lang="ru-RU"/>
          </a:p>
        </c:txPr>
        <c:crossAx val="93938048"/>
        <c:crosses val="autoZero"/>
        <c:auto val="1"/>
        <c:lblAlgn val="ctr"/>
        <c:lblOffset val="100"/>
      </c:catAx>
      <c:valAx>
        <c:axId val="93938048"/>
        <c:scaling>
          <c:orientation val="minMax"/>
        </c:scaling>
        <c:axPos val="b"/>
        <c:majorGridlines/>
        <c:numFmt formatCode="General" sourceLinked="1"/>
        <c:tickLblPos val="nextTo"/>
        <c:crossAx val="146983552"/>
        <c:crosses val="autoZero"/>
        <c:crossBetween val="between"/>
      </c:valAx>
    </c:plotArea>
    <c:plotVisOnly val="1"/>
  </c:chart>
  <c:txPr>
    <a:bodyPr/>
    <a:lstStyle/>
    <a:p>
      <a:pPr>
        <a:defRPr sz="1800"/>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chart>
    <c:title>
      <c:layout/>
      <c:txPr>
        <a:bodyPr/>
        <a:lstStyle/>
        <a:p>
          <a:pPr>
            <a:defRPr sz="1400"/>
          </a:pPr>
          <a:endParaRPr lang="ru-RU"/>
        </a:p>
      </c:txPr>
    </c:title>
    <c:view3D>
      <c:rotX val="75"/>
      <c:perspective val="30"/>
    </c:view3D>
    <c:plotArea>
      <c:layout/>
      <c:pie3DChart>
        <c:varyColors val="1"/>
        <c:ser>
          <c:idx val="0"/>
          <c:order val="0"/>
          <c:tx>
            <c:strRef>
              <c:f>Лист1!$B$1</c:f>
              <c:strCache>
                <c:ptCount val="1"/>
                <c:pt idx="0">
                  <c:v>в тысячах рублей</c:v>
                </c:pt>
              </c:strCache>
            </c:strRef>
          </c:tx>
          <c:explosion val="25"/>
          <c:dPt>
            <c:idx val="0"/>
            <c:explosion val="23"/>
            <c:spPr>
              <a:solidFill>
                <a:srgbClr val="FFFF00"/>
              </a:solidFill>
            </c:spPr>
          </c:dPt>
          <c:dPt>
            <c:idx val="1"/>
            <c:spPr>
              <a:solidFill>
                <a:srgbClr val="66FF99"/>
              </a:solidFill>
            </c:spPr>
          </c:dPt>
          <c:dPt>
            <c:idx val="2"/>
            <c:spPr>
              <a:solidFill>
                <a:srgbClr val="00FFFF"/>
              </a:solidFill>
            </c:spPr>
          </c:dPt>
          <c:dPt>
            <c:idx val="3"/>
            <c:spPr>
              <a:solidFill>
                <a:srgbClr val="FFC000"/>
              </a:solidFill>
            </c:spPr>
          </c:dPt>
          <c:dPt>
            <c:idx val="4"/>
            <c:spPr>
              <a:solidFill>
                <a:srgbClr val="FF6699"/>
              </a:solidFill>
            </c:spPr>
          </c:dPt>
          <c:dPt>
            <c:idx val="5"/>
            <c:spPr>
              <a:solidFill>
                <a:srgbClr val="00B050"/>
              </a:solidFill>
            </c:spPr>
          </c:dPt>
          <c:dLbls>
            <c:dLbl>
              <c:idx val="0"/>
              <c:layout>
                <c:manualLayout>
                  <c:x val="8.5667590162342086E-3"/>
                  <c:y val="-1.7916438799836523E-2"/>
                </c:manualLayout>
              </c:layout>
              <c:showVal val="1"/>
            </c:dLbl>
            <c:showVal val="1"/>
            <c:showLeaderLines val="1"/>
          </c:dLbls>
          <c:cat>
            <c:strRef>
              <c:f>Лист1!$A$2:$A$8</c:f>
              <c:strCache>
                <c:ptCount val="7"/>
                <c:pt idx="0">
                  <c:v>Налог на доходы физических лиц (18395,7)</c:v>
                </c:pt>
                <c:pt idx="1">
                  <c:v>Единый налог на вмененный доход для отдельных видов деятельности (2,0)</c:v>
                </c:pt>
                <c:pt idx="2">
                  <c:v>Единый сельскохозяйственный налог (87,8)</c:v>
                </c:pt>
                <c:pt idx="3">
                  <c:v>Государственная пошлина (625,0)</c:v>
                </c:pt>
                <c:pt idx="4">
                  <c:v>Налог, взимаемый в связи с применением патентной системы налогообложения (1494,4)</c:v>
                </c:pt>
                <c:pt idx="5">
                  <c:v>Налог, взимаемый в связи с применением упрощенной системы налогообложения (2319,2)</c:v>
                </c:pt>
                <c:pt idx="6">
                  <c:v>Налоги, сборы и регулярные платежи за пользование природными ресурсами (537,6)</c:v>
                </c:pt>
              </c:strCache>
            </c:strRef>
          </c:cat>
          <c:val>
            <c:numRef>
              <c:f>Лист1!$B$2:$B$8</c:f>
              <c:numCache>
                <c:formatCode>General</c:formatCode>
                <c:ptCount val="7"/>
                <c:pt idx="0">
                  <c:v>18395.7</c:v>
                </c:pt>
                <c:pt idx="1">
                  <c:v>2</c:v>
                </c:pt>
                <c:pt idx="2">
                  <c:v>87.8</c:v>
                </c:pt>
                <c:pt idx="3">
                  <c:v>625</c:v>
                </c:pt>
                <c:pt idx="4">
                  <c:v>1494.4</c:v>
                </c:pt>
                <c:pt idx="5">
                  <c:v>2319.1999999999998</c:v>
                </c:pt>
                <c:pt idx="6">
                  <c:v>537.6</c:v>
                </c:pt>
              </c:numCache>
            </c:numRef>
          </c:val>
        </c:ser>
      </c:pie3DChart>
    </c:plotArea>
    <c:legend>
      <c:legendPos val="r"/>
      <c:layout>
        <c:manualLayout>
          <c:xMode val="edge"/>
          <c:yMode val="edge"/>
          <c:x val="0.59443982696607367"/>
          <c:y val="0.11480474246181314"/>
          <c:w val="0.39012807426849977"/>
          <c:h val="0.81850898105032266"/>
        </c:manualLayout>
      </c:layout>
      <c:txPr>
        <a:bodyPr/>
        <a:lstStyle/>
        <a:p>
          <a:pPr>
            <a:defRPr sz="1200"/>
          </a:pPr>
          <a:endParaRPr lang="ru-RU"/>
        </a:p>
      </c:txPr>
    </c:legend>
    <c:plotVisOnly val="1"/>
  </c:chart>
  <c:txPr>
    <a:bodyPr/>
    <a:lstStyle/>
    <a:p>
      <a:pPr>
        <a:defRPr sz="1800"/>
      </a:pPr>
      <a:endParaRPr lang="ru-RU"/>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ru-RU"/>
  <c:chart>
    <c:title>
      <c:layout/>
    </c:title>
    <c:view3D>
      <c:rotX val="30"/>
      <c:perspective val="30"/>
    </c:view3D>
    <c:plotArea>
      <c:layout/>
      <c:pie3DChart>
        <c:varyColors val="1"/>
        <c:ser>
          <c:idx val="0"/>
          <c:order val="0"/>
          <c:tx>
            <c:strRef>
              <c:f>Лист1!$B$1</c:f>
              <c:strCache>
                <c:ptCount val="1"/>
                <c:pt idx="0">
                  <c:v>в тысячах рублей</c:v>
                </c:pt>
              </c:strCache>
            </c:strRef>
          </c:tx>
          <c:explosion val="25"/>
          <c:dPt>
            <c:idx val="0"/>
            <c:spPr>
              <a:solidFill>
                <a:srgbClr val="66FFFF"/>
              </a:solidFill>
            </c:spPr>
          </c:dPt>
          <c:dPt>
            <c:idx val="2"/>
            <c:spPr>
              <a:solidFill>
                <a:srgbClr val="FF0000"/>
              </a:solidFill>
            </c:spPr>
          </c:dPt>
          <c:dPt>
            <c:idx val="3"/>
            <c:spPr>
              <a:solidFill>
                <a:srgbClr val="66FF99"/>
              </a:solidFill>
            </c:spPr>
          </c:dPt>
          <c:dPt>
            <c:idx val="5"/>
            <c:spPr>
              <a:solidFill>
                <a:srgbClr val="FF9900"/>
              </a:solidFill>
            </c:spPr>
          </c:dPt>
          <c:dLbls>
            <c:dLbl>
              <c:idx val="1"/>
              <c:layout>
                <c:manualLayout>
                  <c:x val="7.9178350521061161E-3"/>
                  <c:y val="-9.6571098768809087E-3"/>
                </c:manualLayout>
              </c:layout>
              <c:showVal val="1"/>
            </c:dLbl>
            <c:showVal val="1"/>
            <c:showLeaderLines val="1"/>
          </c:dLbls>
          <c:cat>
            <c:strRef>
              <c:f>Лист1!$A$2:$A$7</c:f>
              <c:strCache>
                <c:ptCount val="6"/>
                <c:pt idx="0">
                  <c:v>Доходы от использования имущества (825,2)</c:v>
                </c:pt>
                <c:pt idx="1">
                  <c:v>Доходы, получаемые в виде арендной платы за земельные участки, государственная собственность на которые не разграничена, а также средства от продажи права на заключение договоров аренды указанных земельных участков (785,8)</c:v>
                </c:pt>
                <c:pt idx="2">
                  <c:v>Штрафы, санкции, возмещение ущерба (178,2)</c:v>
                </c:pt>
                <c:pt idx="3">
                  <c:v>Доходы от сдачи в аренду имущества, находящегося в оперативном управлении органов государственной власти, органов местного самоуправления, государственных внебюджетных фондов и созданных ими учреждений (за исключением имущества бюджетных и автономных учре</c:v>
                </c:pt>
                <c:pt idx="4">
                  <c:v>Платежи при пользовании природными ресурсами (126,5) </c:v>
                </c:pt>
                <c:pt idx="5">
                  <c:v>Доходы от продажи материальных и нематериальных активов (148,5)</c:v>
                </c:pt>
              </c:strCache>
            </c:strRef>
          </c:cat>
          <c:val>
            <c:numRef>
              <c:f>Лист1!$B$2:$B$7</c:f>
              <c:numCache>
                <c:formatCode>General</c:formatCode>
                <c:ptCount val="6"/>
                <c:pt idx="0">
                  <c:v>825.2</c:v>
                </c:pt>
                <c:pt idx="1">
                  <c:v>785.8</c:v>
                </c:pt>
                <c:pt idx="2">
                  <c:v>178.2</c:v>
                </c:pt>
                <c:pt idx="3">
                  <c:v>37.9</c:v>
                </c:pt>
                <c:pt idx="4">
                  <c:v>126.5</c:v>
                </c:pt>
                <c:pt idx="5">
                  <c:v>148.5</c:v>
                </c:pt>
              </c:numCache>
            </c:numRef>
          </c:val>
        </c:ser>
      </c:pie3DChart>
    </c:plotArea>
    <c:legend>
      <c:legendPos val="r"/>
      <c:layout>
        <c:manualLayout>
          <c:xMode val="edge"/>
          <c:yMode val="edge"/>
          <c:x val="0.62835022358316883"/>
          <c:y val="0.13105293058866629"/>
          <c:w val="0.36239051715758047"/>
          <c:h val="0.84804901747362926"/>
        </c:manualLayout>
      </c:layout>
      <c:txPr>
        <a:bodyPr/>
        <a:lstStyle/>
        <a:p>
          <a:pPr>
            <a:defRPr sz="800"/>
          </a:pPr>
          <a:endParaRPr lang="ru-RU"/>
        </a:p>
      </c:txPr>
    </c:legend>
    <c:plotVisOnly val="1"/>
  </c:chart>
  <c:txPr>
    <a:bodyPr/>
    <a:lstStyle/>
    <a:p>
      <a:pPr>
        <a:defRPr sz="1800"/>
      </a:pPr>
      <a:endParaRPr lang="ru-RU"/>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E8ECEBE7-5D52-4F28-827A-54982AAFB5E3}" type="datetimeFigureOut">
              <a:rPr lang="ru-RU"/>
              <a:pPr>
                <a:defRPr/>
              </a:pPr>
              <a:t>25.11.2021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3298AADF-6DE2-4097-96C4-DACE51C7050E}"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bwMode="auto">
          <a:noFill/>
          <a:ln>
            <a:solidFill>
              <a:srgbClr val="000000"/>
            </a:solidFill>
            <a:miter lim="800000"/>
            <a:headEnd/>
            <a:tailEnd/>
          </a:ln>
        </p:spPr>
      </p:sp>
      <p:sp>
        <p:nvSpPr>
          <p:cNvPr id="5120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120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467D90-6DB0-44E2-8EE3-458715505226}" type="slidenum">
              <a:rPr lang="ru-RU" smtClean="0"/>
              <a:pPr/>
              <a:t>20</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AE1AF219-B69D-49D4-8978-CDDF0E19605A}" type="datetimeFigureOut">
              <a:rPr lang="ru-RU"/>
              <a:pPr>
                <a:defRPr/>
              </a:pPr>
              <a:t>25.11.2021</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24DBCBC0-C536-4667-9A2B-9867D92C9980}"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C0B7E7E1-F516-4CBA-943C-00B67F2611E0}" type="datetimeFigureOut">
              <a:rPr lang="ru-RU"/>
              <a:pPr>
                <a:defRPr/>
              </a:pPr>
              <a:t>25.11.2021</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367D5012-E445-45BF-9DD3-7A6FFF3E7A2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56C6F11D-8B36-461A-96F5-BF054764FD90}" type="datetimeFigureOut">
              <a:rPr lang="ru-RU"/>
              <a:pPr>
                <a:defRPr/>
              </a:pPr>
              <a:t>25.11.2021</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5386E74E-8E18-45DE-8314-0B78B438749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F75667B8-3AE1-4D16-BE9A-AD7A93660C54}" type="datetimeFigureOut">
              <a:rPr lang="ru-RU"/>
              <a:pPr>
                <a:defRPr/>
              </a:pPr>
              <a:t>25.11.2021</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9D7D38DD-9DA2-4201-95DC-C81BE5E2ED5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p:txBody>
          <a:bodyPr/>
          <a:lstStyle>
            <a:lvl1pPr>
              <a:defRPr/>
            </a:lvl1pPr>
          </a:lstStyle>
          <a:p>
            <a:pPr>
              <a:defRPr/>
            </a:pPr>
            <a:fld id="{BA078141-B7A2-4938-B72D-9094CAC1EADC}" type="datetimeFigureOut">
              <a:rPr lang="ru-RU"/>
              <a:pPr>
                <a:defRPr/>
              </a:pPr>
              <a:t>25.11.2021</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9277FF2A-265B-4275-AC0D-86BF32586B2E}"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DE187E13-5A4F-43B4-A3AA-9D817DDFACF1}" type="datetimeFigureOut">
              <a:rPr lang="ru-RU"/>
              <a:pPr>
                <a:defRPr/>
              </a:pPr>
              <a:t>25.11.2021</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F1403873-97B6-47B7-8B44-1F66CAD1FC72}"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A6A814A0-35DA-48CA-A154-2CEA60D297E5}" type="datetimeFigureOut">
              <a:rPr lang="ru-RU"/>
              <a:pPr>
                <a:defRPr/>
              </a:pPr>
              <a:t>25.11.2021</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ABD66CB1-642E-46A9-AC49-1A7519CD65B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335FAC12-61A0-4A41-A5AF-B9B8BB5C2302}" type="datetimeFigureOut">
              <a:rPr lang="ru-RU"/>
              <a:pPr>
                <a:defRPr/>
              </a:pPr>
              <a:t>25.11.2021</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91D248E1-FF36-464A-9341-601EB2BD03E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ED292638-1D68-4F37-A188-B5F5720C577D}" type="datetimeFigureOut">
              <a:rPr lang="ru-RU"/>
              <a:pPr>
                <a:defRPr/>
              </a:pPr>
              <a:t>25.11.2021</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30BA2AE1-024C-4E16-BE26-7D11BDB45A1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38D62763-A9A6-4C2E-9C08-896E66D4F8F2}" type="datetimeFigureOut">
              <a:rPr lang="ru-RU"/>
              <a:pPr>
                <a:defRPr/>
              </a:pPr>
              <a:t>25.11.2021</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03DB2F12-F92A-475C-8A2B-49214DEE7216}"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752C7359-B6C2-449F-A736-A929D4C5951D}" type="datetimeFigureOut">
              <a:rPr lang="ru-RU"/>
              <a:pPr>
                <a:defRPr/>
              </a:pPr>
              <a:t>25.11.2021</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97E48D7E-4F4D-46CB-A475-BE2B56607CD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7000"/>
            <a:duotone>
              <a:schemeClr val="bg2">
                <a:shade val="3000"/>
                <a:satMod val="110000"/>
              </a:schemeClr>
              <a:schemeClr val="bg2">
                <a:tint val="60000"/>
                <a:satMod val="425000"/>
              </a:schemeClr>
            </a:duotone>
            <a:lum/>
          </a:blip>
          <a:srcRect/>
          <a:stretch>
            <a:fillRect/>
          </a:stretch>
        </a:blip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7411"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40AB0735-4BE2-456C-942D-9A930098AFCD}" type="datetimeFigureOut">
              <a:rPr lang="ru-RU"/>
              <a:pPr>
                <a:defRPr/>
              </a:pPr>
              <a:t>25.11.2021</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EF201692-6B8E-4DA0-A617-C5B63E47399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Arial" charset="0"/>
        </a:defRPr>
      </a:lvl2pPr>
      <a:lvl3pPr algn="ctr" rtl="0" eaLnBrk="0" fontAlgn="base" hangingPunct="0">
        <a:spcBef>
          <a:spcPct val="0"/>
        </a:spcBef>
        <a:spcAft>
          <a:spcPct val="0"/>
        </a:spcAft>
        <a:defRPr sz="4100" b="1">
          <a:solidFill>
            <a:schemeClr val="tx1"/>
          </a:solidFill>
          <a:latin typeface="Arial" charset="0"/>
        </a:defRPr>
      </a:lvl3pPr>
      <a:lvl4pPr algn="ctr" rtl="0" eaLnBrk="0" fontAlgn="base" hangingPunct="0">
        <a:spcBef>
          <a:spcPct val="0"/>
        </a:spcBef>
        <a:spcAft>
          <a:spcPct val="0"/>
        </a:spcAft>
        <a:defRPr sz="4100" b="1">
          <a:solidFill>
            <a:schemeClr val="tx1"/>
          </a:solidFill>
          <a:latin typeface="Arial" charset="0"/>
        </a:defRPr>
      </a:lvl4pPr>
      <a:lvl5pPr algn="ctr" rtl="0" eaLnBrk="0" fontAlgn="base" hangingPunct="0">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142852"/>
            <a:ext cx="8229600" cy="4786346"/>
          </a:xfrm>
        </p:spPr>
        <p:txBody>
          <a:bodyPr>
            <a:noAutofit/>
          </a:bodyPr>
          <a:lstStyle/>
          <a:p>
            <a:pPr>
              <a:defRPr/>
            </a:pPr>
            <a:r>
              <a:rPr lang="ru-RU" sz="3600" i="1" dirty="0" smtClean="0"/>
              <a:t/>
            </a:r>
            <a:br>
              <a:rPr lang="ru-RU" sz="3600" i="1" dirty="0" smtClean="0"/>
            </a:br>
            <a:r>
              <a:rPr lang="ru-RU" sz="3600" i="1" dirty="0" smtClean="0"/>
              <a:t/>
            </a:r>
            <a:br>
              <a:rPr lang="ru-RU" sz="3600" i="1" dirty="0" smtClean="0"/>
            </a:br>
            <a:r>
              <a:rPr lang="ru-RU" sz="3600" i="1" dirty="0" smtClean="0"/>
              <a:t/>
            </a:r>
            <a:br>
              <a:rPr lang="ru-RU" sz="3600" i="1" dirty="0" smtClean="0"/>
            </a:br>
            <a:r>
              <a:rPr lang="ru-RU" sz="3600" i="1" dirty="0" smtClean="0"/>
              <a:t/>
            </a:r>
            <a:br>
              <a:rPr lang="ru-RU" sz="3600" i="1" dirty="0" smtClean="0"/>
            </a:br>
            <a:r>
              <a:rPr lang="ru-RU" sz="3600" i="1" dirty="0" smtClean="0"/>
              <a:t/>
            </a:r>
            <a:br>
              <a:rPr lang="ru-RU" sz="3600" i="1" dirty="0" smtClean="0"/>
            </a:br>
            <a:r>
              <a:rPr lang="ru-RU" sz="3600" i="1" dirty="0" smtClean="0"/>
              <a:t/>
            </a:r>
            <a:br>
              <a:rPr lang="ru-RU" sz="3600" i="1" dirty="0" smtClean="0"/>
            </a:br>
            <a:r>
              <a:rPr lang="ru-RU" sz="3600" i="1" dirty="0" smtClean="0"/>
              <a:t/>
            </a:r>
            <a:br>
              <a:rPr lang="ru-RU" sz="3600" i="1" dirty="0" smtClean="0"/>
            </a:br>
            <a:r>
              <a:rPr lang="ru-RU" sz="3600" i="1" dirty="0" smtClean="0"/>
              <a:t/>
            </a:r>
            <a:br>
              <a:rPr lang="ru-RU" sz="3600" i="1" dirty="0" smtClean="0"/>
            </a:br>
            <a:r>
              <a:rPr lang="ru-RU" sz="3600" i="1" dirty="0" smtClean="0"/>
              <a:t/>
            </a:r>
            <a:br>
              <a:rPr lang="ru-RU" sz="3600" i="1" dirty="0" smtClean="0"/>
            </a:br>
            <a:r>
              <a:rPr lang="ru-RU" sz="3600" i="1" dirty="0" smtClean="0"/>
              <a:t/>
            </a:r>
            <a:br>
              <a:rPr lang="ru-RU" sz="3600" i="1" dirty="0" smtClean="0"/>
            </a:br>
            <a:r>
              <a:rPr lang="ru-RU" sz="3600" i="1" dirty="0" smtClean="0"/>
              <a:t/>
            </a:r>
            <a:br>
              <a:rPr lang="ru-RU" sz="3600" i="1" dirty="0" smtClean="0"/>
            </a:br>
            <a:r>
              <a:rPr lang="ru-RU" sz="3600" i="1" dirty="0" smtClean="0"/>
              <a:t/>
            </a:r>
            <a:br>
              <a:rPr lang="ru-RU" sz="3600" i="1" dirty="0" smtClean="0"/>
            </a:br>
            <a:r>
              <a:rPr lang="ru-RU" sz="3600" i="1" dirty="0" smtClean="0"/>
              <a:t/>
            </a:r>
            <a:br>
              <a:rPr lang="ru-RU" sz="3600" i="1" dirty="0" smtClean="0"/>
            </a:br>
            <a:r>
              <a:rPr lang="ru-RU" sz="3600" i="1" dirty="0" smtClean="0"/>
              <a:t/>
            </a:r>
            <a:br>
              <a:rPr lang="ru-RU" sz="3600" i="1" dirty="0" smtClean="0"/>
            </a:br>
            <a:r>
              <a:rPr lang="ru-RU" sz="3600" i="1" dirty="0" smtClean="0"/>
              <a:t/>
            </a:r>
            <a:br>
              <a:rPr lang="ru-RU" sz="3600" i="1" dirty="0" smtClean="0"/>
            </a:br>
            <a:r>
              <a:rPr lang="ru-RU" sz="3600" i="1" dirty="0" smtClean="0"/>
              <a:t/>
            </a:r>
            <a:br>
              <a:rPr lang="ru-RU" sz="3600" i="1" dirty="0" smtClean="0"/>
            </a:br>
            <a:r>
              <a:rPr lang="ru-RU" sz="3600" i="1" dirty="0" smtClean="0"/>
              <a:t/>
            </a:r>
            <a:br>
              <a:rPr lang="ru-RU" sz="3600" i="1" dirty="0" smtClean="0"/>
            </a:br>
            <a:r>
              <a:rPr lang="ru-RU" sz="3600" i="1" dirty="0" smtClean="0"/>
              <a:t/>
            </a:r>
            <a:br>
              <a:rPr lang="ru-RU" sz="3600" i="1" dirty="0" smtClean="0"/>
            </a:br>
            <a:r>
              <a:rPr lang="ru-RU" sz="3600" i="1" dirty="0" smtClean="0"/>
              <a:t/>
            </a:r>
            <a:br>
              <a:rPr lang="ru-RU" sz="3600" i="1" dirty="0" smtClean="0"/>
            </a:br>
            <a:r>
              <a:rPr lang="ru-RU" sz="3600" i="1" dirty="0" smtClean="0"/>
              <a:t/>
            </a:r>
            <a:br>
              <a:rPr lang="ru-RU" sz="3600" i="1" dirty="0" smtClean="0"/>
            </a:br>
            <a:r>
              <a:rPr lang="ru-RU" sz="3600" i="1" dirty="0" smtClean="0"/>
              <a:t/>
            </a:r>
            <a:br>
              <a:rPr lang="ru-RU" sz="3600" i="1" dirty="0" smtClean="0"/>
            </a:br>
            <a:r>
              <a:rPr lang="ru-RU" sz="1800" i="1" dirty="0" smtClean="0">
                <a:solidFill>
                  <a:srgbClr val="FF0000"/>
                </a:solidFill>
                <a:effectLst/>
                <a:latin typeface="+mn-lt"/>
              </a:rPr>
              <a:t>Финансовое управление Администрации  муниципального образования «Хиславичский район» Смоленской области</a:t>
            </a:r>
            <a:r>
              <a:rPr lang="ru-RU" sz="1800" i="1" dirty="0" smtClean="0">
                <a:effectLst/>
              </a:rPr>
              <a:t/>
            </a:r>
            <a:br>
              <a:rPr lang="ru-RU" sz="1800" i="1" dirty="0" smtClean="0">
                <a:effectLst/>
              </a:rPr>
            </a:br>
            <a:r>
              <a:rPr lang="ru-RU" sz="1800" i="1" dirty="0" smtClean="0">
                <a:effectLst/>
              </a:rPr>
              <a:t/>
            </a:r>
            <a:br>
              <a:rPr lang="ru-RU" sz="1800" i="1" dirty="0" smtClean="0">
                <a:effectLst/>
              </a:rPr>
            </a:br>
            <a:r>
              <a:rPr lang="ru-RU" sz="1800" i="1" dirty="0" smtClean="0">
                <a:effectLst/>
              </a:rPr>
              <a:t/>
            </a:r>
            <a:br>
              <a:rPr lang="ru-RU" sz="1800" i="1" dirty="0" smtClean="0">
                <a:effectLst/>
              </a:rPr>
            </a:br>
            <a:r>
              <a:rPr lang="ru-RU" sz="3200" i="1" dirty="0" smtClean="0">
                <a:solidFill>
                  <a:srgbClr val="00B050"/>
                </a:solidFill>
                <a:effectLst/>
                <a:latin typeface="Impact" pitchFamily="34" charset="0"/>
              </a:rPr>
              <a:t>БЮДЖЕТ ДЛЯ ГРАЖДАН</a:t>
            </a:r>
            <a:br>
              <a:rPr lang="ru-RU" sz="3200" i="1" dirty="0" smtClean="0">
                <a:solidFill>
                  <a:srgbClr val="00B050"/>
                </a:solidFill>
                <a:effectLst/>
                <a:latin typeface="Impact" pitchFamily="34" charset="0"/>
              </a:rPr>
            </a:br>
            <a:r>
              <a:rPr lang="ru-RU" sz="3200" i="1" dirty="0" smtClean="0">
                <a:solidFill>
                  <a:srgbClr val="00B050"/>
                </a:solidFill>
                <a:effectLst/>
                <a:latin typeface="Impact" pitchFamily="34" charset="0"/>
              </a:rPr>
              <a:t> на 20</a:t>
            </a:r>
            <a:r>
              <a:rPr lang="en-US" sz="3200" i="1" dirty="0" smtClean="0">
                <a:solidFill>
                  <a:srgbClr val="00B050"/>
                </a:solidFill>
                <a:effectLst/>
                <a:latin typeface="Bernard MT Condensed" pitchFamily="18" charset="0"/>
              </a:rPr>
              <a:t>22</a:t>
            </a:r>
            <a:r>
              <a:rPr lang="ru-RU" sz="3200" i="1" dirty="0" smtClean="0">
                <a:solidFill>
                  <a:srgbClr val="00B050"/>
                </a:solidFill>
                <a:effectLst/>
                <a:latin typeface="Impact" pitchFamily="34" charset="0"/>
              </a:rPr>
              <a:t> год</a:t>
            </a:r>
            <a:r>
              <a:rPr lang="ru-RU" sz="3200" dirty="0" smtClean="0">
                <a:solidFill>
                  <a:srgbClr val="00B050"/>
                </a:solidFill>
                <a:effectLst/>
                <a:latin typeface="Impact" pitchFamily="34" charset="0"/>
              </a:rPr>
              <a:t> </a:t>
            </a:r>
            <a:r>
              <a:rPr lang="ru-RU" sz="3200" i="1" dirty="0" smtClean="0">
                <a:solidFill>
                  <a:srgbClr val="00B050"/>
                </a:solidFill>
                <a:effectLst/>
                <a:latin typeface="Impact" pitchFamily="34" charset="0"/>
              </a:rPr>
              <a:t>и плановый период </a:t>
            </a:r>
            <a:br>
              <a:rPr lang="ru-RU" sz="3200" i="1" dirty="0" smtClean="0">
                <a:solidFill>
                  <a:srgbClr val="00B050"/>
                </a:solidFill>
                <a:effectLst/>
                <a:latin typeface="Impact" pitchFamily="34" charset="0"/>
              </a:rPr>
            </a:br>
            <a:r>
              <a:rPr lang="ru-RU" sz="3200" i="1" dirty="0" smtClean="0">
                <a:solidFill>
                  <a:srgbClr val="00B050"/>
                </a:solidFill>
                <a:effectLst/>
                <a:latin typeface="Impact" pitchFamily="34" charset="0"/>
              </a:rPr>
              <a:t>202</a:t>
            </a:r>
            <a:r>
              <a:rPr lang="en-US" sz="3200" i="1" dirty="0" smtClean="0">
                <a:solidFill>
                  <a:srgbClr val="00B050"/>
                </a:solidFill>
                <a:effectLst/>
                <a:latin typeface="Impact" pitchFamily="34" charset="0"/>
              </a:rPr>
              <a:t>3</a:t>
            </a:r>
            <a:r>
              <a:rPr lang="ru-RU" sz="3200" i="1" dirty="0" smtClean="0">
                <a:solidFill>
                  <a:srgbClr val="00B050"/>
                </a:solidFill>
                <a:effectLst/>
                <a:latin typeface="Impact" pitchFamily="34" charset="0"/>
              </a:rPr>
              <a:t> и 202</a:t>
            </a:r>
            <a:r>
              <a:rPr lang="en-US" sz="3200" i="1" dirty="0" smtClean="0">
                <a:solidFill>
                  <a:srgbClr val="00B050"/>
                </a:solidFill>
                <a:effectLst/>
                <a:latin typeface="Impact" pitchFamily="34" charset="0"/>
              </a:rPr>
              <a:t>4 </a:t>
            </a:r>
            <a:r>
              <a:rPr lang="ru-RU" sz="3200" i="1" dirty="0" smtClean="0">
                <a:solidFill>
                  <a:srgbClr val="00B050"/>
                </a:solidFill>
                <a:effectLst/>
                <a:latin typeface="Impact" pitchFamily="34" charset="0"/>
              </a:rPr>
              <a:t>годов</a:t>
            </a:r>
            <a:r>
              <a:rPr lang="en-US" sz="3200" i="1" dirty="0" smtClean="0">
                <a:solidFill>
                  <a:srgbClr val="00B050"/>
                </a:solidFill>
                <a:effectLst/>
                <a:latin typeface="Bernard MT Condensed" pitchFamily="18" charset="0"/>
              </a:rPr>
              <a:t> </a:t>
            </a:r>
            <a:r>
              <a:rPr lang="ru-RU" sz="3200" i="1" dirty="0" smtClean="0">
                <a:solidFill>
                  <a:srgbClr val="00B050"/>
                </a:solidFill>
                <a:effectLst/>
                <a:latin typeface="Bernard MT Condensed" pitchFamily="18" charset="0"/>
              </a:rPr>
              <a:t/>
            </a:r>
            <a:br>
              <a:rPr lang="ru-RU" sz="3200" i="1" dirty="0" smtClean="0">
                <a:solidFill>
                  <a:srgbClr val="00B050"/>
                </a:solidFill>
                <a:effectLst/>
                <a:latin typeface="Bernard MT Condensed" pitchFamily="18" charset="0"/>
              </a:rPr>
            </a:br>
            <a:r>
              <a:rPr lang="ru-RU" sz="3200" dirty="0" smtClean="0">
                <a:solidFill>
                  <a:srgbClr val="0070C0"/>
                </a:solidFill>
                <a:effectLst/>
              </a:rPr>
              <a:t> </a:t>
            </a:r>
            <a:r>
              <a:rPr lang="ru-RU" sz="1400" i="1" dirty="0" smtClean="0">
                <a:solidFill>
                  <a:srgbClr val="0070C0"/>
                </a:solidFill>
                <a:effectLst/>
              </a:rPr>
              <a:t>к проекту решения </a:t>
            </a:r>
            <a:br>
              <a:rPr lang="ru-RU" sz="1400" i="1" dirty="0" smtClean="0">
                <a:solidFill>
                  <a:srgbClr val="0070C0"/>
                </a:solidFill>
                <a:effectLst/>
              </a:rPr>
            </a:br>
            <a:r>
              <a:rPr lang="ru-RU" sz="1400" i="1" dirty="0" err="1" smtClean="0">
                <a:solidFill>
                  <a:srgbClr val="0070C0"/>
                </a:solidFill>
                <a:effectLst/>
              </a:rPr>
              <a:t>ХиславичскоГО</a:t>
            </a:r>
            <a:r>
              <a:rPr lang="en-US" sz="1400" i="1" dirty="0" smtClean="0">
                <a:solidFill>
                  <a:srgbClr val="0070C0"/>
                </a:solidFill>
                <a:effectLst/>
              </a:rPr>
              <a:t> </a:t>
            </a:r>
            <a:r>
              <a:rPr lang="ru-RU" sz="1400" i="1" dirty="0" err="1" smtClean="0">
                <a:solidFill>
                  <a:srgbClr val="0070C0"/>
                </a:solidFill>
                <a:effectLst/>
              </a:rPr>
              <a:t>районнОГО</a:t>
            </a:r>
            <a:r>
              <a:rPr lang="ru-RU" sz="1400" i="1" dirty="0" smtClean="0">
                <a:solidFill>
                  <a:srgbClr val="0070C0"/>
                </a:solidFill>
                <a:effectLst/>
              </a:rPr>
              <a:t> СОВЕТА ДЕПУТАТОВ </a:t>
            </a:r>
            <a:br>
              <a:rPr lang="ru-RU" sz="1400" i="1" dirty="0" smtClean="0">
                <a:solidFill>
                  <a:srgbClr val="0070C0"/>
                </a:solidFill>
                <a:effectLst/>
              </a:rPr>
            </a:br>
            <a:r>
              <a:rPr lang="ru-RU" sz="1400" i="1" dirty="0" smtClean="0">
                <a:solidFill>
                  <a:srgbClr val="0070C0"/>
                </a:solidFill>
                <a:effectLst/>
              </a:rPr>
              <a:t>О   бюджете муниципального образования </a:t>
            </a:r>
            <a:br>
              <a:rPr lang="ru-RU" sz="1400" i="1" dirty="0" smtClean="0">
                <a:solidFill>
                  <a:srgbClr val="0070C0"/>
                </a:solidFill>
                <a:effectLst/>
              </a:rPr>
            </a:br>
            <a:r>
              <a:rPr lang="ru-RU" sz="1400" i="1" dirty="0" smtClean="0">
                <a:solidFill>
                  <a:srgbClr val="0070C0"/>
                </a:solidFill>
                <a:effectLst/>
              </a:rPr>
              <a:t>«Хиславичский район»  Смоленской области на </a:t>
            </a:r>
            <a:br>
              <a:rPr lang="ru-RU" sz="1400" i="1" dirty="0" smtClean="0">
                <a:solidFill>
                  <a:srgbClr val="0070C0"/>
                </a:solidFill>
                <a:effectLst/>
              </a:rPr>
            </a:br>
            <a:r>
              <a:rPr lang="ru-RU" sz="1400" i="1" dirty="0" smtClean="0">
                <a:solidFill>
                  <a:srgbClr val="0070C0"/>
                </a:solidFill>
                <a:effectLst/>
              </a:rPr>
              <a:t>2022 год и плановый период 2023 и 2024годов </a:t>
            </a:r>
            <a:br>
              <a:rPr lang="ru-RU" sz="1400" i="1" dirty="0" smtClean="0">
                <a:solidFill>
                  <a:srgbClr val="0070C0"/>
                </a:solidFill>
                <a:effectLst/>
              </a:rPr>
            </a:br>
            <a:endParaRPr lang="ru-RU" sz="3200" i="1" dirty="0">
              <a:solidFill>
                <a:srgbClr val="0070C0"/>
              </a:solidFill>
              <a:effectLst/>
              <a:latin typeface="Impact" pitchFamily="34" charset="0"/>
            </a:endParaRPr>
          </a:p>
        </p:txBody>
      </p:sp>
      <p:sp>
        <p:nvSpPr>
          <p:cNvPr id="18435" name="Подзаголовок 2"/>
          <p:cNvSpPr>
            <a:spLocks noGrp="1"/>
          </p:cNvSpPr>
          <p:nvPr>
            <p:ph type="subTitle" idx="1"/>
          </p:nvPr>
        </p:nvSpPr>
        <p:spPr>
          <a:xfrm>
            <a:off x="500034" y="5286388"/>
            <a:ext cx="8072438" cy="1285875"/>
          </a:xfrm>
        </p:spPr>
        <p:txBody>
          <a:bodyPr/>
          <a:lstStyle/>
          <a:p>
            <a:endParaRPr lang="ru-RU" sz="2000" b="1" i="1" dirty="0" smtClean="0"/>
          </a:p>
          <a:p>
            <a:r>
              <a:rPr lang="ru-RU" sz="2000" b="1" i="1" dirty="0" smtClean="0">
                <a:solidFill>
                  <a:schemeClr val="tx1">
                    <a:lumMod val="85000"/>
                    <a:lumOff val="15000"/>
                  </a:schemeClr>
                </a:solidFill>
              </a:rPr>
              <a:t>Муниципального образования</a:t>
            </a:r>
          </a:p>
          <a:p>
            <a:r>
              <a:rPr lang="ru-RU" sz="2000" b="1" i="1" dirty="0" smtClean="0">
                <a:solidFill>
                  <a:schemeClr val="tx1">
                    <a:lumMod val="85000"/>
                    <a:lumOff val="15000"/>
                  </a:schemeClr>
                </a:solidFill>
              </a:rPr>
              <a:t> «Хиславичский район» Смоленской области</a:t>
            </a:r>
            <a:endParaRPr lang="en-US" sz="2000" b="1" i="1" dirty="0" smtClean="0">
              <a:solidFill>
                <a:schemeClr val="tx1">
                  <a:lumMod val="85000"/>
                  <a:lumOff val="15000"/>
                </a:schemeClr>
              </a:solidFill>
            </a:endParaRPr>
          </a:p>
          <a:p>
            <a:endParaRPr lang="en-US" sz="2000" dirty="0" smtClean="0"/>
          </a:p>
          <a:p>
            <a:endParaRPr lang="ru-RU" sz="2000" b="1" i="1" dirty="0" smtClean="0"/>
          </a:p>
          <a:p>
            <a:endParaRPr lang="ru-RU" sz="2000" dirty="0" smtClean="0"/>
          </a:p>
        </p:txBody>
      </p:sp>
      <p:pic>
        <p:nvPicPr>
          <p:cNvPr id="18436" name="Рисунок 3" descr="gerb-hislavich_a3-01_150_212.jpg"/>
          <p:cNvPicPr>
            <a:picLocks noChangeAspect="1"/>
          </p:cNvPicPr>
          <p:nvPr/>
        </p:nvPicPr>
        <p:blipFill>
          <a:blip r:embed="rId2"/>
          <a:srcRect/>
          <a:stretch>
            <a:fillRect/>
          </a:stretch>
        </p:blipFill>
        <p:spPr bwMode="auto">
          <a:xfrm>
            <a:off x="214313" y="3929063"/>
            <a:ext cx="1285875" cy="1571625"/>
          </a:xfrm>
          <a:prstGeom prst="rect">
            <a:avLst/>
          </a:prstGeom>
          <a:noFill/>
          <a:ln w="9525">
            <a:noFill/>
            <a:miter lim="800000"/>
            <a:headEnd/>
            <a:tailEnd/>
          </a:ln>
        </p:spPr>
      </p:pic>
      <p:pic>
        <p:nvPicPr>
          <p:cNvPr id="18437" name="Рисунок 4" descr="dsc03301.jpg"/>
          <p:cNvPicPr>
            <a:picLocks noChangeAspect="1"/>
          </p:cNvPicPr>
          <p:nvPr/>
        </p:nvPicPr>
        <p:blipFill>
          <a:blip r:embed="rId3"/>
          <a:srcRect/>
          <a:stretch>
            <a:fillRect/>
          </a:stretch>
        </p:blipFill>
        <p:spPr bwMode="auto">
          <a:xfrm>
            <a:off x="7215188" y="4000500"/>
            <a:ext cx="1643062" cy="14287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214282" y="0"/>
            <a:ext cx="8572500" cy="6740307"/>
          </a:xfrm>
          <a:prstGeom prst="rect">
            <a:avLst/>
          </a:prstGeom>
          <a:noFill/>
          <a:ln w="9525">
            <a:noFill/>
            <a:miter lim="800000"/>
            <a:headEnd/>
            <a:tailEnd/>
          </a:ln>
        </p:spPr>
        <p:txBody>
          <a:bodyPr anchor="ctr">
            <a:spAutoFit/>
          </a:bodyPr>
          <a:lstStyle/>
          <a:p>
            <a:pPr indent="361950" algn="just"/>
            <a:r>
              <a:rPr lang="x-none" sz="1600" i="1" smtClean="0">
                <a:latin typeface="+mn-lt"/>
              </a:rPr>
              <a:t>вовлечение граждан в предпринимательскую деятельность и сокращение неформальной занятости, в том числе путем перехода граждан на применение налога на профессиональный доход;</a:t>
            </a:r>
            <a:endParaRPr lang="ru-RU" sz="1600" i="1" dirty="0" smtClean="0">
              <a:latin typeface="+mn-lt"/>
            </a:endParaRPr>
          </a:p>
          <a:p>
            <a:pPr indent="361950" algn="just"/>
            <a:r>
              <a:rPr lang="x-none" sz="1600" i="1" smtClean="0">
                <a:latin typeface="+mn-lt"/>
              </a:rPr>
              <a:t> усиление работы по погашению задолженности по налоговым платежам;</a:t>
            </a:r>
            <a:endParaRPr lang="ru-RU" sz="1600" i="1" dirty="0" smtClean="0">
              <a:latin typeface="+mn-lt"/>
            </a:endParaRPr>
          </a:p>
          <a:p>
            <a:pPr indent="361950" algn="just"/>
            <a:r>
              <a:rPr lang="x-none" sz="1600" i="1" smtClean="0">
                <a:latin typeface="+mn-lt"/>
              </a:rPr>
              <a:t> 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 которые до настоящего времени не зарегистрированы или зарегистрированы с указанием неполных (неактуальных) сведений, необходимых для исчисления налогов;</a:t>
            </a:r>
            <a:endParaRPr lang="ru-RU" sz="1600" i="1" dirty="0" smtClean="0">
              <a:latin typeface="+mn-lt"/>
            </a:endParaRPr>
          </a:p>
          <a:p>
            <a:pPr indent="361950" algn="just"/>
            <a:r>
              <a:rPr lang="x-none" sz="1600" i="1" smtClean="0">
                <a:latin typeface="+mn-lt"/>
              </a:rPr>
              <a:t>Для увеличения доходов бюджетов муниципальных образований муниципального образования «Хиславичский район» Смоленской области будет продолжена работа по следующим направлениям:</a:t>
            </a:r>
            <a:endParaRPr lang="ru-RU" sz="1600" i="1" dirty="0" smtClean="0">
              <a:latin typeface="+mn-lt"/>
            </a:endParaRPr>
          </a:p>
          <a:p>
            <a:pPr indent="361950" algn="just"/>
            <a:r>
              <a:rPr lang="x-none" sz="1600" i="1" smtClean="0">
                <a:latin typeface="+mn-lt"/>
              </a:rPr>
              <a:t> ежегодная индексация размера потенциально возможного к получению индивидуальным предпринимателем годового дохода по каждому виду предпринимательской деятельности, в отношении которого применяется патентная система налогообложения, на коэффициент-дефлятор.</a:t>
            </a:r>
            <a:endParaRPr lang="ru-RU" sz="1600" i="1" dirty="0" smtClean="0">
              <a:latin typeface="+mn-lt"/>
            </a:endParaRPr>
          </a:p>
          <a:p>
            <a:pPr indent="361950" algn="just"/>
            <a:r>
              <a:rPr lang="x-none" sz="1600" i="1" smtClean="0">
                <a:latin typeface="+mn-lt"/>
              </a:rPr>
              <a:t>В целях формирования комфортной потребительской среды продолжится работа по созданию условий для развития малых форматов торговли в муниципальных образованиях Хиславичского района  Смоленской области, в том числе легализации незаконно установленных нестационарных торговых объектов, что в свою очередь обеспечит рост налоговых поступлений в местные бюджеты.</a:t>
            </a:r>
            <a:endParaRPr lang="ru-RU" sz="1600" i="1" dirty="0" smtClean="0">
              <a:latin typeface="+mn-lt"/>
            </a:endParaRPr>
          </a:p>
          <a:p>
            <a:pPr algn="just"/>
            <a:endParaRPr lang="ru-RU" sz="1600" i="1" dirty="0" smtClean="0">
              <a:solidFill>
                <a:schemeClr val="tx1">
                  <a:lumMod val="95000"/>
                  <a:lumOff val="5000"/>
                </a:schemeClr>
              </a:solidFill>
              <a:latin typeface="+mn-lt"/>
            </a:endParaRPr>
          </a:p>
          <a:p>
            <a:pPr indent="361950" algn="just"/>
            <a:r>
              <a:rPr lang="x-none" sz="1600" b="1" i="1" smtClean="0">
                <a:latin typeface="+mn-lt"/>
              </a:rPr>
              <a:t>3. Совершенствование налогового администрирования</a:t>
            </a:r>
            <a:endParaRPr lang="ru-RU" sz="1600" b="1" i="1" dirty="0" smtClean="0">
              <a:latin typeface="+mn-lt"/>
            </a:endParaRPr>
          </a:p>
          <a:p>
            <a:pPr indent="361950" algn="just"/>
            <a:endParaRPr lang="ru-RU" sz="1600" i="1" dirty="0" smtClean="0">
              <a:latin typeface="+mn-lt"/>
            </a:endParaRPr>
          </a:p>
          <a:p>
            <a:pPr indent="361950" algn="just"/>
            <a:r>
              <a:rPr lang="x-none" sz="1600" i="1" smtClean="0">
                <a:latin typeface="+mn-lt"/>
              </a:rPr>
              <a:t>В целях совершенствования налогового администрирования предполагается:</a:t>
            </a:r>
            <a:endParaRPr lang="ru-RU" sz="1600" i="1" dirty="0" smtClean="0">
              <a:latin typeface="+mn-lt"/>
            </a:endParaRPr>
          </a:p>
          <a:p>
            <a:pPr indent="361950" algn="just"/>
            <a:r>
              <a:rPr lang="x-none" sz="1600" i="1" smtClean="0">
                <a:latin typeface="+mn-lt"/>
              </a:rPr>
              <a:t>- повышение ответственности администраторов доходов за эффективное прогнозирование, своевременность, полноту поступления и сокращение задолженности администрируемых платежей;</a:t>
            </a:r>
            <a:endParaRPr lang="ru-RU" sz="1600" i="1" dirty="0">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285750" y="285750"/>
            <a:ext cx="8572500" cy="6247864"/>
          </a:xfrm>
          <a:prstGeom prst="rect">
            <a:avLst/>
          </a:prstGeom>
          <a:noFill/>
          <a:ln w="9525">
            <a:noFill/>
            <a:miter lim="800000"/>
            <a:headEnd/>
            <a:tailEnd/>
          </a:ln>
        </p:spPr>
        <p:txBody>
          <a:bodyPr anchor="ctr">
            <a:spAutoFit/>
          </a:bodyPr>
          <a:lstStyle/>
          <a:p>
            <a:pPr indent="361950" algn="just"/>
            <a:r>
              <a:rPr lang="ru-RU" sz="1600" i="1" dirty="0" smtClean="0">
                <a:latin typeface="+mn-lt"/>
              </a:rPr>
              <a:t>     </a:t>
            </a:r>
            <a:r>
              <a:rPr lang="x-none" sz="1600" i="1" smtClean="0">
                <a:latin typeface="+mn-lt"/>
              </a:rPr>
              <a:t>- повышение качества и эффективности совместной работы органов власти всех уровней по усилению администрирования доходов в рамках деятельности межведомственных рабочих групп по платежам в областной и местные бюджеты;</a:t>
            </a:r>
            <a:endParaRPr lang="ru-RU" sz="1600" i="1" dirty="0" smtClean="0">
              <a:latin typeface="+mn-lt"/>
            </a:endParaRPr>
          </a:p>
          <a:p>
            <a:pPr indent="361950" algn="just"/>
            <a:r>
              <a:rPr lang="x-none" sz="1600" i="1" smtClean="0">
                <a:latin typeface="+mn-lt"/>
              </a:rPr>
              <a:t>- продолжение работы с органами власти всех уровней по легализации прибыли и убытков организаций, допускающих искажения в налоговом учете, легализации «теневой» заработной платы, взысканию задолженности по налоговым и неналоговым доходам, реализации мероприятий по повышению роли имущественных налогов в формировании доходов консолидированного бюджета  Хиславичского района Смоленской области;</a:t>
            </a:r>
            <a:endParaRPr lang="ru-RU" sz="1600" i="1" dirty="0" smtClean="0">
              <a:latin typeface="+mn-lt"/>
            </a:endParaRPr>
          </a:p>
          <a:p>
            <a:pPr indent="361950" algn="just"/>
            <a:r>
              <a:rPr lang="x-none" sz="1600" i="1" smtClean="0">
                <a:latin typeface="+mn-lt"/>
              </a:rPr>
              <a:t>Для увеличения доходов муниципальных образований Хиславичского района Смоленской области будет продолжена работа по следующим направлениям:</a:t>
            </a:r>
            <a:endParaRPr lang="ru-RU" sz="1600" i="1" dirty="0" smtClean="0">
              <a:latin typeface="+mn-lt"/>
            </a:endParaRPr>
          </a:p>
          <a:p>
            <a:pPr indent="361950" algn="just"/>
            <a:r>
              <a:rPr lang="x-none" sz="1600" i="1" smtClean="0">
                <a:latin typeface="+mn-lt"/>
              </a:rPr>
              <a:t>- актуализация на постоянной основе сведений, предоставляемых органами, осуществляющими регистрацию и учет объектов недвижимого имущества, в УФНС России по Смоленской области;</a:t>
            </a:r>
            <a:endParaRPr lang="ru-RU" sz="1600" i="1" dirty="0" smtClean="0">
              <a:latin typeface="+mn-lt"/>
            </a:endParaRPr>
          </a:p>
          <a:p>
            <a:pPr indent="361950" algn="just"/>
            <a:r>
              <a:rPr lang="x-none" sz="1600" i="1" smtClean="0">
                <a:latin typeface="+mn-lt"/>
              </a:rPr>
              <a:t>- проведение совместных рабочих групп с Управлением Росреестра по Смоленской области и Управлением ГИБДД УМВД Смоленской области для обсуждения проблемных вопросов, связанных с межведомственным взаимодействием и определением конкретных мероприятий, направленных на актуализацию баз данных;</a:t>
            </a:r>
            <a:endParaRPr lang="ru-RU" sz="1600" i="1" dirty="0" smtClean="0">
              <a:latin typeface="+mn-lt"/>
            </a:endParaRPr>
          </a:p>
          <a:p>
            <a:pPr indent="361950" algn="just"/>
            <a:r>
              <a:rPr lang="x-none" sz="1600" i="1" smtClean="0">
                <a:latin typeface="+mn-lt"/>
              </a:rPr>
              <a:t>- проведение органами местного самоуправления муниципальных образований Смоленской области совместно с территориальными налоговыми органами индивидуальной работы с физическими лицами, имеющими задолженность в бюджет по имущественным налогам, информирование работодателей о сотрудниках, имеющих задолженность по имущественным налогам.</a:t>
            </a:r>
            <a:endParaRPr lang="ru-RU" sz="1600" i="1" dirty="0" smtClean="0">
              <a:latin typeface="+mn-lt"/>
            </a:endParaRPr>
          </a:p>
          <a:p>
            <a:pPr indent="361950" algn="just"/>
            <a:r>
              <a:rPr lang="x-none" sz="1600" i="1" smtClean="0">
                <a:latin typeface="+mn-lt"/>
              </a:rPr>
              <a:t>Для наполнения доходной базы местных бюджетов за счет увеличения собираемости земельного налога будет осуществляться активизация проведения муниципального земельного контроля и государственного земельного надзора с целью:</a:t>
            </a:r>
            <a:endParaRPr lang="ru-RU" sz="1600" i="1" dirty="0">
              <a:latin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214313" y="285751"/>
            <a:ext cx="8572500" cy="6494085"/>
          </a:xfrm>
          <a:prstGeom prst="rect">
            <a:avLst/>
          </a:prstGeom>
          <a:noFill/>
          <a:ln w="9525">
            <a:noFill/>
            <a:miter lim="800000"/>
            <a:headEnd/>
            <a:tailEnd/>
          </a:ln>
        </p:spPr>
        <p:txBody>
          <a:bodyPr wrap="square" anchor="ctr">
            <a:spAutoFit/>
          </a:bodyPr>
          <a:lstStyle/>
          <a:p>
            <a:pPr indent="361950" algn="just"/>
            <a:r>
              <a:rPr lang="x-none" sz="1600" i="1" smtClean="0">
                <a:latin typeface="+mn-lt"/>
              </a:rPr>
              <a:t>- выявления факта неиспользования земельных участков с целью применения повышенной налоговой ставки 1,5% (вместо 0,3%) в отношении земель сельскохозяйственного назначения в связи с неиспользованием в целях сельскохозяйственного производства;</a:t>
            </a:r>
            <a:endParaRPr lang="ru-RU" sz="1600" i="1" dirty="0" smtClean="0">
              <a:latin typeface="+mn-lt"/>
            </a:endParaRPr>
          </a:p>
          <a:p>
            <a:pPr indent="361950" algn="just">
              <a:buFontTx/>
              <a:buChar char="-"/>
            </a:pPr>
            <a:r>
              <a:rPr lang="x-none" sz="1600" i="1" smtClean="0">
                <a:latin typeface="+mn-lt"/>
              </a:rPr>
              <a:t>выявления факта самовольного занятия земельных участков  и использования земельных участков без оформленных в установленным порядке правоустанавливающих документов.</a:t>
            </a:r>
            <a:endParaRPr lang="ru-RU" sz="1600" i="1" dirty="0" smtClean="0">
              <a:latin typeface="+mn-lt"/>
            </a:endParaRPr>
          </a:p>
          <a:p>
            <a:pPr indent="361950" algn="just"/>
            <a:endParaRPr lang="ru-RU" sz="1600" i="1" dirty="0" smtClean="0">
              <a:latin typeface="+mn-lt"/>
            </a:endParaRPr>
          </a:p>
          <a:p>
            <a:pPr indent="361950" algn="just"/>
            <a:r>
              <a:rPr lang="x-none" sz="1600" b="1" i="1" smtClean="0">
                <a:latin typeface="+mn-lt"/>
              </a:rPr>
              <a:t>4. Оценка налоговых расходов </a:t>
            </a:r>
            <a:endParaRPr lang="ru-RU" sz="1600" b="1" i="1" dirty="0" smtClean="0">
              <a:latin typeface="+mn-lt"/>
            </a:endParaRPr>
          </a:p>
          <a:p>
            <a:pPr indent="361950" algn="just"/>
            <a:endParaRPr lang="ru-RU" sz="1600" i="1" dirty="0" smtClean="0">
              <a:latin typeface="+mn-lt"/>
            </a:endParaRPr>
          </a:p>
          <a:p>
            <a:pPr indent="361950" algn="just"/>
            <a:r>
              <a:rPr lang="x-none" sz="1600" i="1" smtClean="0">
                <a:latin typeface="+mn-lt"/>
              </a:rPr>
              <a:t>Налоговые расходы предоставлены в виде налоговых льгот (пониженных налоговых ставок). </a:t>
            </a:r>
            <a:endParaRPr lang="ru-RU" sz="1600" i="1" dirty="0" smtClean="0">
              <a:latin typeface="+mn-lt"/>
            </a:endParaRPr>
          </a:p>
          <a:p>
            <a:pPr indent="361950" algn="just"/>
            <a:r>
              <a:rPr lang="x-none" sz="1600" i="1" smtClean="0">
                <a:latin typeface="+mn-lt"/>
              </a:rPr>
              <a:t>Будет продолжена работа по оптимизации налоговых льгот (пониженных налоговых ставок) с учетом результатов ежегодной оценки налоговых расходов</a:t>
            </a:r>
            <a:r>
              <a:rPr lang="ru-RU" sz="1600" i="1" dirty="0" smtClean="0">
                <a:latin typeface="+mn-lt"/>
              </a:rPr>
              <a:t>.</a:t>
            </a:r>
          </a:p>
          <a:p>
            <a:pPr indent="361950" algn="just"/>
            <a:endParaRPr lang="ru-RU" sz="1600" i="1" dirty="0" smtClean="0">
              <a:latin typeface="+mn-lt"/>
            </a:endParaRPr>
          </a:p>
          <a:p>
            <a:pPr indent="361950" algn="just"/>
            <a:r>
              <a:rPr lang="ru-RU" sz="1600" b="1" dirty="0" smtClean="0">
                <a:latin typeface="+mj-lt"/>
              </a:rPr>
              <a:t>I</a:t>
            </a:r>
            <a:r>
              <a:rPr lang="en-US" sz="1600" b="1" dirty="0" smtClean="0">
                <a:latin typeface="+mj-lt"/>
              </a:rPr>
              <a:t>V</a:t>
            </a:r>
            <a:r>
              <a:rPr lang="ru-RU" sz="1600" b="1" dirty="0" smtClean="0">
                <a:latin typeface="+mj-lt"/>
              </a:rPr>
              <a:t>. Основные направления бюджетной политики</a:t>
            </a:r>
          </a:p>
          <a:p>
            <a:pPr indent="361950" algn="just"/>
            <a:endParaRPr lang="ru-RU" sz="1600" i="1" dirty="0" smtClean="0">
              <a:latin typeface="+mn-lt"/>
            </a:endParaRPr>
          </a:p>
          <a:p>
            <a:pPr indent="361950" algn="just"/>
            <a:r>
              <a:rPr lang="ru-RU" sz="1600" i="1" dirty="0" smtClean="0">
                <a:latin typeface="+mn-lt"/>
              </a:rPr>
              <a:t>Основными направлениями бюджетной политики муниципального образования «Хиславичский район»  Смоленской области на среднесрочный период являются:</a:t>
            </a:r>
          </a:p>
          <a:p>
            <a:pPr indent="361950" algn="just"/>
            <a:r>
              <a:rPr lang="ru-RU" sz="1600" i="1" dirty="0" smtClean="0">
                <a:latin typeface="+mn-lt"/>
              </a:rPr>
              <a:t>- концентрация расходов на первоочередных и приоритетных направлениях, в том числе на достижении целей и результатов региональных проектов, направленных на реализацию национальных проектов;</a:t>
            </a:r>
          </a:p>
          <a:p>
            <a:pPr indent="361950" algn="just"/>
            <a:r>
              <a:rPr lang="ru-RU" sz="1600" i="1" dirty="0" smtClean="0">
                <a:latin typeface="+mn-lt"/>
              </a:rPr>
              <a:t>- 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 поименованных в указах Президента Российской Федерации;</a:t>
            </a:r>
          </a:p>
          <a:p>
            <a:pPr indent="361950" algn="just">
              <a:buFontTx/>
              <a:buChar char="-"/>
            </a:pPr>
            <a:r>
              <a:rPr lang="ru-RU" sz="1600" i="1" dirty="0" smtClean="0">
                <a:latin typeface="+mn-lt"/>
              </a:rPr>
              <a:t>обеспечение выплаты заработной платы работникам организаций бюджетной сферы не ниже минимального размера оплаты труда, устанавливаемого на федеральном уровне;</a:t>
            </a:r>
          </a:p>
          <a:p>
            <a:pPr indent="361950" algn="just">
              <a:buFontTx/>
              <a:buChar char="-"/>
            </a:pPr>
            <a:r>
              <a:rPr lang="ru-RU" sz="1600" i="1" dirty="0" smtClean="0">
                <a:latin typeface="+mn-lt"/>
              </a:rPr>
              <a:t>повышение реалистичности и минимизация рисков несбалансированности бюджета;</a:t>
            </a:r>
            <a:endParaRPr lang="ru-RU" sz="1600" b="1" i="1" dirty="0">
              <a:latin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214313" y="285751"/>
            <a:ext cx="8572500" cy="6001643"/>
          </a:xfrm>
          <a:prstGeom prst="rect">
            <a:avLst/>
          </a:prstGeom>
          <a:noFill/>
          <a:ln w="9525">
            <a:noFill/>
            <a:miter lim="800000"/>
            <a:headEnd/>
            <a:tailEnd/>
          </a:ln>
        </p:spPr>
        <p:txBody>
          <a:bodyPr wrap="square" anchor="ctr">
            <a:spAutoFit/>
          </a:bodyPr>
          <a:lstStyle/>
          <a:p>
            <a:pPr indent="361950" algn="just"/>
            <a:r>
              <a:rPr lang="ru-RU" sz="1600" i="1" dirty="0" smtClean="0">
                <a:latin typeface="+mn-lt"/>
              </a:rPr>
              <a:t>- недопущение принятия новых расходных обязательств, не обеспеченных источниками финансирования;</a:t>
            </a:r>
          </a:p>
          <a:p>
            <a:pPr indent="361950" algn="just"/>
            <a:r>
              <a:rPr lang="ru-RU" sz="1600" i="1" dirty="0" smtClean="0">
                <a:latin typeface="+mn-lt"/>
              </a:rPr>
              <a:t>- поддержка инвестиционной активности субъектов предпринимательской деятельности;</a:t>
            </a:r>
          </a:p>
          <a:p>
            <a:pPr indent="361950" algn="just"/>
            <a:r>
              <a:rPr lang="ru-RU" sz="1600" i="1" dirty="0" smtClean="0">
                <a:latin typeface="+mn-lt"/>
              </a:rPr>
              <a:t>- обеспечение прозрачности (открытости) и публичности процесса управления общественными финансами, гарантирующих обществу право на доступ к открытым государственным данным, в том числе в рамках размещения финансовой и иной информации о бюджете и бюджетном процессе на едином портале бюджетной системы Российской Федерации, а также на официальном сайте Администрации муниципального образования «Хиславичский район» Смоленской области, размещение основных положений решения о бюджете в формате «Бюджет для граждан» в социальных сетях.</a:t>
            </a:r>
          </a:p>
          <a:p>
            <a:pPr indent="361950" algn="just"/>
            <a:r>
              <a:rPr lang="ru-RU" sz="1600" i="1" dirty="0" smtClean="0">
                <a:latin typeface="+mn-lt"/>
              </a:rPr>
              <a:t>В сфере межбюджетных отношений:</a:t>
            </a:r>
          </a:p>
          <a:p>
            <a:pPr indent="361950" algn="just"/>
            <a:r>
              <a:rPr lang="ru-RU" sz="1600" i="1" dirty="0" smtClean="0">
                <a:latin typeface="+mn-lt"/>
              </a:rPr>
              <a:t>- заключение с органами местного самоуправления, получающими дотации на выравнивание бюджетной обеспеченности, соглашений о мерах по социально-экономическому развитию и оздоровлению муниципальных финансов, а также осуществление контроля за исполнением органами местного самоуправления обязательств, предусмотренных указанными соглашениями;</a:t>
            </a:r>
          </a:p>
          <a:p>
            <a:pPr indent="361950" algn="just"/>
            <a:r>
              <a:rPr lang="ru-RU" sz="1600" i="1" dirty="0" smtClean="0">
                <a:latin typeface="+mn-lt"/>
              </a:rPr>
              <a:t>- содействие в обеспечении сбалансированности местных бюджетов;</a:t>
            </a:r>
          </a:p>
          <a:p>
            <a:pPr indent="361950" algn="just"/>
            <a:r>
              <a:rPr lang="ru-RU" sz="1600" i="1" dirty="0" smtClean="0">
                <a:latin typeface="+mn-lt"/>
              </a:rPr>
              <a:t>- установление нормативов отчислений доходов в местные бюджеты от налога, взимаемого в связи с применением упрощенной системы налогообложения, в связи с отменой с 1 января 2021 года единого налога на вмененный доход для отдельных видов деятельности;</a:t>
            </a:r>
          </a:p>
          <a:p>
            <a:pPr indent="361950" algn="just"/>
            <a:r>
              <a:rPr lang="ru-RU" sz="1600" i="1" dirty="0" smtClean="0">
                <a:latin typeface="+mn-lt"/>
              </a:rPr>
              <a:t>- стимулирование органов местного самоуправления в увеличении собственной доходной базы местных бюджетов;</a:t>
            </a:r>
          </a:p>
          <a:p>
            <a:pPr indent="361950" algn="just"/>
            <a:r>
              <a:rPr lang="ru-RU" sz="1600" i="1" dirty="0" smtClean="0">
                <a:latin typeface="+mn-lt"/>
              </a:rPr>
              <a:t>- реализация мер по укреплению финансовой дисциплины, соблюдению органами местного самоуправления требований бюджетного законодательства.</a:t>
            </a:r>
            <a:endParaRPr lang="ru-RU" sz="1600" i="1" dirty="0">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329642" cy="1162050"/>
          </a:xfrm>
        </p:spPr>
        <p:txBody>
          <a:bodyPr>
            <a:normAutofit fontScale="90000"/>
          </a:bodyPr>
          <a:lstStyle/>
          <a:p>
            <a:r>
              <a:rPr lang="ru-RU" sz="3200" b="1" dirty="0" smtClean="0">
                <a:solidFill>
                  <a:srgbClr val="0070C0"/>
                </a:solidFill>
                <a:effectLst/>
                <a:latin typeface="Times New Roman" pitchFamily="18" charset="0"/>
              </a:rPr>
              <a:t>Бюджет</a:t>
            </a:r>
            <a:r>
              <a:rPr lang="ru-RU" b="1" dirty="0" smtClean="0">
                <a:solidFill>
                  <a:srgbClr val="0070C0"/>
                </a:solidFill>
                <a:effectLst/>
                <a:latin typeface="Times New Roman" pitchFamily="18" charset="0"/>
              </a:rPr>
              <a:t> (от </a:t>
            </a:r>
            <a:r>
              <a:rPr lang="ru-RU" b="1" dirty="0" err="1" smtClean="0">
                <a:solidFill>
                  <a:srgbClr val="0070C0"/>
                </a:solidFill>
                <a:effectLst/>
                <a:latin typeface="Times New Roman" pitchFamily="18" charset="0"/>
              </a:rPr>
              <a:t>старонормандского</a:t>
            </a:r>
            <a:r>
              <a:rPr lang="ru-RU" b="1" dirty="0" smtClean="0">
                <a:solidFill>
                  <a:srgbClr val="0070C0"/>
                </a:solidFill>
                <a:effectLst/>
                <a:latin typeface="Times New Roman" pitchFamily="18" charset="0"/>
              </a:rPr>
              <a:t> </a:t>
            </a:r>
            <a:r>
              <a:rPr lang="en-US" b="1" dirty="0" err="1" smtClean="0">
                <a:solidFill>
                  <a:srgbClr val="0070C0"/>
                </a:solidFill>
                <a:effectLst/>
                <a:latin typeface="Book Antiqua" pitchFamily="18" charset="0"/>
              </a:rPr>
              <a:t>bougette</a:t>
            </a:r>
            <a:r>
              <a:rPr lang="ru-RU" b="1" dirty="0" smtClean="0">
                <a:solidFill>
                  <a:srgbClr val="0070C0"/>
                </a:solidFill>
                <a:effectLst/>
                <a:latin typeface="Times New Roman" pitchFamily="18" charset="0"/>
              </a:rPr>
              <a:t> – 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endParaRPr lang="ru-RU" dirty="0">
              <a:solidFill>
                <a:srgbClr val="0070C0"/>
              </a:solidFill>
              <a:effectLst/>
            </a:endParaRPr>
          </a:p>
        </p:txBody>
      </p:sp>
      <p:sp>
        <p:nvSpPr>
          <p:cNvPr id="3" name="Текст 2"/>
          <p:cNvSpPr>
            <a:spLocks noGrp="1"/>
          </p:cNvSpPr>
          <p:nvPr>
            <p:ph type="body" idx="2"/>
          </p:nvPr>
        </p:nvSpPr>
        <p:spPr>
          <a:xfrm>
            <a:off x="500034" y="1714488"/>
            <a:ext cx="3829048" cy="5048272"/>
          </a:xfrm>
        </p:spPr>
        <p:txBody>
          <a:bodyPr/>
          <a:lstStyle/>
          <a:p>
            <a:r>
              <a:rPr lang="ru-RU" b="1" i="1" dirty="0" smtClean="0">
                <a:solidFill>
                  <a:srgbClr val="0070C0"/>
                </a:solidFill>
                <a:latin typeface="Times New Roman" pitchFamily="18" charset="0"/>
              </a:rPr>
              <a:t>ДОХОДЫ БЮДЖЕТА </a:t>
            </a:r>
            <a:r>
              <a:rPr lang="ru-RU" b="1" i="1" dirty="0" smtClean="0">
                <a:latin typeface="Times New Roman" pitchFamily="18" charset="0"/>
              </a:rPr>
              <a:t>– поступающие в бюджет на безвозмездной и безвозвратной основе денежные средства</a:t>
            </a:r>
            <a:r>
              <a:rPr lang="ru-RU" i="1" dirty="0" smtClean="0">
                <a:latin typeface="Times New Roman" pitchFamily="18" charset="0"/>
              </a:rPr>
              <a:t>: </a:t>
            </a:r>
          </a:p>
          <a:p>
            <a:r>
              <a:rPr lang="ru-RU" i="1" dirty="0" smtClean="0">
                <a:latin typeface="Times New Roman" pitchFamily="18" charset="0"/>
              </a:rPr>
              <a:t>Налоговые доходы</a:t>
            </a:r>
          </a:p>
          <a:p>
            <a:r>
              <a:rPr lang="ru-RU" i="1" dirty="0" smtClean="0">
                <a:latin typeface="Times New Roman" pitchFamily="18" charset="0"/>
              </a:rPr>
              <a:t>Неналоговые доходы</a:t>
            </a:r>
          </a:p>
          <a:p>
            <a:r>
              <a:rPr lang="ru-RU" i="1" dirty="0" smtClean="0">
                <a:latin typeface="Times New Roman" pitchFamily="18" charset="0"/>
              </a:rPr>
              <a:t>Безвозмездные поступления</a:t>
            </a:r>
          </a:p>
          <a:p>
            <a:r>
              <a:rPr lang="ru-RU" b="1" i="1" dirty="0" smtClean="0">
                <a:solidFill>
                  <a:srgbClr val="0070C0"/>
                </a:solidFill>
                <a:latin typeface="Times New Roman" pitchFamily="18" charset="0"/>
              </a:rPr>
              <a:t>РАСХОДЫ БЮДЖЕТА </a:t>
            </a:r>
            <a:r>
              <a:rPr lang="ru-RU" b="1" i="1" dirty="0" smtClean="0">
                <a:latin typeface="Times New Roman" pitchFamily="18" charset="0"/>
              </a:rPr>
              <a:t>– выплачиваемые из бюджета денежные средства</a:t>
            </a:r>
            <a:r>
              <a:rPr lang="ru-RU" i="1" dirty="0" smtClean="0">
                <a:latin typeface="Times New Roman" pitchFamily="18" charset="0"/>
              </a:rPr>
              <a:t>.</a:t>
            </a:r>
          </a:p>
          <a:p>
            <a:r>
              <a:rPr lang="ru-RU" i="1" dirty="0" smtClean="0">
                <a:latin typeface="Times New Roman" pitchFamily="18" charset="0"/>
              </a:rPr>
              <a:t>Расходы классифицируются:  </a:t>
            </a:r>
          </a:p>
          <a:p>
            <a:r>
              <a:rPr lang="ru-RU" i="1" dirty="0" smtClean="0">
                <a:latin typeface="Times New Roman" pitchFamily="18" charset="0"/>
              </a:rPr>
              <a:t>По типам расходных обязательств</a:t>
            </a:r>
          </a:p>
          <a:p>
            <a:r>
              <a:rPr lang="ru-RU" i="1" dirty="0" smtClean="0">
                <a:latin typeface="Times New Roman" pitchFamily="18" charset="0"/>
              </a:rPr>
              <a:t>По муниципальным программам</a:t>
            </a:r>
          </a:p>
          <a:p>
            <a:r>
              <a:rPr lang="ru-RU" i="1" dirty="0" smtClean="0">
                <a:latin typeface="Times New Roman" pitchFamily="18" charset="0"/>
              </a:rPr>
              <a:t>По функциям</a:t>
            </a:r>
          </a:p>
          <a:p>
            <a:r>
              <a:rPr lang="ru-RU" i="1" dirty="0" smtClean="0">
                <a:latin typeface="Times New Roman" pitchFamily="18" charset="0"/>
              </a:rPr>
              <a:t>По экономическому содержанию</a:t>
            </a:r>
          </a:p>
          <a:p>
            <a:r>
              <a:rPr lang="ru-RU" i="1" dirty="0" smtClean="0">
                <a:solidFill>
                  <a:srgbClr val="0070C0"/>
                </a:solidFill>
                <a:latin typeface="Times New Roman" pitchFamily="18" charset="0"/>
              </a:rPr>
              <a:t>Дефицит</a:t>
            </a:r>
            <a:r>
              <a:rPr lang="ru-RU" i="1" dirty="0" smtClean="0">
                <a:latin typeface="Times New Roman" pitchFamily="18" charset="0"/>
              </a:rPr>
              <a:t> – это превышение расходов над доходами</a:t>
            </a:r>
          </a:p>
          <a:p>
            <a:r>
              <a:rPr lang="ru-RU" i="1" dirty="0" err="1" smtClean="0">
                <a:solidFill>
                  <a:srgbClr val="0070C0"/>
                </a:solidFill>
                <a:latin typeface="Times New Roman" pitchFamily="18" charset="0"/>
              </a:rPr>
              <a:t>Профицит</a:t>
            </a:r>
            <a:r>
              <a:rPr lang="ru-RU" i="1" dirty="0" smtClean="0">
                <a:latin typeface="Times New Roman" pitchFamily="18" charset="0"/>
              </a:rPr>
              <a:t> – это превышение доходов над расходами</a:t>
            </a:r>
          </a:p>
          <a:p>
            <a:r>
              <a:rPr lang="ru-RU" i="1" dirty="0" smtClean="0">
                <a:solidFill>
                  <a:srgbClr val="0070C0"/>
                </a:solidFill>
                <a:latin typeface="Times New Roman" pitchFamily="18" charset="0"/>
              </a:rPr>
              <a:t>Цель составления бюджета </a:t>
            </a:r>
            <a:r>
              <a:rPr lang="ru-RU" i="1" dirty="0" smtClean="0">
                <a:latin typeface="Times New Roman" pitchFamily="18" charset="0"/>
              </a:rPr>
              <a:t>– учет объема располагаемых и расходуемых денежных средств</a:t>
            </a:r>
          </a:p>
          <a:p>
            <a:endParaRPr lang="ru-RU" b="1" i="1" dirty="0" smtClean="0">
              <a:latin typeface="Times New Roman" pitchFamily="18" charset="0"/>
            </a:endParaRPr>
          </a:p>
          <a:p>
            <a:endParaRPr lang="ru-RU" dirty="0"/>
          </a:p>
        </p:txBody>
      </p:sp>
      <p:pic>
        <p:nvPicPr>
          <p:cNvPr id="1027" name="Picture 3"/>
          <p:cNvPicPr>
            <a:picLocks noGrp="1" noChangeAspect="1" noChangeArrowheads="1"/>
          </p:cNvPicPr>
          <p:nvPr>
            <p:ph sz="half" idx="1"/>
          </p:nvPr>
        </p:nvPicPr>
        <p:blipFill>
          <a:blip r:embed="rId2"/>
          <a:srcRect/>
          <a:stretch>
            <a:fillRect/>
          </a:stretch>
        </p:blipFill>
        <p:spPr bwMode="auto">
          <a:xfrm>
            <a:off x="4429125" y="2061095"/>
            <a:ext cx="4429125" cy="4093123"/>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defRPr/>
            </a:pPr>
            <a:r>
              <a:rPr lang="ru-RU" sz="2700" i="1" dirty="0" smtClean="0">
                <a:solidFill>
                  <a:srgbClr val="002060"/>
                </a:solidFill>
                <a:effectLst/>
              </a:rPr>
              <a:t>Из каких поступлений в настоящее время формируется доходная часть местного бюджета?</a:t>
            </a:r>
            <a:endParaRPr lang="ru-RU" dirty="0">
              <a:solidFill>
                <a:srgbClr val="002060"/>
              </a:solidFill>
              <a:effectLst/>
            </a:endParaRPr>
          </a:p>
        </p:txBody>
      </p:sp>
      <p:graphicFrame>
        <p:nvGraphicFramePr>
          <p:cNvPr id="19" name="Содержимое 18"/>
          <p:cNvGraphicFramePr>
            <a:graphicFrameLocks noGrp="1"/>
          </p:cNvGraphicFramePr>
          <p:nvPr>
            <p:ph idx="1"/>
          </p:nvPr>
        </p:nvGraphicFramePr>
        <p:xfrm>
          <a:off x="214313" y="3071813"/>
          <a:ext cx="2714625" cy="3232088"/>
        </p:xfrm>
        <a:graphic>
          <a:graphicData uri="http://schemas.openxmlformats.org/drawingml/2006/table">
            <a:tbl>
              <a:tblPr/>
              <a:tblGrid>
                <a:gridCol w="2714625"/>
              </a:tblGrid>
              <a:tr h="5524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6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НАЛОГОВЫЕ ДОХОДЫ</a:t>
                      </a:r>
                      <a:endParaRPr kumimoji="0" lang="ru-RU" sz="1100" b="0" i="0" u="none" strike="noStrike" cap="none" normalizeH="0" baseline="0" dirty="0" smtClean="0">
                        <a:ln>
                          <a:noFill/>
                        </a:ln>
                        <a:solidFill>
                          <a:schemeClr val="bg1"/>
                        </a:solidFill>
                        <a:effectLst/>
                        <a:latin typeface="Calibri" pitchFamily="34" charset="0"/>
                        <a:cs typeface="Times New Roman" pitchFamily="18" charset="0"/>
                      </a:endParaRPr>
                    </a:p>
                  </a:txBody>
                  <a:tcPr marL="0" marR="0" marT="0" marB="0" anchor="b" horzOverflow="overflow">
                    <a:lnL>
                      <a:noFill/>
                    </a:lnL>
                    <a:lnR>
                      <a:noFill/>
                    </a:lnR>
                    <a:lnT>
                      <a:noFill/>
                    </a:lnT>
                    <a:lnB>
                      <a:noFill/>
                    </a:lnB>
                    <a:lnTlToBr>
                      <a:noFill/>
                    </a:lnTlToBr>
                    <a:lnBlToTr>
                      <a:noFill/>
                    </a:lnBlToTr>
                    <a:solidFill>
                      <a:srgbClr val="92D050"/>
                    </a:solidFill>
                  </a:tcPr>
                </a:tc>
              </a:tr>
              <a:tr h="24288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Times New Roman" pitchFamily="18" charset="0"/>
                          <a:cs typeface="Times New Roman" pitchFamily="18" charset="0"/>
                        </a:rPr>
                        <a:t>Доходы от предусмотренных</a:t>
                      </a:r>
                      <a:endParaRPr kumimoji="0" lang="ru-RU" sz="1100" b="0" i="0" u="none" strike="noStrike" cap="none" normalizeH="0" baseline="0" smtClean="0">
                        <a:ln>
                          <a:noFill/>
                        </a:ln>
                        <a:solidFill>
                          <a:schemeClr val="bg1"/>
                        </a:solidFill>
                        <a:effectLst/>
                        <a:latin typeface="Calibri" pitchFamily="34" charset="0"/>
                        <a:cs typeface="Times New Roman" pitchFamily="18" charset="0"/>
                      </a:endParaRPr>
                    </a:p>
                  </a:txBody>
                  <a:tcPr marL="0" marR="0" marT="0" marB="0" anchor="b" horzOverflow="overflow">
                    <a:lnL>
                      <a:noFill/>
                    </a:lnL>
                    <a:lnR>
                      <a:noFill/>
                    </a:lnR>
                    <a:lnT>
                      <a:noFill/>
                    </a:lnT>
                    <a:lnB>
                      <a:noFill/>
                    </a:lnB>
                    <a:lnTlToBr>
                      <a:noFill/>
                    </a:lnTlToBr>
                    <a:lnBlToTr>
                      <a:noFill/>
                    </a:lnBlToTr>
                    <a:solidFill>
                      <a:srgbClr val="92D050"/>
                    </a:solidFill>
                  </a:tcPr>
                </a:tc>
              </a:tr>
              <a:tr h="24288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Times New Roman" pitchFamily="18" charset="0"/>
                          <a:cs typeface="Times New Roman" pitchFamily="18" charset="0"/>
                        </a:rPr>
                        <a:t>законодательством Российской</a:t>
                      </a:r>
                      <a:endParaRPr kumimoji="0" lang="ru-RU" sz="1100" b="0" i="0" u="none" strike="noStrike" cap="none" normalizeH="0" baseline="0" smtClean="0">
                        <a:ln>
                          <a:noFill/>
                        </a:ln>
                        <a:solidFill>
                          <a:schemeClr val="bg1"/>
                        </a:solidFill>
                        <a:effectLst/>
                        <a:latin typeface="Calibri" pitchFamily="34" charset="0"/>
                        <a:cs typeface="Times New Roman" pitchFamily="18" charset="0"/>
                      </a:endParaRPr>
                    </a:p>
                  </a:txBody>
                  <a:tcPr marL="0" marR="0" marT="0" marB="0" anchor="b" horzOverflow="overflow">
                    <a:lnL>
                      <a:noFill/>
                    </a:lnL>
                    <a:lnR>
                      <a:noFill/>
                    </a:lnR>
                    <a:lnT>
                      <a:noFill/>
                    </a:lnT>
                    <a:lnB>
                      <a:noFill/>
                    </a:lnB>
                    <a:lnTlToBr>
                      <a:noFill/>
                    </a:lnTlToBr>
                    <a:lnBlToTr>
                      <a:noFill/>
                    </a:lnBlToTr>
                    <a:solidFill>
                      <a:srgbClr val="92D050"/>
                    </a:solidFill>
                  </a:tcPr>
                </a:tc>
              </a:tr>
              <a:tr h="4254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Times New Roman" pitchFamily="18" charset="0"/>
                          <a:cs typeface="Times New Roman" pitchFamily="18" charset="0"/>
                        </a:rPr>
                        <a:t>Федерации федеральных налогов</a:t>
                      </a:r>
                      <a:endParaRPr kumimoji="0" lang="ru-RU" sz="1100" b="0" i="0" u="none" strike="noStrike" cap="none" normalizeH="0" baseline="0" smtClean="0">
                        <a:ln>
                          <a:noFill/>
                        </a:ln>
                        <a:solidFill>
                          <a:schemeClr val="bg1"/>
                        </a:solidFill>
                        <a:effectLst/>
                        <a:latin typeface="Calibri" pitchFamily="34" charset="0"/>
                        <a:cs typeface="Times New Roman" pitchFamily="18" charset="0"/>
                      </a:endParaRPr>
                    </a:p>
                  </a:txBody>
                  <a:tcPr marL="0" marR="0" marT="0" marB="0" anchor="b" horzOverflow="overflow">
                    <a:lnL>
                      <a:noFill/>
                    </a:lnL>
                    <a:lnR>
                      <a:noFill/>
                    </a:lnR>
                    <a:lnT>
                      <a:noFill/>
                    </a:lnT>
                    <a:lnB>
                      <a:noFill/>
                    </a:lnB>
                    <a:lnTlToBr>
                      <a:noFill/>
                    </a:lnTlToBr>
                    <a:lnBlToTr>
                      <a:noFill/>
                    </a:lnBlToTr>
                    <a:solidFill>
                      <a:srgbClr val="92D050"/>
                    </a:solidFill>
                  </a:tcPr>
                </a:tc>
              </a:tr>
              <a:tr h="4254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bg1"/>
                          </a:solidFill>
                          <a:effectLst/>
                          <a:latin typeface="Times New Roman" pitchFamily="18" charset="0"/>
                          <a:cs typeface="Times New Roman" pitchFamily="18" charset="0"/>
                        </a:rPr>
                        <a:t>и сборов, в том числе от налогов,</a:t>
                      </a:r>
                      <a:endParaRPr kumimoji="0" lang="ru-RU" sz="1100" b="0" i="0" u="none" strike="noStrike" cap="none" normalizeH="0" baseline="0" smtClean="0">
                        <a:ln>
                          <a:noFill/>
                        </a:ln>
                        <a:solidFill>
                          <a:schemeClr val="bg1"/>
                        </a:solidFill>
                        <a:effectLst/>
                        <a:latin typeface="Calibri" pitchFamily="34" charset="0"/>
                        <a:cs typeface="Times New Roman" pitchFamily="18" charset="0"/>
                      </a:endParaRPr>
                    </a:p>
                  </a:txBody>
                  <a:tcPr marL="0" marR="0" marT="0" marB="0" anchor="b" horzOverflow="overflow">
                    <a:lnL>
                      <a:noFill/>
                    </a:lnL>
                    <a:lnR>
                      <a:noFill/>
                    </a:lnR>
                    <a:lnT>
                      <a:noFill/>
                    </a:lnT>
                    <a:lnB>
                      <a:noFill/>
                    </a:lnB>
                    <a:lnTlToBr>
                      <a:noFill/>
                    </a:lnTlToBr>
                    <a:lnBlToTr>
                      <a:noFill/>
                    </a:lnBlToTr>
                    <a:solidFill>
                      <a:srgbClr val="92D050"/>
                    </a:solidFill>
                  </a:tcPr>
                </a:tc>
              </a:tr>
              <a:tr h="4254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Times New Roman" pitchFamily="18" charset="0"/>
                          <a:cs typeface="Times New Roman" pitchFamily="18" charset="0"/>
                        </a:rPr>
                        <a:t>предусмотренных специальными</a:t>
                      </a:r>
                      <a:endParaRPr kumimoji="0" lang="ru-RU" sz="1100" b="0" i="0" u="none" strike="noStrike" cap="none" normalizeH="0" baseline="0" smtClean="0">
                        <a:ln>
                          <a:noFill/>
                        </a:ln>
                        <a:solidFill>
                          <a:schemeClr val="bg1"/>
                        </a:solidFill>
                        <a:effectLst/>
                        <a:latin typeface="Calibri" pitchFamily="34" charset="0"/>
                        <a:cs typeface="Times New Roman" pitchFamily="18" charset="0"/>
                      </a:endParaRPr>
                    </a:p>
                  </a:txBody>
                  <a:tcPr marL="0" marR="0" marT="0" marB="0" anchor="b" horzOverflow="overflow">
                    <a:lnL>
                      <a:noFill/>
                    </a:lnL>
                    <a:lnR>
                      <a:noFill/>
                    </a:lnR>
                    <a:lnT>
                      <a:noFill/>
                    </a:lnT>
                    <a:lnB>
                      <a:noFill/>
                    </a:lnB>
                    <a:lnTlToBr>
                      <a:noFill/>
                    </a:lnTlToBr>
                    <a:lnBlToTr>
                      <a:noFill/>
                    </a:lnBlToTr>
                    <a:solidFill>
                      <a:srgbClr val="92D050"/>
                    </a:solidFill>
                  </a:tcPr>
                </a:tc>
              </a:tr>
              <a:tr h="24288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Times New Roman" pitchFamily="18" charset="0"/>
                          <a:cs typeface="Times New Roman" pitchFamily="18" charset="0"/>
                        </a:rPr>
                        <a:t>налоговыми режимами</a:t>
                      </a:r>
                      <a:endParaRPr kumimoji="0" lang="ru-RU" sz="1100" b="0" i="0" u="none" strike="noStrike" cap="none" normalizeH="0" baseline="0" smtClean="0">
                        <a:ln>
                          <a:noFill/>
                        </a:ln>
                        <a:solidFill>
                          <a:schemeClr val="bg1"/>
                        </a:solidFill>
                        <a:effectLst/>
                        <a:latin typeface="Calibri" pitchFamily="34" charset="0"/>
                        <a:cs typeface="Times New Roman" pitchFamily="18" charset="0"/>
                      </a:endParaRPr>
                    </a:p>
                  </a:txBody>
                  <a:tcPr marL="0" marR="0" marT="0" marB="0" anchor="b" horzOverflow="overflow">
                    <a:lnL>
                      <a:noFill/>
                    </a:lnL>
                    <a:lnR>
                      <a:noFill/>
                    </a:lnR>
                    <a:lnT>
                      <a:noFill/>
                    </a:lnT>
                    <a:lnB>
                      <a:noFill/>
                    </a:lnB>
                    <a:lnTlToBr>
                      <a:noFill/>
                    </a:lnTlToBr>
                    <a:lnBlToTr>
                      <a:noFill/>
                    </a:lnBlToTr>
                    <a:solidFill>
                      <a:srgbClr val="92D050"/>
                    </a:solidFill>
                  </a:tcPr>
                </a:tc>
              </a:tr>
              <a:tr h="24288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100" b="0" i="0" u="none" strike="noStrike" cap="none" normalizeH="0" baseline="0" smtClean="0">
                        <a:ln>
                          <a:noFill/>
                        </a:ln>
                        <a:solidFill>
                          <a:schemeClr val="bg1"/>
                        </a:solidFill>
                        <a:effectLst/>
                        <a:latin typeface="Calibri" pitchFamily="34" charset="0"/>
                        <a:cs typeface="Times New Roman" pitchFamily="18" charset="0"/>
                      </a:endParaRPr>
                    </a:p>
                  </a:txBody>
                  <a:tcPr marL="0" marR="0" marT="0" marB="0" anchor="b" horzOverflow="overflow">
                    <a:lnL>
                      <a:noFill/>
                    </a:lnL>
                    <a:lnR>
                      <a:noFill/>
                    </a:lnR>
                    <a:lnT>
                      <a:noFill/>
                    </a:lnT>
                    <a:lnB>
                      <a:noFill/>
                    </a:lnB>
                    <a:lnTlToBr>
                      <a:noFill/>
                    </a:lnTlToBr>
                    <a:lnBlToTr>
                      <a:noFill/>
                    </a:lnBlToTr>
                    <a:solidFill>
                      <a:srgbClr val="92D050"/>
                    </a:solidFill>
                  </a:tcPr>
                </a:tc>
              </a:tr>
              <a:tr h="207963">
                <a:tc>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ru-RU" sz="1100" b="0" i="0" u="none" strike="noStrike" cap="none" normalizeH="0" baseline="0" smtClean="0">
                        <a:ln>
                          <a:noFill/>
                        </a:ln>
                        <a:solidFill>
                          <a:schemeClr val="bg1"/>
                        </a:solidFill>
                        <a:effectLst/>
                        <a:latin typeface="Calibri" pitchFamily="34" charset="0"/>
                        <a:cs typeface="Times New Roman" pitchFamily="18" charset="0"/>
                      </a:endParaRPr>
                    </a:p>
                  </a:txBody>
                  <a:tcPr marL="0" marR="0" marT="0" marB="0" anchor="b" horzOverflow="overflow">
                    <a:lnL>
                      <a:noFill/>
                    </a:lnL>
                    <a:lnR>
                      <a:noFill/>
                    </a:lnR>
                    <a:lnT>
                      <a:noFill/>
                    </a:lnT>
                    <a:lnB>
                      <a:noFill/>
                    </a:lnB>
                    <a:lnTlToBr>
                      <a:noFill/>
                    </a:lnTlToBr>
                    <a:lnBlToTr>
                      <a:noFill/>
                    </a:lnBlToTr>
                    <a:solidFill>
                      <a:srgbClr val="92D050"/>
                    </a:solidFill>
                  </a:tcPr>
                </a:tc>
              </a:tr>
              <a:tr h="207963">
                <a:tc>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ru-RU" sz="1100" b="0" i="0" u="none" strike="noStrike" cap="none" normalizeH="0" baseline="0" smtClean="0">
                        <a:ln>
                          <a:noFill/>
                        </a:ln>
                        <a:solidFill>
                          <a:schemeClr val="bg1"/>
                        </a:solidFill>
                        <a:effectLst/>
                        <a:latin typeface="Calibri" pitchFamily="34" charset="0"/>
                        <a:cs typeface="Times New Roman" pitchFamily="18" charset="0"/>
                      </a:endParaRPr>
                    </a:p>
                  </a:txBody>
                  <a:tcPr marL="0" marR="0" marT="0" marB="0" anchor="b" horzOverflow="overflow">
                    <a:lnL>
                      <a:noFill/>
                    </a:lnL>
                    <a:lnR>
                      <a:noFill/>
                    </a:lnR>
                    <a:lnT>
                      <a:noFill/>
                    </a:lnT>
                    <a:lnB>
                      <a:noFill/>
                    </a:lnB>
                    <a:lnTlToBr>
                      <a:noFill/>
                    </a:lnTlToBr>
                    <a:lnBlToTr>
                      <a:noFill/>
                    </a:lnBlToTr>
                    <a:solidFill>
                      <a:srgbClr val="92D050"/>
                    </a:solidFill>
                  </a:tcPr>
                </a:tc>
              </a:tr>
            </a:tbl>
          </a:graphicData>
        </a:graphic>
      </p:graphicFrame>
      <p:sp>
        <p:nvSpPr>
          <p:cNvPr id="4" name="Скругленный прямоугольник 3"/>
          <p:cNvSpPr/>
          <p:nvPr/>
        </p:nvSpPr>
        <p:spPr>
          <a:xfrm>
            <a:off x="2000250" y="1643063"/>
            <a:ext cx="5357813" cy="7858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bg1"/>
                </a:solidFill>
              </a:rPr>
              <a:t>Доходы бюджета - </a:t>
            </a:r>
            <a:r>
              <a:rPr lang="ru-RU" dirty="0">
                <a:solidFill>
                  <a:schemeClr val="bg1"/>
                </a:solidFill>
              </a:rPr>
              <a:t>безвозмездные и безвозвратные поступления</a:t>
            </a:r>
            <a:r>
              <a:rPr lang="ru-RU" b="1" dirty="0">
                <a:solidFill>
                  <a:schemeClr val="bg1"/>
                </a:solidFill>
              </a:rPr>
              <a:t> </a:t>
            </a:r>
            <a:r>
              <a:rPr lang="ru-RU" dirty="0">
                <a:solidFill>
                  <a:schemeClr val="bg1"/>
                </a:solidFill>
              </a:rPr>
              <a:t>денежных средств в бюджет</a:t>
            </a:r>
          </a:p>
          <a:p>
            <a:pPr algn="ctr">
              <a:defRPr/>
            </a:pPr>
            <a:endParaRPr lang="ru-RU" dirty="0">
              <a:solidFill>
                <a:schemeClr val="bg1"/>
              </a:solidFill>
            </a:endParaRPr>
          </a:p>
        </p:txBody>
      </p:sp>
      <p:graphicFrame>
        <p:nvGraphicFramePr>
          <p:cNvPr id="23" name="Таблица 22"/>
          <p:cNvGraphicFramePr>
            <a:graphicFrameLocks noGrp="1"/>
          </p:cNvGraphicFramePr>
          <p:nvPr/>
        </p:nvGraphicFramePr>
        <p:xfrm>
          <a:off x="3162300" y="3071813"/>
          <a:ext cx="2819400" cy="3219899"/>
        </p:xfrm>
        <a:graphic>
          <a:graphicData uri="http://schemas.openxmlformats.org/drawingml/2006/table">
            <a:tbl>
              <a:tblPr/>
              <a:tblGrid>
                <a:gridCol w="2819400"/>
              </a:tblGrid>
              <a:tr h="346075">
                <a:tc>
                  <a:txBody>
                    <a:bodyPr/>
                    <a:lstStyle/>
                    <a:p>
                      <a:pPr marL="100013" marR="0" lvl="0" indent="0" algn="ctr" defTabSz="914400" rtl="0" eaLnBrk="1" fontAlgn="base" latinLnBrk="0" hangingPunct="1">
                        <a:lnSpc>
                          <a:spcPct val="115000"/>
                        </a:lnSpc>
                        <a:spcBef>
                          <a:spcPct val="0"/>
                        </a:spcBef>
                        <a:spcAft>
                          <a:spcPct val="0"/>
                        </a:spcAft>
                        <a:buClrTx/>
                        <a:buSzTx/>
                        <a:buFontTx/>
                        <a:buNone/>
                        <a:tabLst/>
                      </a:pPr>
                      <a:endParaRPr kumimoji="0" lang="ru-RU" sz="1600" b="1" i="0" u="none" strike="noStrike" cap="none" normalizeH="0" baseline="0" smtClean="0">
                        <a:ln>
                          <a:noFill/>
                        </a:ln>
                        <a:solidFill>
                          <a:schemeClr val="bg1"/>
                        </a:solidFill>
                        <a:effectLst/>
                        <a:latin typeface="Times New Roman" pitchFamily="18" charset="0"/>
                        <a:cs typeface="Times New Roman" pitchFamily="18" charset="0"/>
                      </a:endParaRPr>
                    </a:p>
                    <a:p>
                      <a:pPr marL="100013"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8" charset="0"/>
                          <a:cs typeface="Times New Roman" pitchFamily="18" charset="0"/>
                        </a:rPr>
                        <a:t>НЕНАЛОГОВЫЕ ДОХОДЫ</a:t>
                      </a:r>
                      <a:endParaRPr kumimoji="0" lang="ru-RU" sz="1100" b="0" i="0" u="none" strike="noStrike" cap="none" normalizeH="0" baseline="0" smtClean="0">
                        <a:ln>
                          <a:noFill/>
                        </a:ln>
                        <a:solidFill>
                          <a:schemeClr val="bg1"/>
                        </a:solidFill>
                        <a:effectLst/>
                        <a:latin typeface="Calibri" pitchFamily="34" charset="0"/>
                        <a:cs typeface="Times New Roman" pitchFamily="18" charset="0"/>
                      </a:endParaRPr>
                    </a:p>
                  </a:txBody>
                  <a:tcPr marL="0" marR="0" marT="0" marB="0" anchor="b" horzOverflow="overflow">
                    <a:lnL>
                      <a:noFill/>
                    </a:lnL>
                    <a:lnR>
                      <a:noFill/>
                    </a:lnR>
                    <a:lnT>
                      <a:noFill/>
                    </a:lnT>
                    <a:lnB>
                      <a:noFill/>
                    </a:lnB>
                    <a:lnTlToBr>
                      <a:noFill/>
                    </a:lnTlToBr>
                    <a:lnBlToTr>
                      <a:noFill/>
                    </a:lnBlToTr>
                    <a:solidFill>
                      <a:srgbClr val="3E8EA9"/>
                    </a:solidFill>
                  </a:tcPr>
                </a:tc>
              </a:tr>
              <a:tr h="303213">
                <a:tc>
                  <a:txBody>
                    <a:bodyPr/>
                    <a:lstStyle/>
                    <a:p>
                      <a:pPr marL="100013"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Times New Roman" pitchFamily="18" charset="0"/>
                          <a:cs typeface="Times New Roman" pitchFamily="18" charset="0"/>
                        </a:rPr>
                        <a:t>Платежи, которые включают в</a:t>
                      </a:r>
                      <a:endParaRPr kumimoji="0" lang="ru-RU" sz="1100" b="0" i="0" u="none" strike="noStrike" cap="none" normalizeH="0" baseline="0" smtClean="0">
                        <a:ln>
                          <a:noFill/>
                        </a:ln>
                        <a:solidFill>
                          <a:schemeClr val="bg1"/>
                        </a:solidFill>
                        <a:effectLst/>
                        <a:latin typeface="Calibri" pitchFamily="34" charset="0"/>
                        <a:cs typeface="Times New Roman" pitchFamily="18" charset="0"/>
                      </a:endParaRPr>
                    </a:p>
                  </a:txBody>
                  <a:tcPr marL="0" marR="0" marT="0" marB="0" anchor="b" horzOverflow="overflow">
                    <a:lnL>
                      <a:noFill/>
                    </a:lnL>
                    <a:lnR>
                      <a:noFill/>
                    </a:lnR>
                    <a:lnT>
                      <a:noFill/>
                    </a:lnT>
                    <a:lnB>
                      <a:noFill/>
                    </a:lnB>
                    <a:lnTlToBr>
                      <a:noFill/>
                    </a:lnTlToBr>
                    <a:lnBlToTr>
                      <a:noFill/>
                    </a:lnBlToTr>
                    <a:solidFill>
                      <a:srgbClr val="3E8EA9"/>
                    </a:solidFill>
                  </a:tcPr>
                </a:tc>
              </a:tr>
              <a:tr h="303213">
                <a:tc>
                  <a:txBody>
                    <a:bodyPr/>
                    <a:lstStyle/>
                    <a:p>
                      <a:pPr marL="100013"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Times New Roman" pitchFamily="18" charset="0"/>
                          <a:cs typeface="Times New Roman" pitchFamily="18" charset="0"/>
                        </a:rPr>
                        <a:t>себя возмездные операции от</a:t>
                      </a:r>
                      <a:endParaRPr kumimoji="0" lang="ru-RU" sz="1100" b="0" i="0" u="none" strike="noStrike" cap="none" normalizeH="0" baseline="0" smtClean="0">
                        <a:ln>
                          <a:noFill/>
                        </a:ln>
                        <a:solidFill>
                          <a:schemeClr val="bg1"/>
                        </a:solidFill>
                        <a:effectLst/>
                        <a:latin typeface="Calibri" pitchFamily="34" charset="0"/>
                        <a:cs typeface="Times New Roman" pitchFamily="18" charset="0"/>
                      </a:endParaRPr>
                    </a:p>
                  </a:txBody>
                  <a:tcPr marL="0" marR="0" marT="0" marB="0" anchor="b" horzOverflow="overflow">
                    <a:lnL>
                      <a:noFill/>
                    </a:lnL>
                    <a:lnR>
                      <a:noFill/>
                    </a:lnR>
                    <a:lnT>
                      <a:noFill/>
                    </a:lnT>
                    <a:lnB>
                      <a:noFill/>
                    </a:lnB>
                    <a:lnTlToBr>
                      <a:noFill/>
                    </a:lnTlToBr>
                    <a:lnBlToTr>
                      <a:noFill/>
                    </a:lnBlToTr>
                    <a:solidFill>
                      <a:srgbClr val="3E8EA9"/>
                    </a:solidFill>
                  </a:tcPr>
                </a:tc>
              </a:tr>
              <a:tr h="303213">
                <a:tc>
                  <a:txBody>
                    <a:bodyPr/>
                    <a:lstStyle/>
                    <a:p>
                      <a:pPr marL="100013"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Times New Roman" pitchFamily="18" charset="0"/>
                          <a:cs typeface="Times New Roman" pitchFamily="18" charset="0"/>
                        </a:rPr>
                        <a:t>прямого предоставления</a:t>
                      </a:r>
                      <a:endParaRPr kumimoji="0" lang="ru-RU" sz="1100" b="0" i="0" u="none" strike="noStrike" cap="none" normalizeH="0" baseline="0" smtClean="0">
                        <a:ln>
                          <a:noFill/>
                        </a:ln>
                        <a:solidFill>
                          <a:schemeClr val="bg1"/>
                        </a:solidFill>
                        <a:effectLst/>
                        <a:latin typeface="Calibri" pitchFamily="34" charset="0"/>
                        <a:cs typeface="Times New Roman" pitchFamily="18" charset="0"/>
                      </a:endParaRPr>
                    </a:p>
                  </a:txBody>
                  <a:tcPr marL="0" marR="0" marT="0" marB="0" anchor="b" horzOverflow="overflow">
                    <a:lnL>
                      <a:noFill/>
                    </a:lnL>
                    <a:lnR>
                      <a:noFill/>
                    </a:lnR>
                    <a:lnT>
                      <a:noFill/>
                    </a:lnT>
                    <a:lnB>
                      <a:noFill/>
                    </a:lnB>
                    <a:lnTlToBr>
                      <a:noFill/>
                    </a:lnTlToBr>
                    <a:lnBlToTr>
                      <a:noFill/>
                    </a:lnBlToTr>
                    <a:solidFill>
                      <a:srgbClr val="3E8EA9"/>
                    </a:solidFill>
                  </a:tcPr>
                </a:tc>
              </a:tr>
              <a:tr h="303213">
                <a:tc>
                  <a:txBody>
                    <a:bodyPr/>
                    <a:lstStyle/>
                    <a:p>
                      <a:pPr marL="100013"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Times New Roman" pitchFamily="18" charset="0"/>
                          <a:cs typeface="Times New Roman" pitchFamily="18" charset="0"/>
                        </a:rPr>
                        <a:t>государством в пользование</a:t>
                      </a:r>
                      <a:endParaRPr kumimoji="0" lang="ru-RU" sz="1100" b="0" i="0" u="none" strike="noStrike" cap="none" normalizeH="0" baseline="0" smtClean="0">
                        <a:ln>
                          <a:noFill/>
                        </a:ln>
                        <a:solidFill>
                          <a:schemeClr val="bg1"/>
                        </a:solidFill>
                        <a:effectLst/>
                        <a:latin typeface="Calibri" pitchFamily="34" charset="0"/>
                        <a:cs typeface="Times New Roman" pitchFamily="18" charset="0"/>
                      </a:endParaRPr>
                    </a:p>
                  </a:txBody>
                  <a:tcPr marL="0" marR="0" marT="0" marB="0" anchor="b" horzOverflow="overflow">
                    <a:lnL>
                      <a:noFill/>
                    </a:lnL>
                    <a:lnR>
                      <a:noFill/>
                    </a:lnR>
                    <a:lnT>
                      <a:noFill/>
                    </a:lnT>
                    <a:lnB>
                      <a:noFill/>
                    </a:lnB>
                    <a:lnTlToBr>
                      <a:noFill/>
                    </a:lnTlToBr>
                    <a:lnBlToTr>
                      <a:noFill/>
                    </a:lnBlToTr>
                    <a:solidFill>
                      <a:srgbClr val="3E8EA9"/>
                    </a:solidFill>
                  </a:tcPr>
                </a:tc>
              </a:tr>
              <a:tr h="303213">
                <a:tc>
                  <a:txBody>
                    <a:bodyPr/>
                    <a:lstStyle/>
                    <a:p>
                      <a:pPr marL="100013"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Times New Roman" pitchFamily="18" charset="0"/>
                          <a:cs typeface="Times New Roman" pitchFamily="18" charset="0"/>
                        </a:rPr>
                        <a:t>имущества и природных ресурсов,</a:t>
                      </a:r>
                      <a:endParaRPr kumimoji="0" lang="ru-RU" sz="1100" b="0" i="0" u="none" strike="noStrike" cap="none" normalizeH="0" baseline="0" smtClean="0">
                        <a:ln>
                          <a:noFill/>
                        </a:ln>
                        <a:solidFill>
                          <a:schemeClr val="bg1"/>
                        </a:solidFill>
                        <a:effectLst/>
                        <a:latin typeface="Calibri" pitchFamily="34" charset="0"/>
                        <a:cs typeface="Times New Roman" pitchFamily="18" charset="0"/>
                      </a:endParaRPr>
                    </a:p>
                  </a:txBody>
                  <a:tcPr marL="0" marR="0" marT="0" marB="0" anchor="b" horzOverflow="overflow">
                    <a:lnL>
                      <a:noFill/>
                    </a:lnL>
                    <a:lnR>
                      <a:noFill/>
                    </a:lnR>
                    <a:lnT>
                      <a:noFill/>
                    </a:lnT>
                    <a:lnB>
                      <a:noFill/>
                    </a:lnB>
                    <a:lnTlToBr>
                      <a:noFill/>
                    </a:lnTlToBr>
                    <a:lnBlToTr>
                      <a:noFill/>
                    </a:lnBlToTr>
                    <a:solidFill>
                      <a:srgbClr val="3E8EA9"/>
                    </a:solidFill>
                  </a:tcPr>
                </a:tc>
              </a:tr>
              <a:tr h="303213">
                <a:tc>
                  <a:txBody>
                    <a:bodyPr/>
                    <a:lstStyle/>
                    <a:p>
                      <a:pPr marL="100013"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bg1"/>
                          </a:solidFill>
                          <a:effectLst/>
                          <a:latin typeface="Times New Roman" pitchFamily="18" charset="0"/>
                          <a:cs typeface="Times New Roman" pitchFamily="18" charset="0"/>
                        </a:rPr>
                        <a:t>от различного вида услуг, а также</a:t>
                      </a:r>
                      <a:endParaRPr kumimoji="0" lang="ru-RU" sz="1100" b="0" i="0" u="none" strike="noStrike" cap="none" normalizeH="0" baseline="0" smtClean="0">
                        <a:ln>
                          <a:noFill/>
                        </a:ln>
                        <a:solidFill>
                          <a:schemeClr val="bg1"/>
                        </a:solidFill>
                        <a:effectLst/>
                        <a:latin typeface="Calibri" pitchFamily="34" charset="0"/>
                        <a:cs typeface="Times New Roman" pitchFamily="18" charset="0"/>
                      </a:endParaRPr>
                    </a:p>
                  </a:txBody>
                  <a:tcPr marL="0" marR="0" marT="0" marB="0" anchor="b" horzOverflow="overflow">
                    <a:lnL>
                      <a:noFill/>
                    </a:lnL>
                    <a:lnR>
                      <a:noFill/>
                    </a:lnR>
                    <a:lnT>
                      <a:noFill/>
                    </a:lnT>
                    <a:lnB>
                      <a:noFill/>
                    </a:lnB>
                    <a:lnTlToBr>
                      <a:noFill/>
                    </a:lnTlToBr>
                    <a:lnBlToTr>
                      <a:noFill/>
                    </a:lnBlToTr>
                    <a:solidFill>
                      <a:srgbClr val="3E8EA9"/>
                    </a:solidFill>
                  </a:tcPr>
                </a:tc>
              </a:tr>
              <a:tr h="303213">
                <a:tc>
                  <a:txBody>
                    <a:bodyPr/>
                    <a:lstStyle/>
                    <a:p>
                      <a:pPr marL="100013" marR="0" lvl="0" indent="0" algn="ctr"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smtClean="0">
                          <a:ln>
                            <a:noFill/>
                          </a:ln>
                          <a:solidFill>
                            <a:schemeClr val="bg1"/>
                          </a:solidFill>
                          <a:effectLst/>
                          <a:latin typeface="Times New Roman" pitchFamily="18" charset="0"/>
                          <a:cs typeface="Times New Roman" pitchFamily="18" charset="0"/>
                        </a:rPr>
                        <a:t>платежи в виде штрафов или иных</a:t>
                      </a:r>
                      <a:endParaRPr kumimoji="0" lang="ru-RU" sz="1100" b="0" i="0" u="none" strike="noStrike" cap="none" normalizeH="0" baseline="0" smtClean="0">
                        <a:ln>
                          <a:noFill/>
                        </a:ln>
                        <a:solidFill>
                          <a:schemeClr val="bg1"/>
                        </a:solidFill>
                        <a:effectLst/>
                        <a:latin typeface="Calibri" pitchFamily="34" charset="0"/>
                        <a:cs typeface="Times New Roman" pitchFamily="18" charset="0"/>
                      </a:endParaRPr>
                    </a:p>
                  </a:txBody>
                  <a:tcPr marL="0" marR="0" marT="0" marB="0" anchor="b" horzOverflow="overflow">
                    <a:lnL>
                      <a:noFill/>
                    </a:lnL>
                    <a:lnR>
                      <a:noFill/>
                    </a:lnR>
                    <a:lnT>
                      <a:noFill/>
                    </a:lnT>
                    <a:lnB>
                      <a:noFill/>
                    </a:lnB>
                    <a:lnTlToBr>
                      <a:noFill/>
                    </a:lnTlToBr>
                    <a:lnBlToTr>
                      <a:noFill/>
                    </a:lnBlToTr>
                    <a:solidFill>
                      <a:srgbClr val="3E8EA9"/>
                    </a:solidFill>
                  </a:tcPr>
                </a:tc>
              </a:tr>
              <a:tr h="268288">
                <a:tc>
                  <a:txBody>
                    <a:bodyPr/>
                    <a:lstStyle/>
                    <a:p>
                      <a:pPr marL="112713"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Times New Roman" pitchFamily="18" charset="0"/>
                          <a:cs typeface="Times New Roman" pitchFamily="18" charset="0"/>
                        </a:rPr>
                        <a:t>санкций за нарушение</a:t>
                      </a:r>
                      <a:endParaRPr kumimoji="0" lang="ru-RU" sz="1100" b="0" i="0" u="none" strike="noStrike" cap="none" normalizeH="0" baseline="0" smtClean="0">
                        <a:ln>
                          <a:noFill/>
                        </a:ln>
                        <a:solidFill>
                          <a:schemeClr val="bg1"/>
                        </a:solidFill>
                        <a:effectLst/>
                        <a:latin typeface="Calibri" pitchFamily="34" charset="0"/>
                        <a:cs typeface="Times New Roman" pitchFamily="18" charset="0"/>
                      </a:endParaRPr>
                    </a:p>
                  </a:txBody>
                  <a:tcPr marL="0" marR="0" marT="0" marB="0" anchor="b" horzOverflow="overflow">
                    <a:lnL>
                      <a:noFill/>
                    </a:lnL>
                    <a:lnR>
                      <a:noFill/>
                    </a:lnR>
                    <a:lnT>
                      <a:noFill/>
                    </a:lnT>
                    <a:lnB>
                      <a:noFill/>
                    </a:lnB>
                    <a:lnTlToBr>
                      <a:noFill/>
                    </a:lnTlToBr>
                    <a:lnBlToTr>
                      <a:noFill/>
                    </a:lnBlToTr>
                    <a:solidFill>
                      <a:srgbClr val="3E8EA9"/>
                    </a:solidFill>
                  </a:tcPr>
                </a:tc>
              </a:tr>
              <a:tr h="268288">
                <a:tc>
                  <a:txBody>
                    <a:bodyPr/>
                    <a:lstStyle/>
                    <a:p>
                      <a:pPr marL="100013"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smtClean="0">
                          <a:ln>
                            <a:noFill/>
                          </a:ln>
                          <a:solidFill>
                            <a:schemeClr val="bg1"/>
                          </a:solidFill>
                          <a:effectLst/>
                          <a:latin typeface="Times New Roman" pitchFamily="18" charset="0"/>
                          <a:cs typeface="Times New Roman" pitchFamily="18" charset="0"/>
                        </a:rPr>
                        <a:t>законодательства</a:t>
                      </a:r>
                      <a:endParaRPr kumimoji="0" lang="ru-RU" sz="1100" b="0" i="0" u="none" strike="noStrike" cap="none" normalizeH="0" baseline="0" smtClean="0">
                        <a:ln>
                          <a:noFill/>
                        </a:ln>
                        <a:solidFill>
                          <a:schemeClr val="bg1"/>
                        </a:solidFill>
                        <a:effectLst/>
                        <a:latin typeface="Calibri" pitchFamily="34" charset="0"/>
                        <a:cs typeface="Times New Roman" pitchFamily="18" charset="0"/>
                      </a:endParaRPr>
                    </a:p>
                  </a:txBody>
                  <a:tcPr marL="0" marR="0" marT="0" marB="0" anchor="b" horzOverflow="overflow">
                    <a:lnL>
                      <a:noFill/>
                    </a:lnL>
                    <a:lnR>
                      <a:noFill/>
                    </a:lnR>
                    <a:lnT>
                      <a:noFill/>
                    </a:lnT>
                    <a:lnB>
                      <a:noFill/>
                    </a:lnB>
                    <a:lnTlToBr>
                      <a:noFill/>
                    </a:lnTlToBr>
                    <a:lnBlToTr>
                      <a:noFill/>
                    </a:lnBlToTr>
                    <a:solidFill>
                      <a:srgbClr val="3E8EA9"/>
                    </a:solidFill>
                  </a:tcPr>
                </a:tc>
              </a:tr>
            </a:tbl>
          </a:graphicData>
        </a:graphic>
      </p:graphicFrame>
      <p:sp>
        <p:nvSpPr>
          <p:cNvPr id="31" name="Прямоугольник 30"/>
          <p:cNvSpPr/>
          <p:nvPr/>
        </p:nvSpPr>
        <p:spPr>
          <a:xfrm>
            <a:off x="6215063" y="3071813"/>
            <a:ext cx="2643187" cy="321468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bg1"/>
                </a:solidFill>
              </a:rPr>
              <a:t>БЕЗВОЗМЕЗДНЫЕ ПОСТУПЛЕНИЯ</a:t>
            </a:r>
          </a:p>
          <a:p>
            <a:pPr algn="ctr">
              <a:defRPr/>
            </a:pPr>
            <a:r>
              <a:rPr lang="ru-RU" sz="1400" dirty="0">
                <a:solidFill>
                  <a:schemeClr val="bg1"/>
                </a:solidFill>
              </a:rPr>
              <a:t>Поступающие в бюджет денежные средства на безвозвратной и безвозмездной основе из других бюджетов бюджетной системы РФ  (межбюджетные трансферты в виде дотаций, субсидий, субвенций), а также перечисления от физических  и юридических лиц </a:t>
            </a:r>
          </a:p>
        </p:txBody>
      </p:sp>
      <p:sp>
        <p:nvSpPr>
          <p:cNvPr id="12" name="Стрелка вниз 11"/>
          <p:cNvSpPr/>
          <p:nvPr/>
        </p:nvSpPr>
        <p:spPr>
          <a:xfrm>
            <a:off x="2000250" y="2428875"/>
            <a:ext cx="357188" cy="642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5" name="Стрелка вниз 14"/>
          <p:cNvSpPr/>
          <p:nvPr/>
        </p:nvSpPr>
        <p:spPr>
          <a:xfrm>
            <a:off x="4357688" y="2428875"/>
            <a:ext cx="357187" cy="642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6" name="Стрелка вниз 15"/>
          <p:cNvSpPr/>
          <p:nvPr/>
        </p:nvSpPr>
        <p:spPr>
          <a:xfrm>
            <a:off x="7000875" y="2428875"/>
            <a:ext cx="357188" cy="642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043890" cy="1162050"/>
          </a:xfrm>
        </p:spPr>
        <p:txBody>
          <a:bodyPr>
            <a:normAutofit fontScale="90000"/>
          </a:bodyPr>
          <a:lstStyle/>
          <a:p>
            <a:r>
              <a:rPr lang="ru-RU" sz="3600" b="1" i="1" dirty="0" smtClean="0">
                <a:solidFill>
                  <a:srgbClr val="0070C0"/>
                </a:solidFill>
                <a:effectLst/>
              </a:rPr>
              <a:t>Межбюджетные трансферты </a:t>
            </a:r>
            <a:r>
              <a:rPr lang="ru-RU" sz="2400" b="1" i="1" dirty="0" smtClean="0">
                <a:solidFill>
                  <a:srgbClr val="0070C0"/>
                </a:solidFill>
                <a:effectLst/>
              </a:rPr>
              <a:t>- основной вид безвозмездных перечислений. </a:t>
            </a:r>
            <a:r>
              <a:rPr lang="ru-RU" sz="2400" b="1" i="1" dirty="0" smtClean="0"/>
              <a:t/>
            </a:r>
            <a:br>
              <a:rPr lang="ru-RU" sz="2400" b="1" i="1" dirty="0" smtClean="0"/>
            </a:br>
            <a:endParaRPr lang="ru-RU" dirty="0"/>
          </a:p>
        </p:txBody>
      </p:sp>
      <p:pic>
        <p:nvPicPr>
          <p:cNvPr id="5" name="Содержимое 4" descr="unnamed.jpg"/>
          <p:cNvPicPr>
            <a:picLocks noGrp="1" noChangeAspect="1"/>
          </p:cNvPicPr>
          <p:nvPr>
            <p:ph sz="half" idx="1"/>
          </p:nvPr>
        </p:nvPicPr>
        <p:blipFill>
          <a:blip r:embed="rId2"/>
          <a:stretch>
            <a:fillRect/>
          </a:stretch>
        </p:blipFill>
        <p:spPr>
          <a:xfrm>
            <a:off x="785786" y="1142984"/>
            <a:ext cx="7215238" cy="5411429"/>
          </a:xfrm>
          <a:solidFill>
            <a:schemeClr val="accent1"/>
          </a:solid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normAutofit fontScale="90000"/>
          </a:bodyPr>
          <a:lstStyle/>
          <a:p>
            <a:pPr>
              <a:defRPr/>
            </a:pPr>
            <a:r>
              <a:rPr lang="ru-RU" sz="2800" i="1" dirty="0" smtClean="0">
                <a:solidFill>
                  <a:srgbClr val="0070C0"/>
                </a:solidFill>
                <a:effectLst/>
              </a:rPr>
              <a:t>Общие характеристики доходов и расходов местного бюджета на 2022 год</a:t>
            </a:r>
            <a:endParaRPr lang="ru-RU" sz="2800" i="1" dirty="0">
              <a:solidFill>
                <a:srgbClr val="0070C0"/>
              </a:solidFill>
              <a:effectLst/>
            </a:endParaRPr>
          </a:p>
        </p:txBody>
      </p:sp>
      <p:sp>
        <p:nvSpPr>
          <p:cNvPr id="5" name="Скругленный прямоугольник 4"/>
          <p:cNvSpPr/>
          <p:nvPr/>
        </p:nvSpPr>
        <p:spPr>
          <a:xfrm>
            <a:off x="3357554" y="1285860"/>
            <a:ext cx="2286000" cy="2857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i="1" dirty="0">
                <a:solidFill>
                  <a:schemeClr val="tx1">
                    <a:lumMod val="85000"/>
                    <a:lumOff val="15000"/>
                  </a:schemeClr>
                </a:solidFill>
              </a:rPr>
              <a:t>в тысячах рублей</a:t>
            </a:r>
          </a:p>
        </p:txBody>
      </p:sp>
      <p:graphicFrame>
        <p:nvGraphicFramePr>
          <p:cNvPr id="7" name="Содержимое 6"/>
          <p:cNvGraphicFramePr>
            <a:graphicFrameLocks noGrp="1"/>
          </p:cNvGraphicFramePr>
          <p:nvPr>
            <p:ph idx="1"/>
          </p:nvPr>
        </p:nvGraphicFramePr>
        <p:xfrm>
          <a:off x="457200" y="1600200"/>
          <a:ext cx="8229600" cy="47085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одержимое 6"/>
          <p:cNvGraphicFramePr>
            <a:graphicFrameLocks noGrp="1"/>
          </p:cNvGraphicFramePr>
          <p:nvPr>
            <p:ph idx="1"/>
          </p:nvPr>
        </p:nvGraphicFramePr>
        <p:xfrm>
          <a:off x="357158" y="2000240"/>
          <a:ext cx="8229600" cy="4214841"/>
        </p:xfrm>
        <a:graphic>
          <a:graphicData uri="http://schemas.openxmlformats.org/drawingml/2006/chart">
            <c:chart xmlns:c="http://schemas.openxmlformats.org/drawingml/2006/chart" xmlns:r="http://schemas.openxmlformats.org/officeDocument/2006/relationships" r:id="rId2"/>
          </a:graphicData>
        </a:graphic>
      </p:graphicFrame>
      <p:sp>
        <p:nvSpPr>
          <p:cNvPr id="3" name="Скругленный прямоугольник 2"/>
          <p:cNvSpPr/>
          <p:nvPr/>
        </p:nvSpPr>
        <p:spPr>
          <a:xfrm>
            <a:off x="3643306" y="1643050"/>
            <a:ext cx="2286000" cy="2857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i="1" dirty="0">
                <a:solidFill>
                  <a:schemeClr val="tx1">
                    <a:lumMod val="85000"/>
                    <a:lumOff val="15000"/>
                  </a:schemeClr>
                </a:solidFill>
              </a:rPr>
              <a:t>в тысячах рублей</a:t>
            </a:r>
          </a:p>
        </p:txBody>
      </p:sp>
      <p:sp>
        <p:nvSpPr>
          <p:cNvPr id="4" name="Прямоугольник 3"/>
          <p:cNvSpPr/>
          <p:nvPr/>
        </p:nvSpPr>
        <p:spPr>
          <a:xfrm>
            <a:off x="500034" y="214290"/>
            <a:ext cx="8215370" cy="1292662"/>
          </a:xfrm>
          <a:prstGeom prst="rect">
            <a:avLst/>
          </a:prstGeom>
        </p:spPr>
        <p:txBody>
          <a:bodyPr wrap="square">
            <a:spAutoFit/>
          </a:bodyPr>
          <a:lstStyle/>
          <a:p>
            <a:pPr algn="ctr"/>
            <a:r>
              <a:rPr lang="ru-RU" sz="2600" i="1" dirty="0" smtClean="0">
                <a:solidFill>
                  <a:srgbClr val="0070C0"/>
                </a:solidFill>
              </a:rPr>
              <a:t>Общие характеристики доходов и расходов местного бюджета </a:t>
            </a:r>
          </a:p>
          <a:p>
            <a:pPr algn="ctr"/>
            <a:r>
              <a:rPr lang="ru-RU" sz="2600" i="1" dirty="0" smtClean="0">
                <a:solidFill>
                  <a:srgbClr val="0070C0"/>
                </a:solidFill>
              </a:rPr>
              <a:t>на 2023 год</a:t>
            </a:r>
            <a:endParaRPr lang="ru-RU" sz="2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одержимое 6"/>
          <p:cNvGraphicFramePr>
            <a:graphicFrameLocks noGrp="1"/>
          </p:cNvGraphicFramePr>
          <p:nvPr>
            <p:ph idx="1"/>
          </p:nvPr>
        </p:nvGraphicFramePr>
        <p:xfrm>
          <a:off x="428596" y="2214554"/>
          <a:ext cx="8229600" cy="4214842"/>
        </p:xfrm>
        <a:graphic>
          <a:graphicData uri="http://schemas.openxmlformats.org/drawingml/2006/chart">
            <c:chart xmlns:c="http://schemas.openxmlformats.org/drawingml/2006/chart" xmlns:r="http://schemas.openxmlformats.org/officeDocument/2006/relationships" r:id="rId2"/>
          </a:graphicData>
        </a:graphic>
      </p:graphicFrame>
      <p:sp>
        <p:nvSpPr>
          <p:cNvPr id="3" name="Скругленный прямоугольник 2"/>
          <p:cNvSpPr/>
          <p:nvPr/>
        </p:nvSpPr>
        <p:spPr>
          <a:xfrm>
            <a:off x="3571868" y="1785926"/>
            <a:ext cx="2286000" cy="2857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i="1" dirty="0">
                <a:solidFill>
                  <a:schemeClr val="tx1">
                    <a:lumMod val="85000"/>
                    <a:lumOff val="15000"/>
                  </a:schemeClr>
                </a:solidFill>
              </a:rPr>
              <a:t>в тысячах рублей</a:t>
            </a:r>
          </a:p>
        </p:txBody>
      </p:sp>
      <p:sp>
        <p:nvSpPr>
          <p:cNvPr id="4" name="Прямоугольник 3"/>
          <p:cNvSpPr/>
          <p:nvPr/>
        </p:nvSpPr>
        <p:spPr>
          <a:xfrm>
            <a:off x="571472" y="214290"/>
            <a:ext cx="8143932" cy="1292662"/>
          </a:xfrm>
          <a:prstGeom prst="rect">
            <a:avLst/>
          </a:prstGeom>
        </p:spPr>
        <p:txBody>
          <a:bodyPr wrap="square">
            <a:spAutoFit/>
          </a:bodyPr>
          <a:lstStyle/>
          <a:p>
            <a:pPr algn="ctr"/>
            <a:r>
              <a:rPr lang="ru-RU" sz="2600" i="1" dirty="0" smtClean="0">
                <a:solidFill>
                  <a:srgbClr val="0070C0"/>
                </a:solidFill>
              </a:rPr>
              <a:t>Общие характеристики доходов и расходов местного бюджета </a:t>
            </a:r>
          </a:p>
          <a:p>
            <a:pPr algn="ctr"/>
            <a:r>
              <a:rPr lang="ru-RU" sz="2600" i="1" dirty="0" smtClean="0">
                <a:solidFill>
                  <a:srgbClr val="0070C0"/>
                </a:solidFill>
              </a:rPr>
              <a:t>на 2024 год</a:t>
            </a:r>
            <a:endParaRPr lang="ru-RU" sz="2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3429024" cy="6154758"/>
          </a:xfrm>
        </p:spPr>
        <p:txBody>
          <a:bodyPr>
            <a:noAutofit/>
          </a:bodyPr>
          <a:lstStyle/>
          <a:p>
            <a:pPr algn="l">
              <a:defRPr/>
            </a:pPr>
            <a:r>
              <a:rPr lang="ru-RU" sz="1800" b="0" i="1" dirty="0" smtClean="0">
                <a:solidFill>
                  <a:schemeClr val="tx1"/>
                </a:solidFill>
                <a:effectLst/>
              </a:rPr>
              <a:t>В состав муниципального образования «Хиславичский район» Смоленской области входит </a:t>
            </a:r>
            <a:br>
              <a:rPr lang="ru-RU" sz="1800" b="0" i="1" dirty="0" smtClean="0">
                <a:solidFill>
                  <a:schemeClr val="tx1"/>
                </a:solidFill>
                <a:effectLst/>
              </a:rPr>
            </a:br>
            <a:r>
              <a:rPr lang="ru-RU" sz="1800" b="0" i="1" dirty="0" smtClean="0">
                <a:solidFill>
                  <a:schemeClr val="tx1"/>
                </a:solidFill>
                <a:effectLst/>
              </a:rPr>
              <a:t>7 поселений:</a:t>
            </a:r>
            <a:br>
              <a:rPr lang="ru-RU" sz="1800" b="0" i="1" dirty="0" smtClean="0">
                <a:solidFill>
                  <a:schemeClr val="tx1"/>
                </a:solidFill>
                <a:effectLst/>
              </a:rPr>
            </a:br>
            <a:r>
              <a:rPr lang="ru-RU" sz="1800" b="0" i="1" dirty="0" smtClean="0">
                <a:solidFill>
                  <a:schemeClr val="tx1"/>
                </a:solidFill>
                <a:effectLst/>
              </a:rPr>
              <a:t>1 Хиславичское городское поселение;</a:t>
            </a:r>
            <a:br>
              <a:rPr lang="ru-RU" sz="1800" b="0" i="1" dirty="0" smtClean="0">
                <a:solidFill>
                  <a:schemeClr val="tx1"/>
                </a:solidFill>
                <a:effectLst/>
              </a:rPr>
            </a:br>
            <a:r>
              <a:rPr lang="ru-RU" sz="1800" b="0" i="1" dirty="0" smtClean="0">
                <a:solidFill>
                  <a:schemeClr val="tx1"/>
                </a:solidFill>
                <a:effectLst/>
              </a:rPr>
              <a:t>6 сельских поселений: </a:t>
            </a:r>
            <a:br>
              <a:rPr lang="ru-RU" sz="1800" b="0" i="1" dirty="0" smtClean="0">
                <a:solidFill>
                  <a:schemeClr val="tx1"/>
                </a:solidFill>
                <a:effectLst/>
              </a:rPr>
            </a:br>
            <a:r>
              <a:rPr lang="ru-RU" sz="1800" b="0" i="1" dirty="0" smtClean="0">
                <a:solidFill>
                  <a:schemeClr val="tx1"/>
                </a:solidFill>
                <a:effectLst/>
              </a:rPr>
              <a:t>Владимировское сельское поселение;</a:t>
            </a:r>
            <a:br>
              <a:rPr lang="ru-RU" sz="1800" b="0" i="1" dirty="0" smtClean="0">
                <a:solidFill>
                  <a:schemeClr val="tx1"/>
                </a:solidFill>
                <a:effectLst/>
              </a:rPr>
            </a:br>
            <a:r>
              <a:rPr lang="ru-RU" sz="1800" b="0" i="1" dirty="0" err="1" smtClean="0">
                <a:solidFill>
                  <a:schemeClr val="tx1"/>
                </a:solidFill>
                <a:effectLst/>
              </a:rPr>
              <a:t>Городищенское</a:t>
            </a:r>
            <a:r>
              <a:rPr lang="ru-RU" sz="1800" b="0" i="1" dirty="0" smtClean="0">
                <a:solidFill>
                  <a:schemeClr val="tx1"/>
                </a:solidFill>
                <a:effectLst/>
              </a:rPr>
              <a:t> сельское поселение;</a:t>
            </a:r>
            <a:br>
              <a:rPr lang="ru-RU" sz="1800" b="0" i="1" dirty="0" smtClean="0">
                <a:solidFill>
                  <a:schemeClr val="tx1"/>
                </a:solidFill>
                <a:effectLst/>
              </a:rPr>
            </a:br>
            <a:r>
              <a:rPr lang="ru-RU" sz="1800" b="0" i="1" dirty="0" err="1" smtClean="0">
                <a:solidFill>
                  <a:schemeClr val="tx1"/>
                </a:solidFill>
                <a:effectLst/>
              </a:rPr>
              <a:t>Кожуховичское</a:t>
            </a:r>
            <a:r>
              <a:rPr lang="ru-RU" sz="1800" b="0" i="1" dirty="0" smtClean="0">
                <a:solidFill>
                  <a:schemeClr val="tx1"/>
                </a:solidFill>
                <a:effectLst/>
              </a:rPr>
              <a:t> сельское поселение;</a:t>
            </a:r>
            <a:br>
              <a:rPr lang="ru-RU" sz="1800" b="0" i="1" dirty="0" smtClean="0">
                <a:solidFill>
                  <a:schemeClr val="tx1"/>
                </a:solidFill>
                <a:effectLst/>
              </a:rPr>
            </a:br>
            <a:r>
              <a:rPr lang="ru-RU" sz="1800" b="0" i="1" dirty="0" err="1" smtClean="0">
                <a:solidFill>
                  <a:schemeClr val="tx1"/>
                </a:solidFill>
                <a:effectLst/>
              </a:rPr>
              <a:t>Корзовское</a:t>
            </a:r>
            <a:r>
              <a:rPr lang="ru-RU" sz="1800" b="0" i="1" dirty="0" smtClean="0">
                <a:solidFill>
                  <a:schemeClr val="tx1"/>
                </a:solidFill>
                <a:effectLst/>
              </a:rPr>
              <a:t> сельское поселение;</a:t>
            </a:r>
            <a:br>
              <a:rPr lang="ru-RU" sz="1800" b="0" i="1" dirty="0" smtClean="0">
                <a:solidFill>
                  <a:schemeClr val="tx1"/>
                </a:solidFill>
                <a:effectLst/>
              </a:rPr>
            </a:br>
            <a:r>
              <a:rPr lang="ru-RU" sz="1800" b="0" i="1" dirty="0" smtClean="0">
                <a:solidFill>
                  <a:schemeClr val="tx1"/>
                </a:solidFill>
                <a:effectLst/>
              </a:rPr>
              <a:t>Печерское сельское поселение;</a:t>
            </a:r>
            <a:br>
              <a:rPr lang="ru-RU" sz="1800" b="0" i="1" dirty="0" smtClean="0">
                <a:solidFill>
                  <a:schemeClr val="tx1"/>
                </a:solidFill>
                <a:effectLst/>
              </a:rPr>
            </a:br>
            <a:r>
              <a:rPr lang="ru-RU" sz="1800" b="0" i="1" dirty="0" err="1" smtClean="0">
                <a:solidFill>
                  <a:schemeClr val="tx1"/>
                </a:solidFill>
                <a:effectLst/>
              </a:rPr>
              <a:t>Череповское</a:t>
            </a:r>
            <a:r>
              <a:rPr lang="ru-RU" sz="1800" b="0" i="1" dirty="0" smtClean="0">
                <a:solidFill>
                  <a:schemeClr val="tx1"/>
                </a:solidFill>
                <a:effectLst/>
              </a:rPr>
              <a:t> сельское поселение</a:t>
            </a:r>
            <a:endParaRPr lang="ru-RU" sz="1800" b="0" i="1" dirty="0">
              <a:solidFill>
                <a:schemeClr val="tx1"/>
              </a:solidFill>
              <a:effectLst/>
            </a:endParaRPr>
          </a:p>
        </p:txBody>
      </p:sp>
      <p:pic>
        <p:nvPicPr>
          <p:cNvPr id="4" name="Содержимое 3" descr="1-administrativnoe-deleni.jpg"/>
          <p:cNvPicPr>
            <a:picLocks noGrp="1" noChangeAspect="1"/>
          </p:cNvPicPr>
          <p:nvPr>
            <p:ph idx="1"/>
          </p:nvPr>
        </p:nvPicPr>
        <p:blipFill>
          <a:blip r:embed="rId2" cstate="print"/>
          <a:stretch>
            <a:fillRect/>
          </a:stretch>
        </p:blipFill>
        <p:spPr>
          <a:xfrm>
            <a:off x="3714744" y="428604"/>
            <a:ext cx="4983466" cy="5979608"/>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85728"/>
            <a:ext cx="7972452" cy="1285884"/>
          </a:xfrm>
        </p:spPr>
        <p:txBody>
          <a:bodyPr/>
          <a:lstStyle/>
          <a:p>
            <a:pPr algn="ctr">
              <a:defRPr/>
            </a:pPr>
            <a:r>
              <a:rPr lang="ru-RU" sz="2000" dirty="0" smtClean="0">
                <a:solidFill>
                  <a:srgbClr val="00B050"/>
                </a:solidFill>
                <a:effectLst/>
              </a:rPr>
              <a:t>Сведения об объеме муниципального долга и дефицита бюджета муниципального образования «Хиславичский район» Смоленской области» в динамике на 2022год </a:t>
            </a:r>
            <a:br>
              <a:rPr lang="ru-RU" sz="2000" dirty="0" smtClean="0">
                <a:solidFill>
                  <a:srgbClr val="00B050"/>
                </a:solidFill>
                <a:effectLst/>
              </a:rPr>
            </a:br>
            <a:r>
              <a:rPr lang="ru-RU" sz="2000" dirty="0" smtClean="0">
                <a:solidFill>
                  <a:srgbClr val="00B050"/>
                </a:solidFill>
                <a:effectLst/>
              </a:rPr>
              <a:t>и на плановый период 2023 и 2024 годов</a:t>
            </a:r>
            <a:endParaRPr lang="ru-RU" sz="2000" i="1" dirty="0">
              <a:solidFill>
                <a:srgbClr val="00B050"/>
              </a:solidFill>
              <a:effectLst/>
            </a:endParaRPr>
          </a:p>
        </p:txBody>
      </p:sp>
      <p:sp>
        <p:nvSpPr>
          <p:cNvPr id="32771" name="Текст 2"/>
          <p:cNvSpPr>
            <a:spLocks noGrp="1"/>
          </p:cNvSpPr>
          <p:nvPr>
            <p:ph type="body" idx="1"/>
          </p:nvPr>
        </p:nvSpPr>
        <p:spPr>
          <a:xfrm>
            <a:off x="714375" y="2508250"/>
            <a:ext cx="7972425" cy="3849688"/>
          </a:xfrm>
        </p:spPr>
        <p:txBody>
          <a:bodyPr/>
          <a:lstStyle/>
          <a:p>
            <a:pPr marL="73025"/>
            <a:endParaRPr lang="ru-RU" smtClean="0"/>
          </a:p>
        </p:txBody>
      </p:sp>
      <p:graphicFrame>
        <p:nvGraphicFramePr>
          <p:cNvPr id="4" name="Таблица 3"/>
          <p:cNvGraphicFramePr>
            <a:graphicFrameLocks noGrp="1"/>
          </p:cNvGraphicFramePr>
          <p:nvPr/>
        </p:nvGraphicFramePr>
        <p:xfrm>
          <a:off x="0" y="1714488"/>
          <a:ext cx="8929718" cy="4950805"/>
        </p:xfrm>
        <a:graphic>
          <a:graphicData uri="http://schemas.openxmlformats.org/drawingml/2006/table">
            <a:tbl>
              <a:tblPr firstRow="1" bandRow="1">
                <a:tableStyleId>{93296810-A885-4BE3-A3E7-6D5BEEA58F35}</a:tableStyleId>
              </a:tblPr>
              <a:tblGrid>
                <a:gridCol w="1643072"/>
                <a:gridCol w="928694"/>
                <a:gridCol w="928694"/>
                <a:gridCol w="928694"/>
                <a:gridCol w="928694"/>
                <a:gridCol w="928694"/>
                <a:gridCol w="857256"/>
                <a:gridCol w="928694"/>
                <a:gridCol w="857226"/>
              </a:tblGrid>
              <a:tr h="576924">
                <a:tc>
                  <a:txBody>
                    <a:bodyPr/>
                    <a:lstStyle/>
                    <a:p>
                      <a:pPr algn="ctr">
                        <a:lnSpc>
                          <a:spcPct val="115000"/>
                        </a:lnSpc>
                        <a:spcAft>
                          <a:spcPts val="1000"/>
                        </a:spcAft>
                      </a:pPr>
                      <a:r>
                        <a:rPr lang="ru-RU" sz="1000" dirty="0" smtClean="0">
                          <a:solidFill>
                            <a:schemeClr val="tx1">
                              <a:lumMod val="95000"/>
                              <a:lumOff val="5000"/>
                            </a:schemeClr>
                          </a:solidFill>
                        </a:rPr>
                        <a:t>Наименование</a:t>
                      </a:r>
                      <a:endParaRPr lang="ru-RU" sz="1100" dirty="0">
                        <a:solidFill>
                          <a:schemeClr val="tx1">
                            <a:lumMod val="95000"/>
                            <a:lumOff val="5000"/>
                          </a:schemeClr>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1000"/>
                        </a:spcAft>
                      </a:pPr>
                      <a:r>
                        <a:rPr lang="ru-RU" sz="1000" dirty="0">
                          <a:solidFill>
                            <a:schemeClr val="tx1">
                              <a:lumMod val="95000"/>
                              <a:lumOff val="5000"/>
                            </a:schemeClr>
                          </a:solidFill>
                        </a:rPr>
                        <a:t>Ограничения по БК РФ</a:t>
                      </a:r>
                      <a:endParaRPr lang="ru-RU" sz="1100" dirty="0">
                        <a:solidFill>
                          <a:schemeClr val="tx1">
                            <a:lumMod val="95000"/>
                            <a:lumOff val="5000"/>
                          </a:schemeClr>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1000"/>
                        </a:spcAft>
                      </a:pPr>
                      <a:r>
                        <a:rPr lang="ru-RU" sz="1000" dirty="0">
                          <a:solidFill>
                            <a:schemeClr val="tx1">
                              <a:lumMod val="95000"/>
                              <a:lumOff val="5000"/>
                            </a:schemeClr>
                          </a:solidFill>
                        </a:rPr>
                        <a:t>На </a:t>
                      </a:r>
                      <a:r>
                        <a:rPr lang="ru-RU" sz="1000" dirty="0" smtClean="0">
                          <a:solidFill>
                            <a:schemeClr val="tx1">
                              <a:lumMod val="95000"/>
                              <a:lumOff val="5000"/>
                            </a:schemeClr>
                          </a:solidFill>
                        </a:rPr>
                        <a:t>01.01.</a:t>
                      </a:r>
                    </a:p>
                    <a:p>
                      <a:pPr algn="ctr">
                        <a:lnSpc>
                          <a:spcPct val="115000"/>
                        </a:lnSpc>
                        <a:spcAft>
                          <a:spcPts val="1000"/>
                        </a:spcAft>
                      </a:pPr>
                      <a:r>
                        <a:rPr lang="ru-RU" sz="1000" dirty="0" smtClean="0">
                          <a:solidFill>
                            <a:schemeClr val="tx1">
                              <a:lumMod val="95000"/>
                              <a:lumOff val="5000"/>
                            </a:schemeClr>
                          </a:solidFill>
                        </a:rPr>
                        <a:t>2021 </a:t>
                      </a:r>
                      <a:r>
                        <a:rPr lang="ru-RU" sz="1000" dirty="0">
                          <a:solidFill>
                            <a:schemeClr val="tx1">
                              <a:lumMod val="95000"/>
                              <a:lumOff val="5000"/>
                            </a:schemeClr>
                          </a:solidFill>
                        </a:rPr>
                        <a:t>г.</a:t>
                      </a:r>
                      <a:endParaRPr lang="ru-RU" sz="1100" dirty="0">
                        <a:solidFill>
                          <a:schemeClr val="tx1">
                            <a:lumMod val="95000"/>
                            <a:lumOff val="5000"/>
                          </a:schemeClr>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1000"/>
                        </a:spcAft>
                      </a:pPr>
                      <a:r>
                        <a:rPr lang="ru-RU" sz="1000" dirty="0">
                          <a:solidFill>
                            <a:schemeClr val="tx1">
                              <a:lumMod val="95000"/>
                              <a:lumOff val="5000"/>
                            </a:schemeClr>
                          </a:solidFill>
                        </a:rPr>
                        <a:t>Ограничения по БК РФ</a:t>
                      </a:r>
                      <a:endParaRPr lang="ru-RU" sz="1100" dirty="0">
                        <a:solidFill>
                          <a:schemeClr val="tx1">
                            <a:lumMod val="95000"/>
                            <a:lumOff val="5000"/>
                          </a:schemeClr>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1000"/>
                        </a:spcAft>
                      </a:pPr>
                      <a:r>
                        <a:rPr lang="ru-RU" sz="1000" dirty="0">
                          <a:solidFill>
                            <a:schemeClr val="tx1">
                              <a:lumMod val="95000"/>
                              <a:lumOff val="5000"/>
                            </a:schemeClr>
                          </a:solidFill>
                        </a:rPr>
                        <a:t>На </a:t>
                      </a:r>
                      <a:r>
                        <a:rPr lang="ru-RU" sz="1000" dirty="0" smtClean="0">
                          <a:solidFill>
                            <a:schemeClr val="tx1">
                              <a:lumMod val="95000"/>
                              <a:lumOff val="5000"/>
                            </a:schemeClr>
                          </a:solidFill>
                        </a:rPr>
                        <a:t>01.01.</a:t>
                      </a:r>
                    </a:p>
                    <a:p>
                      <a:pPr algn="ctr">
                        <a:lnSpc>
                          <a:spcPct val="115000"/>
                        </a:lnSpc>
                        <a:spcAft>
                          <a:spcPts val="1000"/>
                        </a:spcAft>
                      </a:pPr>
                      <a:r>
                        <a:rPr lang="ru-RU" sz="1000" dirty="0" smtClean="0">
                          <a:solidFill>
                            <a:schemeClr val="tx1">
                              <a:lumMod val="95000"/>
                              <a:lumOff val="5000"/>
                            </a:schemeClr>
                          </a:solidFill>
                        </a:rPr>
                        <a:t>2022 </a:t>
                      </a:r>
                      <a:r>
                        <a:rPr lang="ru-RU" sz="1000" dirty="0">
                          <a:solidFill>
                            <a:schemeClr val="tx1">
                              <a:lumMod val="95000"/>
                              <a:lumOff val="5000"/>
                            </a:schemeClr>
                          </a:solidFill>
                        </a:rPr>
                        <a:t>г.</a:t>
                      </a:r>
                      <a:endParaRPr lang="ru-RU" sz="1100" dirty="0">
                        <a:solidFill>
                          <a:schemeClr val="tx1">
                            <a:lumMod val="95000"/>
                            <a:lumOff val="5000"/>
                          </a:schemeClr>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1000"/>
                        </a:spcAft>
                      </a:pPr>
                      <a:r>
                        <a:rPr lang="ru-RU" sz="1000" dirty="0">
                          <a:solidFill>
                            <a:schemeClr val="tx1">
                              <a:lumMod val="95000"/>
                              <a:lumOff val="5000"/>
                            </a:schemeClr>
                          </a:solidFill>
                        </a:rPr>
                        <a:t>Ограничения по БК РФ</a:t>
                      </a:r>
                      <a:endParaRPr lang="ru-RU" sz="1100" dirty="0">
                        <a:solidFill>
                          <a:schemeClr val="tx1">
                            <a:lumMod val="95000"/>
                            <a:lumOff val="5000"/>
                          </a:schemeClr>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1000"/>
                        </a:spcAft>
                      </a:pPr>
                      <a:r>
                        <a:rPr lang="ru-RU" sz="1000" dirty="0">
                          <a:solidFill>
                            <a:schemeClr val="tx1">
                              <a:lumMod val="95000"/>
                              <a:lumOff val="5000"/>
                            </a:schemeClr>
                          </a:solidFill>
                        </a:rPr>
                        <a:t>На </a:t>
                      </a:r>
                      <a:r>
                        <a:rPr lang="ru-RU" sz="1000" dirty="0" smtClean="0">
                          <a:solidFill>
                            <a:schemeClr val="tx1">
                              <a:lumMod val="95000"/>
                              <a:lumOff val="5000"/>
                            </a:schemeClr>
                          </a:solidFill>
                        </a:rPr>
                        <a:t> 01.01.</a:t>
                      </a:r>
                    </a:p>
                    <a:p>
                      <a:pPr algn="ctr">
                        <a:lnSpc>
                          <a:spcPct val="115000"/>
                        </a:lnSpc>
                        <a:spcAft>
                          <a:spcPts val="1000"/>
                        </a:spcAft>
                      </a:pPr>
                      <a:r>
                        <a:rPr lang="ru-RU" sz="1000" dirty="0" smtClean="0">
                          <a:solidFill>
                            <a:schemeClr val="tx1">
                              <a:lumMod val="95000"/>
                              <a:lumOff val="5000"/>
                            </a:schemeClr>
                          </a:solidFill>
                        </a:rPr>
                        <a:t>2023 </a:t>
                      </a:r>
                      <a:r>
                        <a:rPr lang="ru-RU" sz="1000" dirty="0">
                          <a:solidFill>
                            <a:schemeClr val="tx1">
                              <a:lumMod val="95000"/>
                              <a:lumOff val="5000"/>
                            </a:schemeClr>
                          </a:solidFill>
                        </a:rPr>
                        <a:t>г.</a:t>
                      </a:r>
                      <a:endParaRPr lang="ru-RU" sz="1100" dirty="0">
                        <a:solidFill>
                          <a:schemeClr val="tx1">
                            <a:lumMod val="95000"/>
                            <a:lumOff val="5000"/>
                          </a:schemeClr>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1000"/>
                        </a:spcAft>
                      </a:pPr>
                      <a:r>
                        <a:rPr lang="ru-RU" sz="1000" dirty="0">
                          <a:solidFill>
                            <a:schemeClr val="tx1">
                              <a:lumMod val="95000"/>
                              <a:lumOff val="5000"/>
                            </a:schemeClr>
                          </a:solidFill>
                        </a:rPr>
                        <a:t>Ограничения по БК РФ</a:t>
                      </a:r>
                      <a:endParaRPr lang="ru-RU" sz="1100" dirty="0">
                        <a:solidFill>
                          <a:schemeClr val="tx1">
                            <a:lumMod val="95000"/>
                            <a:lumOff val="5000"/>
                          </a:schemeClr>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00000"/>
                        </a:lnSpc>
                        <a:spcAft>
                          <a:spcPts val="1000"/>
                        </a:spcAft>
                      </a:pPr>
                      <a:r>
                        <a:rPr lang="ru-RU" sz="1000" dirty="0" smtClean="0">
                          <a:solidFill>
                            <a:schemeClr val="tx1">
                              <a:lumMod val="95000"/>
                              <a:lumOff val="5000"/>
                            </a:schemeClr>
                          </a:solidFill>
                        </a:rPr>
                        <a:t>На 01.01.</a:t>
                      </a:r>
                    </a:p>
                    <a:p>
                      <a:pPr algn="ctr">
                        <a:lnSpc>
                          <a:spcPct val="100000"/>
                        </a:lnSpc>
                        <a:spcAft>
                          <a:spcPts val="1000"/>
                        </a:spcAft>
                      </a:pPr>
                      <a:r>
                        <a:rPr lang="ru-RU" sz="1000" dirty="0" smtClean="0">
                          <a:solidFill>
                            <a:schemeClr val="tx1">
                              <a:lumMod val="95000"/>
                              <a:lumOff val="5000"/>
                            </a:schemeClr>
                          </a:solidFill>
                        </a:rPr>
                        <a:t>2024г</a:t>
                      </a:r>
                      <a:r>
                        <a:rPr lang="ru-RU" sz="1000" dirty="0">
                          <a:solidFill>
                            <a:schemeClr val="tx1">
                              <a:lumMod val="95000"/>
                              <a:lumOff val="5000"/>
                            </a:schemeClr>
                          </a:solidFill>
                        </a:rPr>
                        <a:t>.</a:t>
                      </a:r>
                      <a:endParaRPr lang="ru-RU" sz="1100" dirty="0">
                        <a:solidFill>
                          <a:schemeClr val="tx1">
                            <a:lumMod val="95000"/>
                            <a:lumOff val="5000"/>
                          </a:schemeClr>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576924">
                <a:tc>
                  <a:txBody>
                    <a:bodyPr/>
                    <a:lstStyle/>
                    <a:p>
                      <a:pPr algn="l">
                        <a:lnSpc>
                          <a:spcPct val="115000"/>
                        </a:lnSpc>
                        <a:spcAft>
                          <a:spcPts val="1000"/>
                        </a:spcAft>
                      </a:pPr>
                      <a:r>
                        <a:rPr lang="ru-RU" sz="1000" dirty="0">
                          <a:solidFill>
                            <a:schemeClr val="tx1">
                              <a:lumMod val="95000"/>
                              <a:lumOff val="5000"/>
                            </a:schemeClr>
                          </a:solidFill>
                        </a:rPr>
                        <a:t>Дефицит бюджета</a:t>
                      </a:r>
                      <a:endParaRPr lang="ru-RU" sz="1000" dirty="0">
                        <a:solidFill>
                          <a:schemeClr val="tx1">
                            <a:lumMod val="95000"/>
                            <a:lumOff val="5000"/>
                          </a:schemeClr>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1035,0</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1035,0</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1236,9</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0,0</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1279,2</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0,0</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1337,8</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0,0</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576924">
                <a:tc>
                  <a:txBody>
                    <a:bodyPr/>
                    <a:lstStyle/>
                    <a:p>
                      <a:pPr algn="l">
                        <a:lnSpc>
                          <a:spcPct val="115000"/>
                        </a:lnSpc>
                        <a:spcAft>
                          <a:spcPts val="1000"/>
                        </a:spcAft>
                      </a:pPr>
                      <a:r>
                        <a:rPr lang="ru-RU" sz="1000" dirty="0">
                          <a:solidFill>
                            <a:schemeClr val="tx1">
                              <a:lumMod val="95000"/>
                              <a:lumOff val="5000"/>
                            </a:schemeClr>
                          </a:solidFill>
                        </a:rPr>
                        <a:t>Обслуживание муниципального долга</a:t>
                      </a:r>
                      <a:endParaRPr lang="ru-RU" sz="1000" dirty="0">
                        <a:solidFill>
                          <a:schemeClr val="tx1">
                            <a:lumMod val="95000"/>
                            <a:lumOff val="5000"/>
                          </a:schemeClr>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8,8</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3,8</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3,8</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3,8</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576924">
                <a:tc>
                  <a:txBody>
                    <a:bodyPr/>
                    <a:lstStyle/>
                    <a:p>
                      <a:pPr algn="l">
                        <a:lnSpc>
                          <a:spcPct val="115000"/>
                        </a:lnSpc>
                        <a:spcAft>
                          <a:spcPts val="1000"/>
                        </a:spcAft>
                      </a:pPr>
                      <a:r>
                        <a:rPr lang="ru-RU" sz="1000" dirty="0">
                          <a:solidFill>
                            <a:schemeClr val="tx1">
                              <a:lumMod val="95000"/>
                              <a:lumOff val="5000"/>
                            </a:schemeClr>
                          </a:solidFill>
                        </a:rPr>
                        <a:t>Объем муниципального долга, в том числе:</a:t>
                      </a:r>
                      <a:endParaRPr lang="ru-RU" sz="1000" dirty="0">
                        <a:solidFill>
                          <a:schemeClr val="tx1">
                            <a:lumMod val="95000"/>
                            <a:lumOff val="5000"/>
                          </a:schemeClr>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10350,1</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4777,1</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12369,3</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3747,4</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12792,1</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3747,4</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13378,5</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3747,4</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889130">
                <a:tc>
                  <a:txBody>
                    <a:bodyPr/>
                    <a:lstStyle/>
                    <a:p>
                      <a:pPr algn="l">
                        <a:lnSpc>
                          <a:spcPct val="115000"/>
                        </a:lnSpc>
                        <a:spcAft>
                          <a:spcPts val="1000"/>
                        </a:spcAft>
                      </a:pPr>
                      <a:r>
                        <a:rPr lang="ru-RU" sz="1000" dirty="0">
                          <a:solidFill>
                            <a:schemeClr val="tx1">
                              <a:lumMod val="95000"/>
                              <a:lumOff val="5000"/>
                            </a:schemeClr>
                          </a:solidFill>
                        </a:rPr>
                        <a:t> -бюджетные кредиты, полученные от бюджетов других уровней бюджетной системы Российской Федерации</a:t>
                      </a:r>
                      <a:endParaRPr lang="ru-RU" sz="1000" dirty="0">
                        <a:solidFill>
                          <a:schemeClr val="tx1">
                            <a:lumMod val="95000"/>
                            <a:lumOff val="5000"/>
                          </a:schemeClr>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3747,4</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endParaRPr lang="ru-RU" sz="10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3747,4</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3747,4</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3747,4</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576924">
                <a:tc>
                  <a:txBody>
                    <a:bodyPr/>
                    <a:lstStyle/>
                    <a:p>
                      <a:pPr algn="l">
                        <a:lnSpc>
                          <a:spcPct val="115000"/>
                        </a:lnSpc>
                        <a:spcAft>
                          <a:spcPts val="1000"/>
                        </a:spcAft>
                      </a:pPr>
                      <a:r>
                        <a:rPr lang="ru-RU" sz="1000" dirty="0">
                          <a:solidFill>
                            <a:schemeClr val="tx1">
                              <a:lumMod val="95000"/>
                              <a:lumOff val="5000"/>
                            </a:schemeClr>
                          </a:solidFill>
                        </a:rPr>
                        <a:t> -кредиты, полученные от кредитных организаций</a:t>
                      </a:r>
                      <a:endParaRPr lang="ru-RU" sz="1000" dirty="0">
                        <a:solidFill>
                          <a:schemeClr val="tx1">
                            <a:lumMod val="95000"/>
                            <a:lumOff val="5000"/>
                          </a:schemeClr>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1029,7</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0,0</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0,0</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0,0</a:t>
                      </a:r>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1177055">
                <a:tc>
                  <a:txBody>
                    <a:bodyPr/>
                    <a:lstStyle/>
                    <a:p>
                      <a:pPr algn="l">
                        <a:lnSpc>
                          <a:spcPct val="115000"/>
                        </a:lnSpc>
                        <a:spcAft>
                          <a:spcPts val="1000"/>
                        </a:spcAft>
                      </a:pPr>
                      <a:r>
                        <a:rPr lang="ru-RU" sz="1000" dirty="0">
                          <a:solidFill>
                            <a:schemeClr val="tx1">
                              <a:lumMod val="95000"/>
                              <a:lumOff val="5000"/>
                            </a:schemeClr>
                          </a:solidFill>
                        </a:rPr>
                        <a:t>Источники погашения муниципального долга</a:t>
                      </a:r>
                      <a:endParaRPr lang="ru-RU" sz="1000" dirty="0">
                        <a:solidFill>
                          <a:schemeClr val="tx1">
                            <a:lumMod val="95000"/>
                            <a:lumOff val="5000"/>
                          </a:schemeClr>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Кредиты</a:t>
                      </a:r>
                      <a:r>
                        <a:rPr lang="ru-RU" sz="1000" baseline="0" dirty="0" smtClean="0">
                          <a:solidFill>
                            <a:schemeClr val="tx1">
                              <a:lumMod val="95000"/>
                              <a:lumOff val="5000"/>
                            </a:schemeClr>
                          </a:solidFill>
                        </a:rPr>
                        <a:t> кредитных </a:t>
                      </a:r>
                      <a:r>
                        <a:rPr lang="ru-RU" sz="900" baseline="0" dirty="0" smtClean="0">
                          <a:solidFill>
                            <a:schemeClr val="tx1">
                              <a:lumMod val="95000"/>
                              <a:lumOff val="5000"/>
                            </a:schemeClr>
                          </a:solidFill>
                        </a:rPr>
                        <a:t>организаций</a:t>
                      </a:r>
                      <a:endParaRPr lang="ru-RU" sz="9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Кредиты</a:t>
                      </a:r>
                      <a:r>
                        <a:rPr lang="ru-RU" sz="1000" baseline="0" dirty="0" smtClean="0">
                          <a:solidFill>
                            <a:schemeClr val="tx1">
                              <a:lumMod val="95000"/>
                              <a:lumOff val="5000"/>
                            </a:schemeClr>
                          </a:solidFill>
                        </a:rPr>
                        <a:t> кредитных </a:t>
                      </a:r>
                      <a:r>
                        <a:rPr lang="ru-RU" sz="900" baseline="0" dirty="0" smtClean="0">
                          <a:solidFill>
                            <a:schemeClr val="tx1">
                              <a:lumMod val="95000"/>
                              <a:lumOff val="5000"/>
                            </a:schemeClr>
                          </a:solidFill>
                        </a:rPr>
                        <a:t>организаций</a:t>
                      </a:r>
                      <a:endParaRPr lang="ru-RU" sz="9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Кредиты</a:t>
                      </a:r>
                      <a:r>
                        <a:rPr lang="ru-RU" sz="1000" baseline="0" dirty="0" smtClean="0">
                          <a:solidFill>
                            <a:schemeClr val="tx1">
                              <a:lumMod val="95000"/>
                              <a:lumOff val="5000"/>
                            </a:schemeClr>
                          </a:solidFill>
                        </a:rPr>
                        <a:t> кредитных </a:t>
                      </a:r>
                      <a:r>
                        <a:rPr lang="ru-RU" sz="900" baseline="0" dirty="0" smtClean="0">
                          <a:solidFill>
                            <a:schemeClr val="tx1">
                              <a:lumMod val="95000"/>
                              <a:lumOff val="5000"/>
                            </a:schemeClr>
                          </a:solidFill>
                        </a:rPr>
                        <a:t>организаций</a:t>
                      </a:r>
                      <a:endParaRPr lang="ru-RU" sz="9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endParaRPr lang="ru-RU" sz="10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000" dirty="0" smtClean="0">
                          <a:solidFill>
                            <a:schemeClr val="tx1">
                              <a:lumMod val="95000"/>
                              <a:lumOff val="5000"/>
                            </a:schemeClr>
                          </a:solidFill>
                        </a:rPr>
                        <a:t>Кредиты</a:t>
                      </a:r>
                      <a:r>
                        <a:rPr lang="ru-RU" sz="1000" baseline="0" dirty="0" smtClean="0">
                          <a:solidFill>
                            <a:schemeClr val="tx1">
                              <a:lumMod val="95000"/>
                              <a:lumOff val="5000"/>
                            </a:schemeClr>
                          </a:solidFill>
                        </a:rPr>
                        <a:t> кредитных </a:t>
                      </a:r>
                      <a:r>
                        <a:rPr lang="ru-RU" sz="900" baseline="0" dirty="0" smtClean="0">
                          <a:solidFill>
                            <a:schemeClr val="tx1">
                              <a:lumMod val="95000"/>
                              <a:lumOff val="5000"/>
                            </a:schemeClr>
                          </a:solidFill>
                        </a:rPr>
                        <a:t>организаций</a:t>
                      </a:r>
                      <a:endParaRPr lang="ru-RU" sz="9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714348" y="285728"/>
            <a:ext cx="7572428" cy="1285884"/>
          </a:xfrm>
          <a:prstGeom prst="roundRect">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i="1" dirty="0">
                <a:solidFill>
                  <a:srgbClr val="002060"/>
                </a:solidFill>
              </a:rPr>
              <a:t>Доходы бюджета по группам доходов</a:t>
            </a:r>
            <a:r>
              <a:rPr lang="en-US" sz="2800" b="1" i="1" dirty="0">
                <a:solidFill>
                  <a:srgbClr val="002060"/>
                </a:solidFill>
              </a:rPr>
              <a:t> </a:t>
            </a:r>
            <a:endParaRPr lang="ru-RU" sz="2800" b="1" i="1" dirty="0" smtClean="0">
              <a:solidFill>
                <a:srgbClr val="002060"/>
              </a:solidFill>
            </a:endParaRPr>
          </a:p>
          <a:p>
            <a:pPr algn="ctr" fontAlgn="auto">
              <a:spcBef>
                <a:spcPts val="0"/>
              </a:spcBef>
              <a:spcAft>
                <a:spcPts val="0"/>
              </a:spcAft>
              <a:defRPr/>
            </a:pPr>
            <a:r>
              <a:rPr lang="ru-RU" sz="2800" b="1" i="1" dirty="0" smtClean="0">
                <a:solidFill>
                  <a:srgbClr val="002060"/>
                </a:solidFill>
              </a:rPr>
              <a:t>на 2022 </a:t>
            </a:r>
            <a:r>
              <a:rPr lang="ru-RU" sz="2800" b="1" i="1" dirty="0">
                <a:solidFill>
                  <a:srgbClr val="002060"/>
                </a:solidFill>
              </a:rPr>
              <a:t>год</a:t>
            </a:r>
          </a:p>
          <a:p>
            <a:pPr algn="ctr" fontAlgn="auto">
              <a:spcBef>
                <a:spcPts val="0"/>
              </a:spcBef>
              <a:spcAft>
                <a:spcPts val="0"/>
              </a:spcAft>
              <a:defRPr/>
            </a:pPr>
            <a:endParaRPr lang="ru-RU" sz="2800" b="1" i="1" dirty="0">
              <a:solidFill>
                <a:schemeClr val="tx1"/>
              </a:solidFill>
            </a:endParaRPr>
          </a:p>
        </p:txBody>
      </p:sp>
      <p:graphicFrame>
        <p:nvGraphicFramePr>
          <p:cNvPr id="7" name="Содержимое 6"/>
          <p:cNvGraphicFramePr>
            <a:graphicFrameLocks noGrp="1"/>
          </p:cNvGraphicFramePr>
          <p:nvPr>
            <p:ph idx="1"/>
          </p:nvPr>
        </p:nvGraphicFramePr>
        <p:xfrm>
          <a:off x="457200" y="1600200"/>
          <a:ext cx="8229600" cy="47085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714348" y="285728"/>
            <a:ext cx="7572428" cy="1285884"/>
          </a:xfrm>
          <a:prstGeom prst="roundRect">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i="1" dirty="0">
                <a:solidFill>
                  <a:srgbClr val="002060"/>
                </a:solidFill>
              </a:rPr>
              <a:t>Доходы бюджета по группам доходов</a:t>
            </a:r>
            <a:r>
              <a:rPr lang="en-US" sz="2800" b="1" i="1" dirty="0">
                <a:solidFill>
                  <a:srgbClr val="002060"/>
                </a:solidFill>
              </a:rPr>
              <a:t> </a:t>
            </a:r>
            <a:endParaRPr lang="ru-RU" sz="2800" b="1" i="1" dirty="0" smtClean="0">
              <a:solidFill>
                <a:srgbClr val="002060"/>
              </a:solidFill>
            </a:endParaRPr>
          </a:p>
          <a:p>
            <a:pPr algn="ctr" fontAlgn="auto">
              <a:spcBef>
                <a:spcPts val="0"/>
              </a:spcBef>
              <a:spcAft>
                <a:spcPts val="0"/>
              </a:spcAft>
              <a:defRPr/>
            </a:pPr>
            <a:r>
              <a:rPr lang="ru-RU" sz="2800" b="1" i="1" dirty="0" smtClean="0">
                <a:solidFill>
                  <a:srgbClr val="002060"/>
                </a:solidFill>
              </a:rPr>
              <a:t>на 2023 </a:t>
            </a:r>
            <a:r>
              <a:rPr lang="ru-RU" sz="2800" b="1" i="1" dirty="0">
                <a:solidFill>
                  <a:srgbClr val="002060"/>
                </a:solidFill>
              </a:rPr>
              <a:t>год</a:t>
            </a:r>
          </a:p>
          <a:p>
            <a:pPr algn="ctr" fontAlgn="auto">
              <a:spcBef>
                <a:spcPts val="0"/>
              </a:spcBef>
              <a:spcAft>
                <a:spcPts val="0"/>
              </a:spcAft>
              <a:defRPr/>
            </a:pPr>
            <a:endParaRPr lang="ru-RU" sz="2800" b="1" i="1" dirty="0">
              <a:solidFill>
                <a:schemeClr val="tx1"/>
              </a:solidFill>
            </a:endParaRPr>
          </a:p>
        </p:txBody>
      </p:sp>
      <p:graphicFrame>
        <p:nvGraphicFramePr>
          <p:cNvPr id="7" name="Содержимое 6"/>
          <p:cNvGraphicFramePr>
            <a:graphicFrameLocks noGrp="1"/>
          </p:cNvGraphicFramePr>
          <p:nvPr>
            <p:ph idx="1"/>
          </p:nvPr>
        </p:nvGraphicFramePr>
        <p:xfrm>
          <a:off x="457200" y="1600200"/>
          <a:ext cx="8229600" cy="47085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714348" y="285728"/>
            <a:ext cx="7572428" cy="1285884"/>
          </a:xfrm>
          <a:prstGeom prst="roundRect">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i="1" dirty="0">
                <a:solidFill>
                  <a:srgbClr val="002060"/>
                </a:solidFill>
              </a:rPr>
              <a:t>Доходы бюджета по группам доходов</a:t>
            </a:r>
            <a:r>
              <a:rPr lang="en-US" sz="2800" b="1" i="1" dirty="0">
                <a:solidFill>
                  <a:srgbClr val="002060"/>
                </a:solidFill>
              </a:rPr>
              <a:t> </a:t>
            </a:r>
            <a:endParaRPr lang="ru-RU" sz="2800" b="1" i="1" dirty="0" smtClean="0">
              <a:solidFill>
                <a:srgbClr val="002060"/>
              </a:solidFill>
            </a:endParaRPr>
          </a:p>
          <a:p>
            <a:pPr algn="ctr" fontAlgn="auto">
              <a:spcBef>
                <a:spcPts val="0"/>
              </a:spcBef>
              <a:spcAft>
                <a:spcPts val="0"/>
              </a:spcAft>
              <a:defRPr/>
            </a:pPr>
            <a:r>
              <a:rPr lang="ru-RU" sz="2800" b="1" i="1" dirty="0" smtClean="0">
                <a:solidFill>
                  <a:srgbClr val="002060"/>
                </a:solidFill>
              </a:rPr>
              <a:t>на 2024 </a:t>
            </a:r>
            <a:r>
              <a:rPr lang="ru-RU" sz="2800" b="1" i="1" dirty="0">
                <a:solidFill>
                  <a:srgbClr val="002060"/>
                </a:solidFill>
              </a:rPr>
              <a:t>год</a:t>
            </a:r>
          </a:p>
          <a:p>
            <a:pPr algn="ctr" fontAlgn="auto">
              <a:spcBef>
                <a:spcPts val="0"/>
              </a:spcBef>
              <a:spcAft>
                <a:spcPts val="0"/>
              </a:spcAft>
              <a:defRPr/>
            </a:pPr>
            <a:endParaRPr lang="ru-RU" sz="2800" b="1" i="1" dirty="0">
              <a:solidFill>
                <a:schemeClr val="tx1"/>
              </a:solidFill>
            </a:endParaRPr>
          </a:p>
        </p:txBody>
      </p:sp>
      <p:graphicFrame>
        <p:nvGraphicFramePr>
          <p:cNvPr id="7" name="Содержимое 6"/>
          <p:cNvGraphicFramePr>
            <a:graphicFrameLocks noGrp="1"/>
          </p:cNvGraphicFramePr>
          <p:nvPr>
            <p:ph idx="1"/>
          </p:nvPr>
        </p:nvGraphicFramePr>
        <p:xfrm>
          <a:off x="457200" y="1600200"/>
          <a:ext cx="8229600" cy="47085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229608" cy="1214446"/>
          </a:xfrm>
        </p:spPr>
        <p:txBody>
          <a:bodyPr/>
          <a:lstStyle/>
          <a:p>
            <a:pPr algn="ctr">
              <a:defRPr/>
            </a:pPr>
            <a:r>
              <a:rPr lang="ru-RU" sz="1600" dirty="0" smtClean="0">
                <a:solidFill>
                  <a:srgbClr val="002060"/>
                </a:solidFill>
                <a:effectLst/>
              </a:rPr>
              <a:t>Объем и структура доходов бюджета муниципального образования «Хиславичский район» Смоленской области» в динамике на 2022 год и на плановый период 2023 и 2024 годов</a:t>
            </a:r>
            <a:r>
              <a:rPr lang="ru-RU" dirty="0" smtClean="0">
                <a:solidFill>
                  <a:srgbClr val="002060"/>
                </a:solidFill>
                <a:effectLst/>
              </a:rPr>
              <a:t/>
            </a:r>
            <a:br>
              <a:rPr lang="ru-RU" dirty="0" smtClean="0">
                <a:solidFill>
                  <a:srgbClr val="002060"/>
                </a:solidFill>
                <a:effectLst/>
              </a:rPr>
            </a:br>
            <a:endParaRPr lang="ru-RU" dirty="0">
              <a:solidFill>
                <a:srgbClr val="002060"/>
              </a:solidFill>
              <a:effectLst/>
            </a:endParaRPr>
          </a:p>
        </p:txBody>
      </p:sp>
      <p:sp>
        <p:nvSpPr>
          <p:cNvPr id="33795" name="Текст 2"/>
          <p:cNvSpPr>
            <a:spLocks noGrp="1"/>
          </p:cNvSpPr>
          <p:nvPr>
            <p:ph type="body" idx="1"/>
          </p:nvPr>
        </p:nvSpPr>
        <p:spPr>
          <a:xfrm>
            <a:off x="785813" y="1000125"/>
            <a:ext cx="7900987" cy="5500688"/>
          </a:xfrm>
        </p:spPr>
        <p:txBody>
          <a:bodyPr/>
          <a:lstStyle/>
          <a:p>
            <a:pPr marL="73025" algn="r"/>
            <a:r>
              <a:rPr lang="ru-RU" sz="1400" dirty="0" smtClean="0"/>
              <a:t>(в тыс. рублей)</a:t>
            </a:r>
          </a:p>
          <a:p>
            <a:pPr marL="73025"/>
            <a:endParaRPr lang="ru-RU" dirty="0" smtClean="0"/>
          </a:p>
        </p:txBody>
      </p:sp>
      <p:graphicFrame>
        <p:nvGraphicFramePr>
          <p:cNvPr id="4" name="Таблица 3"/>
          <p:cNvGraphicFramePr>
            <a:graphicFrameLocks noGrp="1"/>
          </p:cNvGraphicFramePr>
          <p:nvPr/>
        </p:nvGraphicFramePr>
        <p:xfrm>
          <a:off x="357158" y="1428736"/>
          <a:ext cx="8643937" cy="4547870"/>
        </p:xfrm>
        <a:graphic>
          <a:graphicData uri="http://schemas.openxmlformats.org/drawingml/2006/table">
            <a:tbl>
              <a:tblPr/>
              <a:tblGrid>
                <a:gridCol w="1928812"/>
                <a:gridCol w="1214438"/>
                <a:gridCol w="1500187"/>
                <a:gridCol w="1285875"/>
                <a:gridCol w="1428750"/>
                <a:gridCol w="1285875"/>
              </a:tblGrid>
              <a:tr h="3492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cs typeface="Times New Roman" pitchFamily="18" charset="0"/>
                        </a:rPr>
                        <a:t>Наименование</a:t>
                      </a:r>
                      <a:endParaRPr kumimoji="0" lang="ru-RU"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cs typeface="Times New Roman" pitchFamily="18" charset="0"/>
                        </a:rPr>
                        <a:t>Решение о бюджете     2021 г. </a:t>
                      </a:r>
                      <a:endParaRPr kumimoji="0" lang="ru-RU"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Решение о бюджете 2022 г.</a:t>
                      </a: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(первонач.)</a:t>
                      </a:r>
                      <a:endParaRPr kumimoji="0" lang="ru-RU"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cs typeface="Times New Roman" pitchFamily="18" charset="0"/>
                        </a:rPr>
                        <a:t>Темпы роста </a:t>
                      </a:r>
                      <a:endParaRPr kumimoji="0" lang="ru-RU"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cs typeface="Times New Roman" pitchFamily="18" charset="0"/>
                        </a:rPr>
                        <a:t>2022 г.</a:t>
                      </a: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cs typeface="Times New Roman" pitchFamily="18" charset="0"/>
                        </a:rPr>
                        <a:t> к 2021 г, %</a:t>
                      </a:r>
                      <a:endParaRPr kumimoji="0" lang="ru-RU" sz="1100" b="1" i="0" u="none" strike="noStrike" cap="none" normalizeH="0" baseline="0" dirty="0" smtClean="0">
                        <a:ln>
                          <a:noFill/>
                        </a:ln>
                        <a:solidFill>
                          <a:srgbClr val="FFFFFF"/>
                        </a:solidFill>
                        <a:effectLst/>
                        <a:latin typeface="Calibri" pitchFamily="34" charset="0"/>
                        <a:cs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cs typeface="Times New Roman" pitchFamily="18" charset="0"/>
                        </a:rPr>
                        <a:t>Плановый   период 2023 г.</a:t>
                      </a: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(первонач.)</a:t>
                      </a:r>
                      <a:endParaRPr kumimoji="0" lang="ru-RU"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cs typeface="Times New Roman" pitchFamily="18" charset="0"/>
                        </a:rPr>
                        <a:t>Плановый  период 2024 г.</a:t>
                      </a: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(первонач.)</a:t>
                      </a:r>
                      <a:endParaRPr kumimoji="0" lang="ru-RU" sz="11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92D050"/>
                    </a:solidFill>
                  </a:tcPr>
                </a:tc>
              </a:tr>
              <a:tr h="3492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cs typeface="Times New Roman" pitchFamily="18" charset="0"/>
                        </a:rPr>
                        <a:t>ВСЕГО в том числе:</a:t>
                      </a:r>
                      <a:endParaRPr kumimoji="0" lang="ru-RU"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Times New Roman" pitchFamily="18" charset="0"/>
                          <a:cs typeface="Arial" charset="0"/>
                        </a:rPr>
                        <a:t>228442,6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2060"/>
                          </a:solidFill>
                          <a:effectLst/>
                          <a:latin typeface="Times New Roman" pitchFamily="18" charset="0"/>
                          <a:cs typeface="Arial" charset="0"/>
                        </a:rPr>
                        <a:t>236755,6</a:t>
                      </a:r>
                      <a:endParaRPr kumimoji="0" lang="ru-RU" sz="1400" b="1" i="0" u="none" strike="noStrike" cap="none" normalizeH="0" baseline="0" dirty="0" smtClean="0">
                        <a:ln>
                          <a:noFill/>
                        </a:ln>
                        <a:solidFill>
                          <a:srgbClr val="002060"/>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Times New Roman" pitchFamily="18" charset="0"/>
                          <a:cs typeface="Arial" charset="0"/>
                        </a:rPr>
                        <a:t>103,6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Times New Roman" pitchFamily="18" charset="0"/>
                          <a:cs typeface="Arial" charset="0"/>
                        </a:rPr>
                        <a:t>206861,7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Times New Roman" pitchFamily="18" charset="0"/>
                          <a:cs typeface="Arial" charset="0"/>
                        </a:rPr>
                        <a:t>208543,6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r>
              <a:tr h="3492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cs typeface="Times New Roman" pitchFamily="18" charset="0"/>
                        </a:rPr>
                        <a:t>Налоговые и неналоговые доходы в том числе:</a:t>
                      </a:r>
                      <a:endParaRPr kumimoji="0" lang="ru-RU"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Times New Roman" pitchFamily="18" charset="0"/>
                          <a:cs typeface="Arial" charset="0"/>
                        </a:rPr>
                        <a:t>20700,2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2060"/>
                          </a:solidFill>
                          <a:effectLst/>
                          <a:latin typeface="Times New Roman" pitchFamily="18" charset="0"/>
                          <a:cs typeface="Arial" charset="0"/>
                        </a:rPr>
                        <a:t>24738,6</a:t>
                      </a:r>
                      <a:endParaRPr kumimoji="0" lang="ru-RU" sz="1400" b="1" i="0" u="none" strike="noStrike" cap="none" normalizeH="0" baseline="0" dirty="0" smtClean="0">
                        <a:ln>
                          <a:noFill/>
                        </a:ln>
                        <a:solidFill>
                          <a:srgbClr val="002060"/>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Times New Roman" pitchFamily="18" charset="0"/>
                          <a:cs typeface="Arial" charset="0"/>
                        </a:rPr>
                        <a:t>119,5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Times New Roman" pitchFamily="18" charset="0"/>
                          <a:cs typeface="Arial" charset="0"/>
                        </a:rPr>
                        <a:t>25584,1</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rgbClr val="002060"/>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Times New Roman" pitchFamily="18" charset="0"/>
                          <a:cs typeface="Arial" charset="0"/>
                        </a:rPr>
                        <a:t>26757,0</a:t>
                      </a:r>
                      <a:endParaRPr kumimoji="0" lang="en-US" sz="1400" b="1" i="0" u="none" strike="noStrike" cap="none" normalizeH="0" baseline="0" dirty="0" smtClean="0">
                        <a:ln>
                          <a:noFill/>
                        </a:ln>
                        <a:solidFill>
                          <a:srgbClr val="002060"/>
                        </a:solidFill>
                        <a:effectLst/>
                        <a:latin typeface="Times New Roman" pitchFamily="18" charset="0"/>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rgbClr val="002060"/>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r>
              <a:tr h="3492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налоговые доходы всего </a:t>
                      </a:r>
                      <a:endParaRPr kumimoji="0" lang="ru-RU"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19406,3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2060"/>
                          </a:solidFill>
                          <a:effectLst/>
                          <a:latin typeface="Times New Roman" pitchFamily="18" charset="0"/>
                          <a:cs typeface="Arial" charset="0"/>
                        </a:rPr>
                        <a:t>23461,7</a:t>
                      </a:r>
                      <a:endParaRPr kumimoji="0" lang="ru-RU" sz="1400" b="0" i="0" u="none" strike="noStrike" cap="none" normalizeH="0" baseline="0" dirty="0" smtClean="0">
                        <a:ln>
                          <a:noFill/>
                        </a:ln>
                        <a:solidFill>
                          <a:srgbClr val="002060"/>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120,9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24410,7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25536,8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r>
              <a:tr h="3492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в том числе налог на доходы физических лиц</a:t>
                      </a:r>
                      <a:endParaRPr kumimoji="0" lang="ru-RU"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15809,3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2060"/>
                          </a:solidFill>
                          <a:effectLst/>
                          <a:latin typeface="Times New Roman" pitchFamily="18" charset="0"/>
                          <a:cs typeface="Arial" charset="0"/>
                        </a:rPr>
                        <a:t>18395,7</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2060"/>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116,4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19167,5</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2060"/>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20086,7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r>
              <a:tr h="3492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единый налог на вмененный доход</a:t>
                      </a:r>
                      <a:endParaRPr kumimoji="0" lang="ru-RU"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578,8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2060"/>
                          </a:solidFill>
                          <a:effectLst/>
                          <a:latin typeface="Times New Roman" pitchFamily="18" charset="0"/>
                          <a:cs typeface="Arial" charset="0"/>
                        </a:rPr>
                        <a:t>2,0</a:t>
                      </a:r>
                      <a:endParaRPr kumimoji="0" lang="ru-RU" sz="1400" b="0" i="0" u="none" strike="noStrike" cap="none" normalizeH="0" baseline="0" dirty="0" smtClean="0">
                        <a:ln>
                          <a:noFill/>
                        </a:ln>
                        <a:solidFill>
                          <a:srgbClr val="002060"/>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r>
              <a:tr h="3492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неналоговые доходы всего</a:t>
                      </a:r>
                      <a:endParaRPr kumimoji="0" lang="ru-RU"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1293,9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2060"/>
                          </a:solidFill>
                          <a:effectLst/>
                          <a:latin typeface="Times New Roman" pitchFamily="18" charset="0"/>
                          <a:cs typeface="Arial" charset="0"/>
                        </a:rPr>
                        <a:t>1276,9</a:t>
                      </a:r>
                      <a:endParaRPr kumimoji="0" lang="ru-RU" sz="1400" b="0" i="0" u="none" strike="noStrike" cap="none" normalizeH="0" baseline="0" dirty="0" smtClean="0">
                        <a:ln>
                          <a:noFill/>
                        </a:ln>
                        <a:solidFill>
                          <a:srgbClr val="002060"/>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98,7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1173,4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1220,2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r>
              <a:tr h="349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Arial" charset="0"/>
                        </a:rPr>
                        <a:t>в том числе доходы от аренды земли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785,8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785,8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2060"/>
                          </a:solidFill>
                          <a:effectLst/>
                          <a:latin typeface="Times New Roman" pitchFamily="18" charset="0"/>
                          <a:cs typeface="Arial" charset="0"/>
                        </a:rPr>
                        <a:t>100,0</a:t>
                      </a:r>
                      <a:endParaRPr kumimoji="0" lang="ru-RU" sz="1400" b="0" i="0" u="none" strike="noStrike" cap="none" normalizeH="0" baseline="0" dirty="0" smtClean="0">
                        <a:ln>
                          <a:noFill/>
                        </a:ln>
                        <a:solidFill>
                          <a:srgbClr val="002060"/>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817,2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849,9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500063" y="285750"/>
          <a:ext cx="8215312" cy="2460498"/>
        </p:xfrm>
        <a:graphic>
          <a:graphicData uri="http://schemas.openxmlformats.org/drawingml/2006/table">
            <a:tbl>
              <a:tblPr/>
              <a:tblGrid>
                <a:gridCol w="1368425"/>
                <a:gridCol w="1370012"/>
                <a:gridCol w="1368425"/>
                <a:gridCol w="1370013"/>
                <a:gridCol w="1370012"/>
                <a:gridCol w="1368425"/>
              </a:tblGrid>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штрафные санкции</a:t>
                      </a:r>
                      <a:endParaRPr kumimoji="0" lang="ru-RU" sz="1100" b="0"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55,3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178,2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322,2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185,2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192,6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BFEFDF"/>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cs typeface="Times New Roman" pitchFamily="18" charset="0"/>
                        </a:rPr>
                        <a:t>Безвозмездные  поступления</a:t>
                      </a:r>
                      <a:endParaRPr kumimoji="0" lang="ru-RU"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Times New Roman" pitchFamily="18" charset="0"/>
                          <a:cs typeface="Arial" charset="0"/>
                        </a:rPr>
                        <a:t>207742,4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Times New Roman" pitchFamily="18" charset="0"/>
                          <a:cs typeface="Arial" charset="0"/>
                        </a:rPr>
                        <a:t>212017,0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Times New Roman" pitchFamily="18" charset="0"/>
                          <a:cs typeface="Arial" charset="0"/>
                        </a:rPr>
                        <a:t>102,1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Times New Roman" pitchFamily="18" charset="0"/>
                          <a:cs typeface="Arial" charset="0"/>
                        </a:rPr>
                        <a:t>181277,6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2060"/>
                          </a:solidFill>
                          <a:effectLst/>
                          <a:latin typeface="Times New Roman" pitchFamily="18" charset="0"/>
                          <a:cs typeface="Arial" charset="0"/>
                        </a:rPr>
                        <a:t>181786,6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дотации</a:t>
                      </a:r>
                      <a:endParaRPr kumimoji="0" lang="ru-RU"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127493,3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126185,8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99,0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92976,0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90349,0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субвенции</a:t>
                      </a:r>
                      <a:endParaRPr kumimoji="0" lang="ru-RU"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80009,9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85590,6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107,0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88155,0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91285,7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иные межбюджетные трансферты</a:t>
                      </a:r>
                      <a:endParaRPr kumimoji="0" lang="ru-RU"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239,2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240,6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100,6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146,6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2060"/>
                          </a:solidFill>
                          <a:effectLst/>
                          <a:latin typeface="Times New Roman" pitchFamily="18" charset="0"/>
                          <a:cs typeface="Arial" charset="0"/>
                        </a:rPr>
                        <a:t>151,9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EFDF"/>
                    </a:solidFill>
                  </a:tcPr>
                </a:tc>
              </a:tr>
            </a:tbl>
          </a:graphicData>
        </a:graphic>
      </p:graphicFrame>
      <p:sp>
        <p:nvSpPr>
          <p:cNvPr id="34870" name="Rectangle 54"/>
          <p:cNvSpPr>
            <a:spLocks noChangeArrowheads="1"/>
          </p:cNvSpPr>
          <p:nvPr/>
        </p:nvSpPr>
        <p:spPr bwMode="auto">
          <a:xfrm rot="10800000" flipV="1">
            <a:off x="357158" y="2892650"/>
            <a:ext cx="8286750" cy="2339102"/>
          </a:xfrm>
          <a:prstGeom prst="rect">
            <a:avLst/>
          </a:prstGeom>
          <a:noFill/>
          <a:ln w="9525">
            <a:noFill/>
            <a:miter lim="800000"/>
            <a:headEnd/>
            <a:tailEnd/>
          </a:ln>
        </p:spPr>
        <p:txBody>
          <a:bodyPr anchor="ctr">
            <a:spAutoFit/>
          </a:bodyPr>
          <a:lstStyle/>
          <a:p>
            <a:pPr algn="just" eaLnBrk="0" hangingPunct="0"/>
            <a:r>
              <a:rPr lang="ru-RU" sz="1600" dirty="0">
                <a:latin typeface="Times New Roman" pitchFamily="18" charset="0"/>
              </a:rPr>
              <a:t>      </a:t>
            </a:r>
            <a:r>
              <a:rPr lang="ru-RU" sz="1600" b="1" i="1" dirty="0">
                <a:solidFill>
                  <a:schemeClr val="tx1">
                    <a:lumMod val="95000"/>
                    <a:lumOff val="5000"/>
                  </a:schemeClr>
                </a:solidFill>
                <a:latin typeface="Times New Roman" pitchFamily="18" charset="0"/>
              </a:rPr>
              <a:t>Основным налоговым доходом, формирующим бюджет муниципального района, является </a:t>
            </a:r>
            <a:r>
              <a:rPr lang="ru-RU" sz="1600" b="1" i="1" dirty="0" smtClean="0">
                <a:solidFill>
                  <a:schemeClr val="tx1">
                    <a:lumMod val="95000"/>
                    <a:lumOff val="5000"/>
                  </a:schemeClr>
                </a:solidFill>
                <a:latin typeface="Times New Roman" pitchFamily="18" charset="0"/>
              </a:rPr>
              <a:t>в </a:t>
            </a:r>
            <a:r>
              <a:rPr lang="ru-RU" sz="1600" b="1" i="1" dirty="0">
                <a:solidFill>
                  <a:schemeClr val="tx1">
                    <a:lumMod val="95000"/>
                    <a:lumOff val="5000"/>
                  </a:schemeClr>
                </a:solidFill>
                <a:latin typeface="Times New Roman" pitchFamily="18" charset="0"/>
              </a:rPr>
              <a:t>бюджет муниципального района, являются плательщики налога на доходы физических лиц</a:t>
            </a:r>
            <a:r>
              <a:rPr lang="ru-RU" sz="1600" b="1" i="1" dirty="0" smtClean="0">
                <a:solidFill>
                  <a:schemeClr val="tx1">
                    <a:lumMod val="95000"/>
                    <a:lumOff val="5000"/>
                  </a:schemeClr>
                </a:solidFill>
                <a:latin typeface="Times New Roman" pitchFamily="18" charset="0"/>
              </a:rPr>
              <a:t>: </a:t>
            </a:r>
            <a:endParaRPr lang="en-US" sz="1600" b="1" i="1" dirty="0" smtClean="0">
              <a:solidFill>
                <a:schemeClr val="tx1">
                  <a:lumMod val="95000"/>
                  <a:lumOff val="5000"/>
                </a:schemeClr>
              </a:solidFill>
              <a:latin typeface="Times New Roman" pitchFamily="18" charset="0"/>
            </a:endParaRPr>
          </a:p>
          <a:p>
            <a:pPr algn="just" eaLnBrk="0" hangingPunct="0"/>
            <a:r>
              <a:rPr lang="ru-RU" sz="1400" b="1" dirty="0" smtClean="0">
                <a:latin typeface="Times New Roman" pitchFamily="18" charset="0"/>
              </a:rPr>
              <a:t>Общество </a:t>
            </a:r>
            <a:r>
              <a:rPr lang="ru-RU" sz="1400" b="1" dirty="0">
                <a:latin typeface="Times New Roman" pitchFamily="18" charset="0"/>
              </a:rPr>
              <a:t>с ограниченной ответственностью </a:t>
            </a:r>
            <a:r>
              <a:rPr lang="ru-RU" sz="1400" b="1" dirty="0"/>
              <a:t>«</a:t>
            </a:r>
            <a:r>
              <a:rPr lang="ru-RU" sz="1400" b="1" dirty="0">
                <a:latin typeface="Times New Roman" pitchFamily="18" charset="0"/>
              </a:rPr>
              <a:t>Брянская мясная компания</a:t>
            </a:r>
            <a:r>
              <a:rPr lang="ru-RU" sz="1400" b="1" dirty="0"/>
              <a:t>»</a:t>
            </a:r>
            <a:r>
              <a:rPr lang="ru-RU" sz="1400" b="1" dirty="0">
                <a:latin typeface="Times New Roman" pitchFamily="18" charset="0"/>
              </a:rPr>
              <a:t>, производство сельскохозяйственной </a:t>
            </a:r>
            <a:r>
              <a:rPr lang="ru-RU" sz="1400" b="1" dirty="0" smtClean="0">
                <a:latin typeface="Times New Roman" pitchFamily="18" charset="0"/>
              </a:rPr>
              <a:t>продукции; </a:t>
            </a:r>
          </a:p>
          <a:p>
            <a:pPr algn="just" eaLnBrk="0" hangingPunct="0"/>
            <a:r>
              <a:rPr lang="ru-RU" sz="1400" b="1" dirty="0" smtClean="0">
                <a:latin typeface="Times New Roman" pitchFamily="18" charset="0"/>
              </a:rPr>
              <a:t>Закрытое акционерное общество «</a:t>
            </a:r>
            <a:r>
              <a:rPr lang="ru-RU" sz="1400" b="1" dirty="0" err="1" smtClean="0">
                <a:latin typeface="Times New Roman" pitchFamily="18" charset="0"/>
              </a:rPr>
              <a:t>Тропарево</a:t>
            </a:r>
            <a:r>
              <a:rPr lang="ru-RU" sz="1400" b="1" dirty="0" smtClean="0">
                <a:latin typeface="Times New Roman" pitchFamily="18" charset="0"/>
              </a:rPr>
              <a:t>», производство сельскохозяйственной продукции;  Сельскохозяйственный</a:t>
            </a:r>
            <a:r>
              <a:rPr lang="ru-RU" sz="1400" dirty="0">
                <a:latin typeface="Times New Roman" pitchFamily="18" charset="0"/>
              </a:rPr>
              <a:t> </a:t>
            </a:r>
            <a:r>
              <a:rPr lang="ru-RU" sz="1400" b="1" dirty="0">
                <a:latin typeface="Times New Roman" pitchFamily="18" charset="0"/>
              </a:rPr>
              <a:t>производственный</a:t>
            </a:r>
            <a:r>
              <a:rPr lang="ru-RU" sz="1400" dirty="0">
                <a:latin typeface="Times New Roman" pitchFamily="18" charset="0"/>
              </a:rPr>
              <a:t> </a:t>
            </a:r>
            <a:r>
              <a:rPr lang="ru-RU" sz="1400" b="1" dirty="0">
                <a:latin typeface="Times New Roman" pitchFamily="18" charset="0"/>
              </a:rPr>
              <a:t>кооператив </a:t>
            </a:r>
            <a:r>
              <a:rPr lang="ru-RU" sz="1400" b="1" dirty="0"/>
              <a:t>«</a:t>
            </a:r>
            <a:r>
              <a:rPr lang="ru-RU" sz="1400" b="1" dirty="0">
                <a:latin typeface="Times New Roman" pitchFamily="18" charset="0"/>
              </a:rPr>
              <a:t>Звезда</a:t>
            </a:r>
            <a:r>
              <a:rPr lang="ru-RU" sz="1400" b="1" dirty="0"/>
              <a:t>»</a:t>
            </a:r>
            <a:r>
              <a:rPr lang="ru-RU" sz="1400" b="1" dirty="0">
                <a:latin typeface="Times New Roman" pitchFamily="18" charset="0"/>
              </a:rPr>
              <a:t>, производство сельскохозяйственной </a:t>
            </a:r>
            <a:r>
              <a:rPr lang="ru-RU" sz="1400" b="1" dirty="0" smtClean="0">
                <a:latin typeface="Times New Roman" pitchFamily="18" charset="0"/>
              </a:rPr>
              <a:t>продукции; </a:t>
            </a:r>
            <a:endParaRPr lang="en-US" sz="1400" b="1" dirty="0" smtClean="0">
              <a:latin typeface="Times New Roman" pitchFamily="18" charset="0"/>
            </a:endParaRPr>
          </a:p>
          <a:p>
            <a:pPr algn="just" eaLnBrk="0" hangingPunct="0"/>
            <a:r>
              <a:rPr lang="ru-RU" sz="1400" b="1" dirty="0" smtClean="0">
                <a:latin typeface="Times New Roman" pitchFamily="18" charset="0"/>
              </a:rPr>
              <a:t>Закрытое </a:t>
            </a:r>
            <a:r>
              <a:rPr lang="ru-RU" sz="1400" b="1" dirty="0">
                <a:latin typeface="Times New Roman" pitchFamily="18" charset="0"/>
              </a:rPr>
              <a:t>акционерное общество </a:t>
            </a:r>
            <a:r>
              <a:rPr lang="ru-RU" sz="1400" b="1" dirty="0"/>
              <a:t>«</a:t>
            </a:r>
            <a:r>
              <a:rPr lang="ru-RU" sz="1400" b="1" dirty="0">
                <a:latin typeface="Times New Roman" pitchFamily="18" charset="0"/>
              </a:rPr>
              <a:t>Свободный труд</a:t>
            </a:r>
            <a:r>
              <a:rPr lang="ru-RU" sz="1400" b="1" dirty="0"/>
              <a:t>»</a:t>
            </a:r>
            <a:r>
              <a:rPr lang="ru-RU" sz="1400" b="1" dirty="0">
                <a:latin typeface="Times New Roman" pitchFamily="18" charset="0"/>
              </a:rPr>
              <a:t>, производство сельскохозяйственной </a:t>
            </a:r>
            <a:r>
              <a:rPr lang="ru-RU" sz="1400" b="1" dirty="0" smtClean="0">
                <a:latin typeface="Times New Roman" pitchFamily="18" charset="0"/>
              </a:rPr>
              <a:t>продукции.</a:t>
            </a:r>
            <a:endParaRPr lang="ru-RU" sz="14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4348" y="214290"/>
            <a:ext cx="8001056" cy="1815882"/>
          </a:xfrm>
          <a:prstGeom prst="rect">
            <a:avLst/>
          </a:prstGeom>
          <a:noFill/>
        </p:spPr>
        <p:txBody>
          <a:bodyPr wrap="square" rtlCol="0">
            <a:spAutoFit/>
          </a:bodyPr>
          <a:lstStyle/>
          <a:p>
            <a:pPr algn="ctr"/>
            <a:r>
              <a:rPr lang="ru-RU" sz="2800" b="1" i="1" dirty="0" smtClean="0">
                <a:solidFill>
                  <a:srgbClr val="00B050"/>
                </a:solidFill>
                <a:latin typeface="+mn-lt"/>
              </a:rPr>
              <a:t>Сведения о налоговых льготах и объеме выпадающих доходов в связи с введением </a:t>
            </a:r>
          </a:p>
          <a:p>
            <a:pPr algn="ctr"/>
            <a:r>
              <a:rPr lang="ru-RU" sz="2800" b="1" i="1" dirty="0" smtClean="0">
                <a:solidFill>
                  <a:srgbClr val="00B050"/>
                </a:solidFill>
                <a:latin typeface="+mn-lt"/>
              </a:rPr>
              <a:t>таких льгот</a:t>
            </a:r>
          </a:p>
          <a:p>
            <a:pPr algn="ctr"/>
            <a:r>
              <a:rPr lang="ru-RU" sz="2800" b="1" i="1" dirty="0" smtClean="0">
                <a:solidFill>
                  <a:srgbClr val="00B050"/>
                </a:solidFill>
                <a:latin typeface="+mn-lt"/>
              </a:rPr>
              <a:t> (консолидированный бюджет)</a:t>
            </a:r>
            <a:endParaRPr lang="ru-RU" sz="2800" b="1" i="1" dirty="0">
              <a:solidFill>
                <a:srgbClr val="00B050"/>
              </a:solidFill>
              <a:latin typeface="+mn-lt"/>
            </a:endParaRPr>
          </a:p>
        </p:txBody>
      </p:sp>
      <p:sp>
        <p:nvSpPr>
          <p:cNvPr id="7" name="TextBox 6"/>
          <p:cNvSpPr txBox="1"/>
          <p:nvPr/>
        </p:nvSpPr>
        <p:spPr>
          <a:xfrm>
            <a:off x="428596" y="2143116"/>
            <a:ext cx="6143668" cy="4524315"/>
          </a:xfrm>
          <a:prstGeom prst="rect">
            <a:avLst/>
          </a:prstGeom>
          <a:noFill/>
        </p:spPr>
        <p:txBody>
          <a:bodyPr wrap="square" rtlCol="0">
            <a:spAutoFit/>
          </a:bodyPr>
          <a:lstStyle/>
          <a:p>
            <a:pPr indent="361950"/>
            <a:r>
              <a:rPr lang="ru-RU" i="1" dirty="0" smtClean="0"/>
              <a:t>Налоговые льготы утверждаются решениями Совета депутатов городского и сельских поселений, входящих в состав муниципального района.</a:t>
            </a:r>
          </a:p>
          <a:p>
            <a:pPr indent="361950"/>
            <a:r>
              <a:rPr lang="ru-RU" i="1" dirty="0" smtClean="0"/>
              <a:t>Ежегодно проводится оценка эффективности налоговых льгот.</a:t>
            </a:r>
          </a:p>
          <a:p>
            <a:pPr indent="361950"/>
            <a:r>
              <a:rPr lang="ru-RU" i="1" dirty="0" smtClean="0"/>
              <a:t>Налоговые льготы предоставляются по следующим категориям:</a:t>
            </a:r>
          </a:p>
          <a:p>
            <a:pPr indent="361950">
              <a:buFontTx/>
              <a:buChar char="-"/>
            </a:pPr>
            <a:r>
              <a:rPr lang="ru-RU" i="1" dirty="0" smtClean="0"/>
              <a:t>юридические лица: </a:t>
            </a:r>
          </a:p>
          <a:p>
            <a:pPr indent="361950"/>
            <a:r>
              <a:rPr lang="ru-RU" i="1" dirty="0" smtClean="0"/>
              <a:t>       бюджетные, автономные, казенные учреждения; </a:t>
            </a:r>
          </a:p>
          <a:p>
            <a:pPr indent="361950"/>
            <a:r>
              <a:rPr lang="ru-RU" i="1" dirty="0" smtClean="0"/>
              <a:t>       органы местного самоуправления;</a:t>
            </a:r>
          </a:p>
          <a:p>
            <a:pPr indent="361950">
              <a:buFontTx/>
              <a:buChar char="-"/>
            </a:pPr>
            <a:r>
              <a:rPr lang="ru-RU" i="1" dirty="0" smtClean="0"/>
              <a:t>физические лица:</a:t>
            </a:r>
          </a:p>
          <a:p>
            <a:pPr indent="361950"/>
            <a:r>
              <a:rPr lang="ru-RU" i="1" dirty="0" smtClean="0"/>
              <a:t>       многодетные семьи;</a:t>
            </a:r>
          </a:p>
          <a:p>
            <a:pPr indent="361950"/>
            <a:r>
              <a:rPr lang="ru-RU" i="1" dirty="0" smtClean="0"/>
              <a:t>       пенсионеры старше 80 лет.</a:t>
            </a:r>
          </a:p>
          <a:p>
            <a:pPr indent="361950"/>
            <a:r>
              <a:rPr lang="ru-RU" i="1" dirty="0" smtClean="0"/>
              <a:t>Объем выпадающих доходов составляет 645,0 тыс.рублей.</a:t>
            </a:r>
            <a:endParaRPr lang="ru-RU" i="1" dirty="0"/>
          </a:p>
        </p:txBody>
      </p:sp>
      <p:pic>
        <p:nvPicPr>
          <p:cNvPr id="5" name="Рисунок 4" descr="images.jpg"/>
          <p:cNvPicPr>
            <a:picLocks noChangeAspect="1"/>
          </p:cNvPicPr>
          <p:nvPr/>
        </p:nvPicPr>
        <p:blipFill>
          <a:blip r:embed="rId2"/>
          <a:stretch>
            <a:fillRect/>
          </a:stretch>
        </p:blipFill>
        <p:spPr>
          <a:xfrm>
            <a:off x="5857884" y="3357562"/>
            <a:ext cx="2976565" cy="267892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5786" y="500042"/>
            <a:ext cx="8001056" cy="1384995"/>
          </a:xfrm>
          <a:prstGeom prst="rect">
            <a:avLst/>
          </a:prstGeom>
          <a:noFill/>
        </p:spPr>
        <p:txBody>
          <a:bodyPr wrap="square" rtlCol="0">
            <a:spAutoFit/>
          </a:bodyPr>
          <a:lstStyle/>
          <a:p>
            <a:pPr algn="ctr"/>
            <a:r>
              <a:rPr lang="ru-RU" sz="2800" b="1" i="1" dirty="0" smtClean="0">
                <a:latin typeface="+mn-lt"/>
              </a:rPr>
              <a:t>Сведения о налоговых льготах и объеме выпадающих доходов в связи с введением таких льгот (консолидированный бюджет)</a:t>
            </a:r>
            <a:endParaRPr lang="ru-RU" sz="2800" b="1" i="1" dirty="0">
              <a:latin typeface="+mn-lt"/>
            </a:endParaRPr>
          </a:p>
        </p:txBody>
      </p:sp>
      <p:graphicFrame>
        <p:nvGraphicFramePr>
          <p:cNvPr id="5" name="Диаграмма 4"/>
          <p:cNvGraphicFramePr/>
          <p:nvPr/>
        </p:nvGraphicFramePr>
        <p:xfrm>
          <a:off x="500034" y="3643314"/>
          <a:ext cx="7572428" cy="299243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358082" y="3571876"/>
            <a:ext cx="1214446" cy="307777"/>
          </a:xfrm>
          <a:prstGeom prst="rect">
            <a:avLst/>
          </a:prstGeom>
          <a:noFill/>
        </p:spPr>
        <p:txBody>
          <a:bodyPr wrap="square" rtlCol="0">
            <a:spAutoFit/>
          </a:bodyPr>
          <a:lstStyle/>
          <a:p>
            <a:r>
              <a:rPr lang="ru-RU" sz="1400" i="1" dirty="0" smtClean="0"/>
              <a:t>Тыс.рублей</a:t>
            </a:r>
            <a:endParaRPr lang="ru-RU" sz="1400" i="1" dirty="0"/>
          </a:p>
        </p:txBody>
      </p:sp>
      <p:sp>
        <p:nvSpPr>
          <p:cNvPr id="7" name="TextBox 6"/>
          <p:cNvSpPr txBox="1"/>
          <p:nvPr/>
        </p:nvSpPr>
        <p:spPr>
          <a:xfrm>
            <a:off x="500034" y="2214554"/>
            <a:ext cx="8286808" cy="1200329"/>
          </a:xfrm>
          <a:prstGeom prst="rect">
            <a:avLst/>
          </a:prstGeom>
          <a:noFill/>
        </p:spPr>
        <p:txBody>
          <a:bodyPr wrap="square" rtlCol="0">
            <a:spAutoFit/>
          </a:bodyPr>
          <a:lstStyle/>
          <a:p>
            <a:pPr algn="just"/>
            <a:r>
              <a:rPr lang="ru-RU" dirty="0" smtClean="0">
                <a:latin typeface="+mn-lt"/>
              </a:rPr>
              <a:t>     Сведения о налоговых льготах и объеме выпадающих доходов по бюджету муниципального района в связи с предоставлением таких льгот отсутствует, в связи с тем, что на 2022 год и плановый период налоговые льготы по налогам, зачисляемым в бюджет муниципального района, не предоставлялись.</a:t>
            </a:r>
            <a:endParaRPr lang="ru-RU" dirty="0">
              <a:latin typeface="+mn-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714348" y="285728"/>
            <a:ext cx="7572428" cy="1285884"/>
          </a:xfrm>
          <a:prstGeom prst="roundRect">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i="1" dirty="0">
                <a:solidFill>
                  <a:schemeClr val="tx1">
                    <a:lumMod val="95000"/>
                    <a:lumOff val="5000"/>
                  </a:schemeClr>
                </a:solidFill>
              </a:rPr>
              <a:t>Структура налоговых доходов на </a:t>
            </a:r>
            <a:r>
              <a:rPr lang="ru-RU" sz="2800" b="1" i="1" dirty="0" smtClean="0">
                <a:solidFill>
                  <a:schemeClr val="tx1">
                    <a:lumMod val="95000"/>
                    <a:lumOff val="5000"/>
                  </a:schemeClr>
                </a:solidFill>
              </a:rPr>
              <a:t>2022 </a:t>
            </a:r>
            <a:r>
              <a:rPr lang="ru-RU" sz="2800" b="1" i="1" dirty="0">
                <a:solidFill>
                  <a:schemeClr val="tx1">
                    <a:lumMod val="95000"/>
                    <a:lumOff val="5000"/>
                  </a:schemeClr>
                </a:solidFill>
              </a:rPr>
              <a:t>год</a:t>
            </a:r>
          </a:p>
          <a:p>
            <a:pPr algn="ctr" fontAlgn="auto">
              <a:spcBef>
                <a:spcPts val="0"/>
              </a:spcBef>
              <a:spcAft>
                <a:spcPts val="0"/>
              </a:spcAft>
              <a:defRPr/>
            </a:pPr>
            <a:endParaRPr lang="ru-RU" sz="2800" dirty="0">
              <a:solidFill>
                <a:schemeClr val="tx1">
                  <a:lumMod val="95000"/>
                  <a:lumOff val="5000"/>
                </a:schemeClr>
              </a:solidFill>
            </a:endParaRPr>
          </a:p>
        </p:txBody>
      </p:sp>
      <p:graphicFrame>
        <p:nvGraphicFramePr>
          <p:cNvPr id="6" name="Содержимое 5"/>
          <p:cNvGraphicFramePr>
            <a:graphicFrameLocks noGrp="1"/>
          </p:cNvGraphicFramePr>
          <p:nvPr>
            <p:ph idx="1"/>
          </p:nvPr>
        </p:nvGraphicFramePr>
        <p:xfrm>
          <a:off x="457200" y="1600200"/>
          <a:ext cx="8229600" cy="47085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714348" y="285728"/>
            <a:ext cx="7572428" cy="1143008"/>
          </a:xfrm>
          <a:prstGeom prst="roundRect">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i="1" dirty="0">
                <a:solidFill>
                  <a:schemeClr val="tx1">
                    <a:lumMod val="95000"/>
                    <a:lumOff val="5000"/>
                  </a:schemeClr>
                </a:solidFill>
              </a:rPr>
              <a:t>Структура </a:t>
            </a:r>
            <a:r>
              <a:rPr lang="ru-RU" sz="2800" b="1" i="1" dirty="0" smtClean="0">
                <a:solidFill>
                  <a:schemeClr val="tx1">
                    <a:lumMod val="95000"/>
                    <a:lumOff val="5000"/>
                  </a:schemeClr>
                </a:solidFill>
              </a:rPr>
              <a:t>неналоговых доходов на 2022 год</a:t>
            </a:r>
            <a:endParaRPr lang="ru-RU" sz="2800" b="1" i="1" dirty="0">
              <a:solidFill>
                <a:schemeClr val="tx1">
                  <a:lumMod val="95000"/>
                  <a:lumOff val="5000"/>
                </a:schemeClr>
              </a:solidFill>
            </a:endParaRPr>
          </a:p>
          <a:p>
            <a:pPr algn="ctr" fontAlgn="auto">
              <a:spcBef>
                <a:spcPts val="0"/>
              </a:spcBef>
              <a:spcAft>
                <a:spcPts val="0"/>
              </a:spcAft>
              <a:defRPr/>
            </a:pPr>
            <a:endParaRPr lang="ru-RU" sz="2800" dirty="0">
              <a:solidFill>
                <a:srgbClr val="FFC000"/>
              </a:solidFill>
            </a:endParaRPr>
          </a:p>
        </p:txBody>
      </p:sp>
      <p:graphicFrame>
        <p:nvGraphicFramePr>
          <p:cNvPr id="7" name="Содержимое 6"/>
          <p:cNvGraphicFramePr>
            <a:graphicFrameLocks noGrp="1"/>
          </p:cNvGraphicFramePr>
          <p:nvPr>
            <p:ph idx="1"/>
          </p:nvPr>
        </p:nvGraphicFramePr>
        <p:xfrm>
          <a:off x="500034" y="928670"/>
          <a:ext cx="8472518" cy="557216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511420"/>
          </a:xfrm>
        </p:spPr>
        <p:txBody>
          <a:bodyPr>
            <a:normAutofit/>
          </a:bodyPr>
          <a:lstStyle/>
          <a:p>
            <a:pPr>
              <a:defRPr/>
            </a:pPr>
            <a:r>
              <a:rPr lang="ru-RU" sz="3600" i="1" dirty="0" smtClean="0">
                <a:solidFill>
                  <a:srgbClr val="00B050"/>
                </a:solidFill>
                <a:effectLst/>
              </a:rPr>
              <a:t>Что такое «Бюджет для граждан?»</a:t>
            </a:r>
            <a:r>
              <a:rPr lang="ru-RU" sz="3600" i="1" dirty="0" smtClean="0">
                <a:effectLst/>
              </a:rPr>
              <a:t/>
            </a:r>
            <a:br>
              <a:rPr lang="ru-RU" sz="3600" i="1" dirty="0" smtClean="0">
                <a:effectLst/>
              </a:rPr>
            </a:br>
            <a:endParaRPr lang="ru-RU" sz="3600" i="1" dirty="0">
              <a:effectLst/>
            </a:endParaRPr>
          </a:p>
        </p:txBody>
      </p:sp>
      <p:sp>
        <p:nvSpPr>
          <p:cNvPr id="19459" name="Содержимое 2"/>
          <p:cNvSpPr>
            <a:spLocks noGrp="1"/>
          </p:cNvSpPr>
          <p:nvPr>
            <p:ph idx="1"/>
          </p:nvPr>
        </p:nvSpPr>
        <p:spPr>
          <a:xfrm>
            <a:off x="457200" y="1928813"/>
            <a:ext cx="8229600" cy="4379912"/>
          </a:xfrm>
        </p:spPr>
        <p:txBody>
          <a:bodyPr/>
          <a:lstStyle/>
          <a:p>
            <a:pPr algn="just"/>
            <a:r>
              <a:rPr lang="ru-RU" sz="2400" b="1" i="1" dirty="0" smtClean="0">
                <a:solidFill>
                  <a:srgbClr val="0070C0"/>
                </a:solidFill>
              </a:rPr>
              <a:t>«Бюджет для граждан» </a:t>
            </a:r>
            <a:r>
              <a:rPr lang="ru-RU" sz="2400" i="1" dirty="0" smtClean="0">
                <a:solidFill>
                  <a:srgbClr val="0070C0"/>
                </a:solidFill>
              </a:rPr>
              <a:t>познакомит вас с положениями основного финансового</a:t>
            </a:r>
            <a:r>
              <a:rPr lang="ru-RU" sz="2400" b="1" i="1" dirty="0" smtClean="0">
                <a:solidFill>
                  <a:srgbClr val="0070C0"/>
                </a:solidFill>
              </a:rPr>
              <a:t> </a:t>
            </a:r>
            <a:r>
              <a:rPr lang="ru-RU" sz="2400" i="1" dirty="0" smtClean="0">
                <a:solidFill>
                  <a:srgbClr val="0070C0"/>
                </a:solidFill>
              </a:rPr>
              <a:t>документа Хиславичского района Смоленской области.</a:t>
            </a:r>
          </a:p>
          <a:p>
            <a:pPr algn="just"/>
            <a:r>
              <a:rPr lang="ru-RU" sz="2400" i="1" dirty="0" smtClean="0">
                <a:solidFill>
                  <a:srgbClr val="0070C0"/>
                </a:solidFill>
              </a:rPr>
              <a:t>Граждане — и как налогоплательщики, и как потребители общественных услуг —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человека.</a:t>
            </a:r>
          </a:p>
          <a:p>
            <a:pPr algn="just"/>
            <a:endParaRPr lang="ru-RU"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714348" y="285728"/>
            <a:ext cx="7572428" cy="1143008"/>
          </a:xfrm>
          <a:prstGeom prst="roundRect">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i="1" dirty="0">
                <a:solidFill>
                  <a:schemeClr val="tx1">
                    <a:lumMod val="95000"/>
                    <a:lumOff val="5000"/>
                  </a:schemeClr>
                </a:solidFill>
              </a:rPr>
              <a:t>Структура безвозмездных поступлений на </a:t>
            </a:r>
            <a:r>
              <a:rPr lang="ru-RU" sz="2800" b="1" i="1" dirty="0" smtClean="0">
                <a:solidFill>
                  <a:schemeClr val="tx1">
                    <a:lumMod val="95000"/>
                    <a:lumOff val="5000"/>
                  </a:schemeClr>
                </a:solidFill>
              </a:rPr>
              <a:t>2022 год</a:t>
            </a:r>
            <a:endParaRPr lang="ru-RU" sz="2800" b="1" i="1" dirty="0">
              <a:solidFill>
                <a:schemeClr val="tx1">
                  <a:lumMod val="95000"/>
                  <a:lumOff val="5000"/>
                </a:schemeClr>
              </a:solidFill>
            </a:endParaRPr>
          </a:p>
          <a:p>
            <a:pPr algn="ctr" fontAlgn="auto">
              <a:spcBef>
                <a:spcPts val="0"/>
              </a:spcBef>
              <a:spcAft>
                <a:spcPts val="0"/>
              </a:spcAft>
              <a:defRPr/>
            </a:pPr>
            <a:endParaRPr lang="ru-RU" sz="2800" dirty="0">
              <a:solidFill>
                <a:srgbClr val="FFC000"/>
              </a:solidFill>
            </a:endParaRPr>
          </a:p>
        </p:txBody>
      </p:sp>
      <p:graphicFrame>
        <p:nvGraphicFramePr>
          <p:cNvPr id="7" name="Содержимое 6"/>
          <p:cNvGraphicFramePr>
            <a:graphicFrameLocks noGrp="1"/>
          </p:cNvGraphicFramePr>
          <p:nvPr>
            <p:ph idx="1"/>
          </p:nvPr>
        </p:nvGraphicFramePr>
        <p:xfrm>
          <a:off x="457200" y="1600200"/>
          <a:ext cx="8472518" cy="47085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sz="3200" i="1" dirty="0" smtClean="0">
                <a:solidFill>
                  <a:srgbClr val="7030A0"/>
                </a:solidFill>
                <a:effectLst/>
              </a:rPr>
              <a:t>Межбюджетные отношения</a:t>
            </a:r>
            <a:endParaRPr lang="ru-RU" sz="3200" i="1" dirty="0">
              <a:solidFill>
                <a:srgbClr val="7030A0"/>
              </a:solidFill>
              <a:effectLst/>
            </a:endParaRPr>
          </a:p>
        </p:txBody>
      </p:sp>
      <p:sp>
        <p:nvSpPr>
          <p:cNvPr id="35843" name="Содержимое 2"/>
          <p:cNvSpPr>
            <a:spLocks noGrp="1"/>
          </p:cNvSpPr>
          <p:nvPr>
            <p:ph idx="1"/>
          </p:nvPr>
        </p:nvSpPr>
        <p:spPr/>
        <p:txBody>
          <a:bodyPr/>
          <a:lstStyle/>
          <a:p>
            <a:pPr algn="just">
              <a:buClr>
                <a:schemeClr val="accent3">
                  <a:lumMod val="75000"/>
                </a:schemeClr>
              </a:buClr>
            </a:pPr>
            <a:r>
              <a:rPr lang="ru-RU" sz="1800" b="1" i="1" dirty="0" smtClean="0">
                <a:solidFill>
                  <a:schemeClr val="accent3">
                    <a:lumMod val="50000"/>
                  </a:schemeClr>
                </a:solidFill>
              </a:rPr>
              <a:t>Межбюджетные трансферты – это средства, предоставляемые одним бюджетом бюджетной системы Российской Федерации другому бюджету. </a:t>
            </a:r>
          </a:p>
          <a:p>
            <a:pPr algn="just">
              <a:buClr>
                <a:schemeClr val="accent3">
                  <a:lumMod val="75000"/>
                </a:schemeClr>
              </a:buClr>
            </a:pPr>
            <a:r>
              <a:rPr lang="ru-RU" sz="1800" b="1" i="1" dirty="0" smtClean="0">
                <a:solidFill>
                  <a:schemeClr val="accent3">
                    <a:lumMod val="50000"/>
                  </a:schemeClr>
                </a:solidFill>
              </a:rPr>
              <a:t>Общий объем межбюджетных трансфертов, предоставляемых бюджетам сельских поселений муниципального образования в 20</a:t>
            </a:r>
            <a:r>
              <a:rPr lang="en-US" sz="1800" b="1" i="1" dirty="0" smtClean="0">
                <a:solidFill>
                  <a:schemeClr val="accent3">
                    <a:lumMod val="50000"/>
                  </a:schemeClr>
                </a:solidFill>
              </a:rPr>
              <a:t>2</a:t>
            </a:r>
            <a:r>
              <a:rPr lang="ru-RU" sz="1800" b="1" i="1" dirty="0" smtClean="0">
                <a:solidFill>
                  <a:schemeClr val="accent3">
                    <a:lumMod val="50000"/>
                  </a:schemeClr>
                </a:solidFill>
              </a:rPr>
              <a:t>2 году из  бюджета муниципального образования, составляет 28030,0 тысяч рублей.</a:t>
            </a:r>
            <a:endParaRPr lang="en-US" sz="1800" b="1" i="1" dirty="0" smtClean="0">
              <a:solidFill>
                <a:schemeClr val="accent3">
                  <a:lumMod val="50000"/>
                </a:schemeClr>
              </a:solidFill>
            </a:endParaRPr>
          </a:p>
          <a:p>
            <a:pPr algn="just">
              <a:buClr>
                <a:schemeClr val="accent3">
                  <a:lumMod val="75000"/>
                </a:schemeClr>
              </a:buClr>
            </a:pPr>
            <a:r>
              <a:rPr lang="ru-RU" sz="1800" b="1" i="1" dirty="0" smtClean="0">
                <a:solidFill>
                  <a:schemeClr val="accent3">
                    <a:lumMod val="50000"/>
                  </a:schemeClr>
                </a:solidFill>
              </a:rPr>
              <a:t>Общий объем межбюджетных трансфертов, предоставляемых бюджетам сельских поселений муниципального образования в 20</a:t>
            </a:r>
            <a:r>
              <a:rPr lang="en-US" sz="1800" b="1" i="1" dirty="0" smtClean="0">
                <a:solidFill>
                  <a:schemeClr val="accent3">
                    <a:lumMod val="50000"/>
                  </a:schemeClr>
                </a:solidFill>
              </a:rPr>
              <a:t>2</a:t>
            </a:r>
            <a:r>
              <a:rPr lang="ru-RU" sz="1800" b="1" i="1" dirty="0" smtClean="0">
                <a:solidFill>
                  <a:schemeClr val="accent3">
                    <a:lumMod val="50000"/>
                  </a:schemeClr>
                </a:solidFill>
              </a:rPr>
              <a:t>3 году из  бюджета муниципального образования, составляет 22136,5 тысяч рублей.</a:t>
            </a:r>
          </a:p>
          <a:p>
            <a:pPr algn="just">
              <a:buClr>
                <a:schemeClr val="accent3">
                  <a:lumMod val="75000"/>
                </a:schemeClr>
              </a:buClr>
            </a:pPr>
            <a:r>
              <a:rPr lang="ru-RU" sz="1800" b="1" i="1" dirty="0" smtClean="0">
                <a:solidFill>
                  <a:schemeClr val="accent3">
                    <a:lumMod val="50000"/>
                  </a:schemeClr>
                </a:solidFill>
              </a:rPr>
              <a:t>Общий объем межбюджетных трансфертов, предоставляемых бюджетам сельских поселений муниципального образования в 20</a:t>
            </a:r>
            <a:r>
              <a:rPr lang="en-US" sz="1800" b="1" i="1" dirty="0" smtClean="0">
                <a:solidFill>
                  <a:schemeClr val="accent3">
                    <a:lumMod val="50000"/>
                  </a:schemeClr>
                </a:solidFill>
              </a:rPr>
              <a:t>2</a:t>
            </a:r>
            <a:r>
              <a:rPr lang="ru-RU" sz="1800" b="1" i="1" dirty="0" smtClean="0">
                <a:solidFill>
                  <a:schemeClr val="accent3">
                    <a:lumMod val="50000"/>
                  </a:schemeClr>
                </a:solidFill>
              </a:rPr>
              <a:t>4 году из  бюджета муниципального образования, составляет 18531,9 тысяч рублей.</a:t>
            </a:r>
          </a:p>
          <a:p>
            <a:pPr algn="just">
              <a:buClr>
                <a:schemeClr val="accent3">
                  <a:lumMod val="75000"/>
                </a:schemeClr>
              </a:buClr>
            </a:pPr>
            <a:endParaRPr lang="ru-RU" sz="1600" b="1" i="1" dirty="0" smtClean="0">
              <a:solidFill>
                <a:srgbClr val="FFFF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0" y="214313"/>
            <a:ext cx="9144000" cy="553998"/>
          </a:xfrm>
          <a:prstGeom prst="rect">
            <a:avLst/>
          </a:prstGeom>
          <a:noFill/>
          <a:ln w="9525">
            <a:noFill/>
            <a:miter lim="800000"/>
            <a:headEnd/>
            <a:tailEnd/>
          </a:ln>
        </p:spPr>
        <p:txBody>
          <a:bodyPr anchor="ctr">
            <a:spAutoFit/>
          </a:bodyPr>
          <a:lstStyle/>
          <a:p>
            <a:pPr algn="ctr" eaLnBrk="0" hangingPunct="0"/>
            <a:r>
              <a:rPr lang="ru-RU" sz="1600" b="1" i="1" dirty="0">
                <a:solidFill>
                  <a:srgbClr val="00B050"/>
                </a:solidFill>
                <a:latin typeface="Times New Roman" pitchFamily="18" charset="0"/>
              </a:rPr>
              <a:t>Межбюджетные трансферты  на </a:t>
            </a:r>
            <a:r>
              <a:rPr lang="ru-RU" sz="1600" b="1" i="1" dirty="0" smtClean="0">
                <a:solidFill>
                  <a:srgbClr val="00B050"/>
                </a:solidFill>
                <a:latin typeface="Times New Roman" pitchFamily="18" charset="0"/>
              </a:rPr>
              <a:t>2022год </a:t>
            </a:r>
            <a:r>
              <a:rPr lang="ru-RU" sz="1600" b="1" i="1" dirty="0">
                <a:solidFill>
                  <a:srgbClr val="00B050"/>
                </a:solidFill>
                <a:latin typeface="Times New Roman" pitchFamily="18" charset="0"/>
              </a:rPr>
              <a:t>и на плановый период </a:t>
            </a:r>
            <a:r>
              <a:rPr lang="ru-RU" sz="1600" b="1" i="1" dirty="0" smtClean="0">
                <a:solidFill>
                  <a:srgbClr val="00B050"/>
                </a:solidFill>
                <a:latin typeface="Times New Roman" pitchFamily="18" charset="0"/>
              </a:rPr>
              <a:t>2023 </a:t>
            </a:r>
            <a:r>
              <a:rPr lang="ru-RU" sz="1600" b="1" i="1" dirty="0">
                <a:solidFill>
                  <a:srgbClr val="00B050"/>
                </a:solidFill>
                <a:latin typeface="Times New Roman" pitchFamily="18" charset="0"/>
              </a:rPr>
              <a:t>и </a:t>
            </a:r>
            <a:r>
              <a:rPr lang="ru-RU" sz="1600" b="1" i="1" dirty="0" smtClean="0">
                <a:solidFill>
                  <a:srgbClr val="00B050"/>
                </a:solidFill>
                <a:latin typeface="Times New Roman" pitchFamily="18" charset="0"/>
              </a:rPr>
              <a:t>2024 </a:t>
            </a:r>
            <a:r>
              <a:rPr lang="ru-RU" sz="1600" b="1" i="1" dirty="0">
                <a:solidFill>
                  <a:srgbClr val="00B050"/>
                </a:solidFill>
                <a:latin typeface="Times New Roman" pitchFamily="18" charset="0"/>
              </a:rPr>
              <a:t>годов</a:t>
            </a:r>
          </a:p>
          <a:p>
            <a:pPr algn="just" eaLnBrk="0" hangingPunct="0"/>
            <a:r>
              <a:rPr lang="ru-RU" sz="1400" b="1" i="1" dirty="0">
                <a:solidFill>
                  <a:srgbClr val="00B050"/>
                </a:solidFill>
                <a:latin typeface="Times New Roman" pitchFamily="18" charset="0"/>
              </a:rPr>
              <a:t>                                                                                                                                                                                  </a:t>
            </a:r>
            <a:r>
              <a:rPr lang="ru-RU" sz="1400" b="1" i="1" dirty="0" smtClean="0">
                <a:solidFill>
                  <a:srgbClr val="00B050"/>
                </a:solidFill>
                <a:latin typeface="Times New Roman" pitchFamily="18" charset="0"/>
              </a:rPr>
              <a:t>тыс.рублей</a:t>
            </a:r>
            <a:endParaRPr lang="ru-RU" sz="1400" i="1" dirty="0">
              <a:solidFill>
                <a:srgbClr val="00B050"/>
              </a:solidFill>
            </a:endParaRPr>
          </a:p>
        </p:txBody>
      </p:sp>
      <p:graphicFrame>
        <p:nvGraphicFramePr>
          <p:cNvPr id="5" name="Таблица 4"/>
          <p:cNvGraphicFramePr>
            <a:graphicFrameLocks noGrp="1"/>
          </p:cNvGraphicFramePr>
          <p:nvPr/>
        </p:nvGraphicFramePr>
        <p:xfrm>
          <a:off x="857224" y="857232"/>
          <a:ext cx="7579659" cy="5730240"/>
        </p:xfrm>
        <a:graphic>
          <a:graphicData uri="http://schemas.openxmlformats.org/drawingml/2006/table">
            <a:tbl>
              <a:tblPr firstRow="1" bandRow="1">
                <a:tableStyleId>{5C22544A-7EE6-4342-B048-85BDC9FD1C3A}</a:tableStyleId>
              </a:tblPr>
              <a:tblGrid>
                <a:gridCol w="500066"/>
                <a:gridCol w="3679373"/>
                <a:gridCol w="850055"/>
                <a:gridCol w="850055"/>
                <a:gridCol w="850055"/>
                <a:gridCol w="850055"/>
              </a:tblGrid>
              <a:tr h="500691">
                <a:tc>
                  <a:txBody>
                    <a:bodyPr/>
                    <a:lstStyle/>
                    <a:p>
                      <a:r>
                        <a:rPr lang="ru-RU" sz="1400" i="1" u="none" dirty="0" smtClean="0">
                          <a:solidFill>
                            <a:schemeClr val="tx1">
                              <a:lumMod val="95000"/>
                              <a:lumOff val="5000"/>
                            </a:schemeClr>
                          </a:solidFill>
                        </a:rPr>
                        <a:t>№ </a:t>
                      </a:r>
                      <a:r>
                        <a:rPr lang="ru-RU" sz="1400" i="1" u="none" dirty="0" err="1" smtClean="0">
                          <a:solidFill>
                            <a:schemeClr val="tx1">
                              <a:lumMod val="95000"/>
                              <a:lumOff val="5000"/>
                            </a:schemeClr>
                          </a:solidFill>
                        </a:rPr>
                        <a:t>п</a:t>
                      </a:r>
                      <a:r>
                        <a:rPr lang="ru-RU" sz="1400" i="1" u="none" dirty="0" smtClean="0">
                          <a:solidFill>
                            <a:schemeClr val="tx1">
                              <a:lumMod val="95000"/>
                              <a:lumOff val="5000"/>
                            </a:schemeClr>
                          </a:solidFill>
                        </a:rPr>
                        <a:t>/</a:t>
                      </a:r>
                      <a:r>
                        <a:rPr lang="ru-RU" sz="1400" i="1" u="none" dirty="0" err="1" smtClean="0">
                          <a:solidFill>
                            <a:schemeClr val="tx1">
                              <a:lumMod val="95000"/>
                              <a:lumOff val="5000"/>
                            </a:schemeClr>
                          </a:solidFill>
                        </a:rPr>
                        <a:t>п</a:t>
                      </a:r>
                      <a:endParaRPr lang="ru-RU" sz="1400" i="1" u="none"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ru-RU" sz="1400" i="1" u="none" dirty="0" smtClean="0">
                          <a:solidFill>
                            <a:schemeClr val="tx1">
                              <a:lumMod val="95000"/>
                              <a:lumOff val="5000"/>
                            </a:schemeClr>
                          </a:solidFill>
                        </a:rPr>
                        <a:t>Наименование трансферта</a:t>
                      </a:r>
                      <a:endParaRPr lang="ru-RU" sz="1400" i="1" u="none"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ru-RU" sz="1400" i="1" u="none" dirty="0" smtClean="0">
                          <a:solidFill>
                            <a:schemeClr val="tx1">
                              <a:lumMod val="95000"/>
                              <a:lumOff val="5000"/>
                            </a:schemeClr>
                          </a:solidFill>
                        </a:rPr>
                        <a:t>2021 год </a:t>
                      </a:r>
                      <a:r>
                        <a:rPr lang="ru-RU" sz="1400" i="1" u="none" baseline="0" dirty="0" smtClean="0">
                          <a:solidFill>
                            <a:schemeClr val="tx1">
                              <a:lumMod val="95000"/>
                              <a:lumOff val="5000"/>
                            </a:schemeClr>
                          </a:solidFill>
                        </a:rPr>
                        <a:t> (</a:t>
                      </a:r>
                      <a:r>
                        <a:rPr lang="ru-RU" sz="1400" i="1" u="none" baseline="0" dirty="0" err="1" smtClean="0">
                          <a:solidFill>
                            <a:schemeClr val="tx1">
                              <a:lumMod val="95000"/>
                              <a:lumOff val="5000"/>
                            </a:schemeClr>
                          </a:solidFill>
                        </a:rPr>
                        <a:t>перв</a:t>
                      </a:r>
                      <a:r>
                        <a:rPr lang="ru-RU" sz="1400" i="1" u="none" baseline="0" dirty="0" smtClean="0">
                          <a:solidFill>
                            <a:schemeClr val="tx1">
                              <a:lumMod val="95000"/>
                              <a:lumOff val="5000"/>
                            </a:schemeClr>
                          </a:solidFill>
                        </a:rPr>
                        <a:t>.)</a:t>
                      </a:r>
                      <a:endParaRPr lang="ru-RU" sz="1400" i="1" u="none"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ru-RU" sz="1400" i="1" u="none" dirty="0" smtClean="0">
                          <a:solidFill>
                            <a:schemeClr val="tx1">
                              <a:lumMod val="95000"/>
                              <a:lumOff val="5000"/>
                            </a:schemeClr>
                          </a:solidFill>
                        </a:rPr>
                        <a:t>2022год (</a:t>
                      </a:r>
                      <a:r>
                        <a:rPr lang="ru-RU" sz="1400" i="1" u="none" dirty="0" err="1" smtClean="0">
                          <a:solidFill>
                            <a:schemeClr val="tx1">
                              <a:lumMod val="95000"/>
                              <a:lumOff val="5000"/>
                            </a:schemeClr>
                          </a:solidFill>
                        </a:rPr>
                        <a:t>перв</a:t>
                      </a:r>
                      <a:r>
                        <a:rPr lang="ru-RU" sz="1400" i="1" u="none" dirty="0" smtClean="0">
                          <a:solidFill>
                            <a:schemeClr val="tx1">
                              <a:lumMod val="95000"/>
                              <a:lumOff val="5000"/>
                            </a:schemeClr>
                          </a:solidFill>
                        </a:rPr>
                        <a:t>.)</a:t>
                      </a:r>
                      <a:endParaRPr lang="ru-RU" sz="1400" i="1" u="none"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ru-RU" sz="1400" i="1" u="none" dirty="0" smtClean="0">
                          <a:solidFill>
                            <a:schemeClr val="tx1">
                              <a:lumMod val="95000"/>
                              <a:lumOff val="5000"/>
                            </a:schemeClr>
                          </a:solidFill>
                        </a:rPr>
                        <a:t>2023 год (</a:t>
                      </a:r>
                      <a:r>
                        <a:rPr lang="ru-RU" sz="1400" i="1" u="none" dirty="0" err="1" smtClean="0">
                          <a:solidFill>
                            <a:schemeClr val="tx1">
                              <a:lumMod val="95000"/>
                              <a:lumOff val="5000"/>
                            </a:schemeClr>
                          </a:solidFill>
                        </a:rPr>
                        <a:t>перв</a:t>
                      </a:r>
                      <a:r>
                        <a:rPr lang="ru-RU" sz="1400" i="1" u="none" dirty="0" smtClean="0">
                          <a:solidFill>
                            <a:schemeClr val="tx1">
                              <a:lumMod val="95000"/>
                              <a:lumOff val="5000"/>
                            </a:schemeClr>
                          </a:solidFill>
                        </a:rPr>
                        <a:t>.)</a:t>
                      </a:r>
                      <a:endParaRPr lang="ru-RU" sz="1400" i="1" u="none"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ru-RU" sz="1400" i="1" u="none" dirty="0" smtClean="0">
                          <a:solidFill>
                            <a:schemeClr val="tx1">
                              <a:lumMod val="95000"/>
                              <a:lumOff val="5000"/>
                            </a:schemeClr>
                          </a:solidFill>
                        </a:rPr>
                        <a:t>2024 год (</a:t>
                      </a:r>
                      <a:r>
                        <a:rPr lang="ru-RU" sz="1400" i="1" u="none" dirty="0" err="1" smtClean="0">
                          <a:solidFill>
                            <a:schemeClr val="tx1">
                              <a:lumMod val="95000"/>
                              <a:lumOff val="5000"/>
                            </a:schemeClr>
                          </a:solidFill>
                        </a:rPr>
                        <a:t>перв</a:t>
                      </a:r>
                      <a:r>
                        <a:rPr lang="ru-RU" sz="1400" i="1" u="none" dirty="0" smtClean="0">
                          <a:solidFill>
                            <a:schemeClr val="tx1">
                              <a:lumMod val="95000"/>
                              <a:lumOff val="5000"/>
                            </a:schemeClr>
                          </a:solidFill>
                        </a:rPr>
                        <a:t>.)</a:t>
                      </a:r>
                      <a:endParaRPr lang="ru-RU" sz="1400" i="1" u="none"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20893">
                <a:tc>
                  <a:txBody>
                    <a:bodyPr/>
                    <a:lstStyle/>
                    <a:p>
                      <a:r>
                        <a:rPr lang="ru-RU" sz="1200" dirty="0" smtClean="0">
                          <a:solidFill>
                            <a:schemeClr val="tx1">
                              <a:lumMod val="95000"/>
                              <a:lumOff val="5000"/>
                            </a:schemeClr>
                          </a:solidFill>
                        </a:rPr>
                        <a:t>1.</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200" dirty="0" smtClean="0">
                          <a:solidFill>
                            <a:schemeClr val="tx1">
                              <a:lumMod val="95000"/>
                              <a:lumOff val="5000"/>
                            </a:schemeClr>
                          </a:solidFill>
                        </a:rPr>
                        <a:t>Дотации:</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127493,3</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126185,8</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92976,0</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90349,0</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220893">
                <a:tc>
                  <a:txBody>
                    <a:bodyPr/>
                    <a:lstStyle/>
                    <a:p>
                      <a:r>
                        <a:rPr lang="ru-RU" sz="1200" dirty="0" smtClean="0">
                          <a:solidFill>
                            <a:schemeClr val="tx1">
                              <a:lumMod val="95000"/>
                              <a:lumOff val="5000"/>
                            </a:schemeClr>
                          </a:solidFill>
                        </a:rPr>
                        <a:t>2.</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200" dirty="0" smtClean="0">
                          <a:solidFill>
                            <a:schemeClr val="tx1">
                              <a:lumMod val="95000"/>
                              <a:lumOff val="5000"/>
                            </a:schemeClr>
                          </a:solidFill>
                        </a:rPr>
                        <a:t>Субвенции:</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80009,9</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85590,6</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88155,0</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91285,7</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2208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tx1">
                              <a:lumMod val="95000"/>
                              <a:lumOff val="5000"/>
                            </a:schemeClr>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tx1">
                              <a:lumMod val="95000"/>
                              <a:lumOff val="5000"/>
                            </a:schemeClr>
                          </a:solidFill>
                        </a:rPr>
                        <a:t>Субвенции бюджетам муниципальных районов на выполнение передаваемых полномочий субъектов</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79231,4</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80972,9</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83807,1</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86975,1</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220893">
                <a:tc>
                  <a:txBody>
                    <a:bodyPr/>
                    <a:lstStyle/>
                    <a:p>
                      <a:r>
                        <a:rPr lang="ru-RU" sz="1200" dirty="0" smtClean="0">
                          <a:solidFill>
                            <a:schemeClr val="tx1">
                              <a:lumMod val="95000"/>
                              <a:lumOff val="5000"/>
                            </a:schemeClr>
                          </a:solidFill>
                        </a:rPr>
                        <a:t>2.2.</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200" dirty="0" smtClean="0">
                          <a:solidFill>
                            <a:schemeClr val="tx1">
                              <a:lumMod val="95000"/>
                              <a:lumOff val="5000"/>
                            </a:schemeClr>
                          </a:solidFill>
                        </a:rPr>
                        <a:t>Субвенции бюджетам муниципальных районов на осуществление полномочий по составлению (изменению) списков кандидатов в присяжные заседатели федеральных судов общей юрисдикции в Российской Федерации</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1,4</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12,2</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0,8</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0,7</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220893">
                <a:tc>
                  <a:txBody>
                    <a:bodyPr/>
                    <a:lstStyle/>
                    <a:p>
                      <a:r>
                        <a:rPr lang="ru-RU" sz="1200" dirty="0" smtClean="0">
                          <a:solidFill>
                            <a:schemeClr val="tx1">
                              <a:lumMod val="95000"/>
                              <a:lumOff val="5000"/>
                            </a:schemeClr>
                          </a:solidFill>
                        </a:rPr>
                        <a:t>2.3.</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200" dirty="0" smtClean="0">
                          <a:solidFill>
                            <a:schemeClr val="tx1">
                              <a:lumMod val="95000"/>
                              <a:lumOff val="5000"/>
                            </a:schemeClr>
                          </a:solidFill>
                        </a:rPr>
                        <a:t>Субвенции бюджетам муниципальных районов на государственную регистрацию актов гражданского состояния</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777,1</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777,6</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519,2</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524,4</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220893">
                <a:tc>
                  <a:txBody>
                    <a:bodyPr/>
                    <a:lstStyle/>
                    <a:p>
                      <a:r>
                        <a:rPr lang="ru-RU" sz="1200" dirty="0" smtClean="0">
                          <a:solidFill>
                            <a:schemeClr val="tx1">
                              <a:lumMod val="95000"/>
                              <a:lumOff val="5000"/>
                            </a:schemeClr>
                          </a:solidFill>
                        </a:rPr>
                        <a:t>2.4.</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marL="0" algn="l" rtl="0" eaLnBrk="1" latinLnBrk="0" hangingPunct="1"/>
                      <a:r>
                        <a:rPr kumimoji="0" lang="ru-RU" sz="1200" kern="1200" dirty="0" smtClean="0">
                          <a:solidFill>
                            <a:schemeClr val="tx1">
                              <a:lumMod val="95000"/>
                              <a:lumOff val="5000"/>
                            </a:schemeClr>
                          </a:solidFill>
                          <a:latin typeface="+mn-lt"/>
                          <a:ea typeface="+mn-ea"/>
                          <a:cs typeface="+mn-cs"/>
                        </a:rPr>
                        <a:t>Субвенции бюджетам муниципальных районов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a:t>
                      </a:r>
                      <a:endParaRPr kumimoji="0" lang="ru-RU" sz="1200" kern="1200" dirty="0">
                        <a:solidFill>
                          <a:schemeClr val="tx1">
                            <a:lumMod val="95000"/>
                            <a:lumOff val="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0,0</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3827,9</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3827,9</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3785,5</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220893">
                <a:tc>
                  <a:txBody>
                    <a:bodyPr/>
                    <a:lstStyle/>
                    <a:p>
                      <a:r>
                        <a:rPr lang="ru-RU" sz="1200" dirty="0" smtClean="0">
                          <a:solidFill>
                            <a:schemeClr val="tx1">
                              <a:lumMod val="95000"/>
                              <a:lumOff val="5000"/>
                            </a:schemeClr>
                          </a:solidFill>
                        </a:rPr>
                        <a:t>3.</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marL="0" algn="l" rtl="0" eaLnBrk="1" latinLnBrk="0" hangingPunct="1"/>
                      <a:r>
                        <a:rPr kumimoji="0" lang="ru-RU" sz="1200" kern="1200" dirty="0" smtClean="0">
                          <a:solidFill>
                            <a:schemeClr val="tx1">
                              <a:lumMod val="95000"/>
                              <a:lumOff val="5000"/>
                            </a:schemeClr>
                          </a:solidFill>
                          <a:latin typeface="+mn-lt"/>
                          <a:ea typeface="+mn-ea"/>
                          <a:cs typeface="+mn-cs"/>
                        </a:rPr>
                        <a:t>Иные межбюджетные трансферты</a:t>
                      </a:r>
                      <a:endParaRPr kumimoji="0" lang="ru-RU" sz="1200" kern="1200" dirty="0">
                        <a:solidFill>
                          <a:schemeClr val="tx1">
                            <a:lumMod val="95000"/>
                            <a:lumOff val="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239,2</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240,6</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146,6</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151,9</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220893">
                <a:tc>
                  <a:txBody>
                    <a:bodyPr/>
                    <a:lstStyle/>
                    <a:p>
                      <a:r>
                        <a:rPr lang="ru-RU" sz="1200" dirty="0" smtClean="0">
                          <a:solidFill>
                            <a:schemeClr val="tx1">
                              <a:lumMod val="95000"/>
                              <a:lumOff val="5000"/>
                            </a:schemeClr>
                          </a:solidFill>
                        </a:rPr>
                        <a:t>3.1.</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200" dirty="0" smtClean="0">
                          <a:solidFill>
                            <a:schemeClr val="tx1">
                              <a:lumMod val="95000"/>
                              <a:lumOff val="5000"/>
                            </a:schemeClr>
                          </a:solidFill>
                        </a:rPr>
                        <a:t>Межбюджетные трансферты, передаваемые бюджетам муниципальных районов из бюджетов поселений на осуществление части полномочий по решению вопросов местного значения в соответствии с заключенными соглашениями</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239,2</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240,6</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146,6</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dirty="0" smtClean="0">
                          <a:solidFill>
                            <a:schemeClr val="tx1">
                              <a:lumMod val="95000"/>
                              <a:lumOff val="5000"/>
                            </a:schemeClr>
                          </a:solidFill>
                        </a:rPr>
                        <a:t>151,9</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220893">
                <a:tc>
                  <a:txBody>
                    <a:bodyPr/>
                    <a:lstStyle/>
                    <a:p>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200" b="1" dirty="0" smtClean="0">
                          <a:solidFill>
                            <a:schemeClr val="tx1">
                              <a:lumMod val="95000"/>
                              <a:lumOff val="5000"/>
                            </a:schemeClr>
                          </a:solidFill>
                        </a:rPr>
                        <a:t>ИТОГО МЕЖБЮДЖЕТНЫХ ТРАНСФЕРТОВ:</a:t>
                      </a:r>
                      <a:endParaRPr lang="ru-RU" sz="1200" b="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b="1" dirty="0" smtClean="0">
                          <a:solidFill>
                            <a:schemeClr val="tx1">
                              <a:lumMod val="95000"/>
                              <a:lumOff val="5000"/>
                            </a:schemeClr>
                          </a:solidFill>
                        </a:rPr>
                        <a:t>207742,4</a:t>
                      </a:r>
                      <a:endParaRPr lang="ru-RU" sz="1200" b="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b="1" dirty="0" smtClean="0">
                          <a:solidFill>
                            <a:schemeClr val="tx1">
                              <a:lumMod val="95000"/>
                              <a:lumOff val="5000"/>
                            </a:schemeClr>
                          </a:solidFill>
                        </a:rPr>
                        <a:t>212017,0</a:t>
                      </a:r>
                      <a:endParaRPr lang="ru-RU" sz="1200" b="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b="1" dirty="0" smtClean="0">
                          <a:solidFill>
                            <a:schemeClr val="tx1">
                              <a:lumMod val="95000"/>
                              <a:lumOff val="5000"/>
                            </a:schemeClr>
                          </a:solidFill>
                        </a:rPr>
                        <a:t>181277,6</a:t>
                      </a:r>
                      <a:endParaRPr lang="ru-RU" sz="1200" b="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200" b="1" dirty="0" smtClean="0">
                          <a:solidFill>
                            <a:schemeClr val="tx1">
                              <a:lumMod val="95000"/>
                              <a:lumOff val="5000"/>
                            </a:schemeClr>
                          </a:solidFill>
                        </a:rPr>
                        <a:t>181786,6</a:t>
                      </a:r>
                      <a:endParaRPr lang="ru-RU" sz="1200" b="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50" y="214313"/>
            <a:ext cx="8572500" cy="4616648"/>
          </a:xfrm>
          <a:prstGeom prst="rect">
            <a:avLst/>
          </a:prstGeom>
        </p:spPr>
        <p:txBody>
          <a:bodyPr wrap="square">
            <a:spAutoFit/>
          </a:bodyPr>
          <a:lstStyle/>
          <a:p>
            <a:pPr algn="ctr">
              <a:defRPr/>
            </a:pPr>
            <a:endParaRPr lang="ru-RU" b="1" i="1" dirty="0">
              <a:solidFill>
                <a:schemeClr val="accent1">
                  <a:lumMod val="60000"/>
                  <a:lumOff val="40000"/>
                </a:schemeClr>
              </a:solidFill>
              <a:latin typeface="Bookman Old Style" pitchFamily="18" charset="0"/>
              <a:cs typeface="Times New Roman" pitchFamily="18" charset="0"/>
            </a:endParaRPr>
          </a:p>
          <a:p>
            <a:pPr algn="ctr">
              <a:defRPr/>
            </a:pPr>
            <a:endParaRPr lang="ru-RU" b="1" i="1" dirty="0">
              <a:solidFill>
                <a:schemeClr val="accent1">
                  <a:lumMod val="60000"/>
                  <a:lumOff val="40000"/>
                </a:schemeClr>
              </a:solidFill>
              <a:latin typeface="Bookman Old Style" pitchFamily="18" charset="0"/>
              <a:cs typeface="Times New Roman" pitchFamily="18" charset="0"/>
            </a:endParaRPr>
          </a:p>
          <a:p>
            <a:pPr algn="ctr">
              <a:defRPr/>
            </a:pPr>
            <a:r>
              <a:rPr lang="ru-RU" sz="2400" b="1" i="1" dirty="0">
                <a:solidFill>
                  <a:srgbClr val="0070C0"/>
                </a:solidFill>
                <a:latin typeface="Bookman Old Style" pitchFamily="18" charset="0"/>
                <a:cs typeface="Times New Roman" pitchFamily="18" charset="0"/>
              </a:rPr>
              <a:t>Направления увеличения доходной базы</a:t>
            </a:r>
            <a:endParaRPr lang="ru-RU" b="1" i="1" dirty="0">
              <a:solidFill>
                <a:srgbClr val="0070C0"/>
              </a:solidFill>
              <a:latin typeface="Bookman Old Style" pitchFamily="18" charset="0"/>
              <a:cs typeface="Times New Roman" pitchFamily="18" charset="0"/>
            </a:endParaRPr>
          </a:p>
          <a:p>
            <a:pPr algn="ctr">
              <a:defRPr/>
            </a:pPr>
            <a:endParaRPr lang="ru-RU" b="1" i="1" dirty="0">
              <a:solidFill>
                <a:schemeClr val="accent1">
                  <a:lumMod val="60000"/>
                  <a:lumOff val="40000"/>
                </a:schemeClr>
              </a:solidFill>
              <a:latin typeface="Bookman Old Style" pitchFamily="18" charset="0"/>
              <a:cs typeface="Times New Roman" pitchFamily="18" charset="0"/>
            </a:endParaRPr>
          </a:p>
          <a:p>
            <a:pPr marL="447675" indent="266700" algn="just">
              <a:lnSpc>
                <a:spcPct val="150000"/>
              </a:lnSpc>
              <a:defRPr/>
            </a:pPr>
            <a:r>
              <a:rPr lang="ru-RU" sz="1600" b="1" i="1" dirty="0" smtClean="0">
                <a:solidFill>
                  <a:srgbClr val="0070C0"/>
                </a:solidFill>
                <a:latin typeface="Times New Roman" pitchFamily="18" charset="0"/>
                <a:cs typeface="Times New Roman" pitchFamily="18" charset="0"/>
              </a:rPr>
              <a:t>- </a:t>
            </a:r>
            <a:r>
              <a:rPr lang="ru-RU" sz="1600" b="1" i="1" dirty="0">
                <a:solidFill>
                  <a:srgbClr val="0070C0"/>
                </a:solidFill>
                <a:latin typeface="Times New Roman" pitchFamily="18" charset="0"/>
                <a:cs typeface="Times New Roman" pitchFamily="18" charset="0"/>
              </a:rPr>
              <a:t>Совершенствование налогового администрирования и повышения уровня ответственности главных администраторов доходов;</a:t>
            </a:r>
          </a:p>
          <a:p>
            <a:pPr marL="447675" indent="266700" algn="just">
              <a:lnSpc>
                <a:spcPct val="150000"/>
              </a:lnSpc>
              <a:defRPr/>
            </a:pPr>
            <a:r>
              <a:rPr lang="ru-RU" sz="1600" b="1" i="1" dirty="0">
                <a:solidFill>
                  <a:srgbClr val="0070C0"/>
                </a:solidFill>
                <a:latin typeface="Times New Roman" pitchFamily="18" charset="0"/>
                <a:cs typeface="Times New Roman" pitchFamily="18" charset="0"/>
              </a:rPr>
              <a:t>- Усиление инвестиционной направленности экономического развития;</a:t>
            </a:r>
          </a:p>
          <a:p>
            <a:pPr marL="447675" indent="266700" algn="just">
              <a:lnSpc>
                <a:spcPct val="150000"/>
              </a:lnSpc>
              <a:defRPr/>
            </a:pPr>
            <a:r>
              <a:rPr lang="ru-RU" sz="1600" b="1" i="1" dirty="0">
                <a:solidFill>
                  <a:srgbClr val="0070C0"/>
                </a:solidFill>
                <a:latin typeface="Times New Roman" pitchFamily="18" charset="0"/>
                <a:cs typeface="Times New Roman" pitchFamily="18" charset="0"/>
              </a:rPr>
              <a:t>- Совершенствование методов контроля за легализацией «теневой» заработной платы;</a:t>
            </a:r>
          </a:p>
          <a:p>
            <a:pPr marL="447675" indent="266700" algn="just">
              <a:lnSpc>
                <a:spcPct val="150000"/>
              </a:lnSpc>
              <a:defRPr/>
            </a:pPr>
            <a:r>
              <a:rPr lang="ru-RU" sz="1600" b="1" i="1" dirty="0">
                <a:solidFill>
                  <a:srgbClr val="0070C0"/>
                </a:solidFill>
                <a:latin typeface="Times New Roman" pitchFamily="18" charset="0"/>
                <a:cs typeface="Times New Roman" pitchFamily="18" charset="0"/>
              </a:rPr>
              <a:t>- Повышение эффективности управления муниципальной собственностью;</a:t>
            </a:r>
          </a:p>
          <a:p>
            <a:pPr marL="447675" indent="266700" algn="just">
              <a:lnSpc>
                <a:spcPct val="150000"/>
              </a:lnSpc>
              <a:defRPr/>
            </a:pPr>
            <a:r>
              <a:rPr lang="ru-RU" sz="1600" b="1" i="1" dirty="0">
                <a:solidFill>
                  <a:srgbClr val="0070C0"/>
                </a:solidFill>
                <a:latin typeface="Times New Roman" pitchFamily="18" charset="0"/>
                <a:cs typeface="Times New Roman" pitchFamily="18" charset="0"/>
              </a:rPr>
              <a:t>- Сокращение недоимки по налогам;</a:t>
            </a:r>
          </a:p>
          <a:p>
            <a:pPr marL="447675" indent="266700" algn="just">
              <a:lnSpc>
                <a:spcPct val="150000"/>
              </a:lnSpc>
              <a:defRPr/>
            </a:pPr>
            <a:r>
              <a:rPr lang="ru-RU" sz="1600" b="1" i="1" dirty="0">
                <a:solidFill>
                  <a:srgbClr val="0070C0"/>
                </a:solidFill>
                <a:latin typeface="Times New Roman" pitchFamily="18" charset="0"/>
                <a:cs typeface="Times New Roman" pitchFamily="18" charset="0"/>
              </a:rPr>
              <a:t>- Совершенствование прогнозирования доходной и расходной части бюджета;</a:t>
            </a:r>
          </a:p>
          <a:p>
            <a:pPr marL="447675" indent="266700" algn="just">
              <a:lnSpc>
                <a:spcPct val="150000"/>
              </a:lnSpc>
              <a:defRPr/>
            </a:pPr>
            <a:r>
              <a:rPr lang="ru-RU" sz="1600" b="1" i="1" dirty="0">
                <a:solidFill>
                  <a:srgbClr val="0070C0"/>
                </a:solidFill>
                <a:latin typeface="Times New Roman" pitchFamily="18" charset="0"/>
                <a:cs typeface="Times New Roman" pitchFamily="18" charset="0"/>
              </a:rPr>
              <a:t>- Создание условий для обеспечения устойчивого исполнения местных бюджетов</a:t>
            </a:r>
            <a:r>
              <a:rPr lang="ru-RU" sz="1600" b="1" i="1" dirty="0" smtClean="0">
                <a:solidFill>
                  <a:srgbClr val="0070C0"/>
                </a:solidFill>
                <a:latin typeface="Times New Roman" pitchFamily="18" charset="0"/>
                <a:cs typeface="Times New Roman" pitchFamily="18" charset="0"/>
              </a:rPr>
              <a:t>.</a:t>
            </a:r>
            <a:endParaRPr lang="ru-RU" b="1" i="1" dirty="0">
              <a:solidFill>
                <a:srgbClr val="0070C0"/>
              </a:solidFill>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071570"/>
          </a:xfrm>
        </p:spPr>
        <p:txBody>
          <a:bodyPr>
            <a:noAutofit/>
          </a:bodyPr>
          <a:lstStyle/>
          <a:p>
            <a:pPr>
              <a:defRPr/>
            </a:pPr>
            <a:r>
              <a:rPr lang="ru-RU" sz="2000" i="1" dirty="0" smtClean="0">
                <a:solidFill>
                  <a:srgbClr val="0070C0"/>
                </a:solidFill>
                <a:effectLst/>
              </a:rPr>
              <a:t>Объем и структура расходов бюджета по разделам </a:t>
            </a:r>
            <a:br>
              <a:rPr lang="ru-RU" sz="2000" i="1" dirty="0" smtClean="0">
                <a:solidFill>
                  <a:srgbClr val="0070C0"/>
                </a:solidFill>
                <a:effectLst/>
              </a:rPr>
            </a:br>
            <a:r>
              <a:rPr lang="ru-RU" sz="2000" i="1" dirty="0" smtClean="0">
                <a:solidFill>
                  <a:srgbClr val="0070C0"/>
                </a:solidFill>
                <a:effectLst/>
              </a:rPr>
              <a:t>на 2022 год </a:t>
            </a:r>
            <a:br>
              <a:rPr lang="ru-RU" sz="2000" i="1" dirty="0" smtClean="0">
                <a:solidFill>
                  <a:srgbClr val="0070C0"/>
                </a:solidFill>
                <a:effectLst/>
              </a:rPr>
            </a:br>
            <a:r>
              <a:rPr lang="ru-RU" sz="2000" i="1" dirty="0" smtClean="0">
                <a:solidFill>
                  <a:srgbClr val="0070C0"/>
                </a:solidFill>
                <a:effectLst/>
              </a:rPr>
              <a:t>236755,6 из них:</a:t>
            </a:r>
            <a:endParaRPr lang="ru-RU" sz="2000" i="1" dirty="0">
              <a:solidFill>
                <a:srgbClr val="0070C0"/>
              </a:solidFill>
              <a:effectLst/>
            </a:endParaRPr>
          </a:p>
        </p:txBody>
      </p:sp>
      <p:graphicFrame>
        <p:nvGraphicFramePr>
          <p:cNvPr id="5" name="Содержимое 4"/>
          <p:cNvGraphicFramePr>
            <a:graphicFrameLocks noGrp="1"/>
          </p:cNvGraphicFramePr>
          <p:nvPr>
            <p:ph idx="1"/>
          </p:nvPr>
        </p:nvGraphicFramePr>
        <p:xfrm>
          <a:off x="457200" y="1600200"/>
          <a:ext cx="8229600" cy="47085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071570"/>
          </a:xfrm>
        </p:spPr>
        <p:txBody>
          <a:bodyPr>
            <a:noAutofit/>
          </a:bodyPr>
          <a:lstStyle/>
          <a:p>
            <a:pPr>
              <a:defRPr/>
            </a:pPr>
            <a:r>
              <a:rPr lang="ru-RU" sz="2000" i="1" dirty="0" smtClean="0">
                <a:solidFill>
                  <a:srgbClr val="0070C0"/>
                </a:solidFill>
                <a:effectLst/>
              </a:rPr>
              <a:t>Объем и структура расходов бюджета по разделам </a:t>
            </a:r>
            <a:br>
              <a:rPr lang="ru-RU" sz="2000" i="1" dirty="0" smtClean="0">
                <a:solidFill>
                  <a:srgbClr val="0070C0"/>
                </a:solidFill>
                <a:effectLst/>
              </a:rPr>
            </a:br>
            <a:r>
              <a:rPr lang="ru-RU" sz="2000" i="1" dirty="0" smtClean="0">
                <a:solidFill>
                  <a:srgbClr val="0070C0"/>
                </a:solidFill>
                <a:effectLst/>
              </a:rPr>
              <a:t>на 2023 год </a:t>
            </a:r>
            <a:br>
              <a:rPr lang="ru-RU" sz="2000" i="1" dirty="0" smtClean="0">
                <a:solidFill>
                  <a:srgbClr val="0070C0"/>
                </a:solidFill>
                <a:effectLst/>
              </a:rPr>
            </a:br>
            <a:r>
              <a:rPr lang="ru-RU" sz="2000" i="1" dirty="0" smtClean="0">
                <a:solidFill>
                  <a:srgbClr val="0070C0"/>
                </a:solidFill>
                <a:effectLst/>
              </a:rPr>
              <a:t>206861,7 из них:</a:t>
            </a:r>
            <a:endParaRPr lang="ru-RU" sz="2000" i="1" dirty="0">
              <a:solidFill>
                <a:srgbClr val="0070C0"/>
              </a:solidFill>
              <a:effectLst/>
            </a:endParaRPr>
          </a:p>
        </p:txBody>
      </p:sp>
      <p:graphicFrame>
        <p:nvGraphicFramePr>
          <p:cNvPr id="5" name="Содержимое 4"/>
          <p:cNvGraphicFramePr>
            <a:graphicFrameLocks noGrp="1"/>
          </p:cNvGraphicFramePr>
          <p:nvPr>
            <p:ph idx="1"/>
          </p:nvPr>
        </p:nvGraphicFramePr>
        <p:xfrm>
          <a:off x="457200" y="1428736"/>
          <a:ext cx="8229600" cy="487998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071570"/>
          </a:xfrm>
        </p:spPr>
        <p:txBody>
          <a:bodyPr>
            <a:noAutofit/>
          </a:bodyPr>
          <a:lstStyle/>
          <a:p>
            <a:pPr>
              <a:defRPr/>
            </a:pPr>
            <a:r>
              <a:rPr lang="ru-RU" sz="2000" i="1" dirty="0" smtClean="0">
                <a:solidFill>
                  <a:srgbClr val="0070C0"/>
                </a:solidFill>
                <a:effectLst/>
              </a:rPr>
              <a:t>Объем и структура расходов бюджета по разделам </a:t>
            </a:r>
            <a:br>
              <a:rPr lang="ru-RU" sz="2000" i="1" dirty="0" smtClean="0">
                <a:solidFill>
                  <a:srgbClr val="0070C0"/>
                </a:solidFill>
                <a:effectLst/>
              </a:rPr>
            </a:br>
            <a:r>
              <a:rPr lang="ru-RU" sz="2000" i="1" dirty="0" smtClean="0">
                <a:solidFill>
                  <a:srgbClr val="0070C0"/>
                </a:solidFill>
                <a:effectLst/>
              </a:rPr>
              <a:t>на 2024 год </a:t>
            </a:r>
            <a:br>
              <a:rPr lang="ru-RU" sz="2000" i="1" dirty="0" smtClean="0">
                <a:solidFill>
                  <a:srgbClr val="0070C0"/>
                </a:solidFill>
                <a:effectLst/>
              </a:rPr>
            </a:br>
            <a:r>
              <a:rPr lang="ru-RU" sz="2000" i="1" dirty="0" smtClean="0">
                <a:solidFill>
                  <a:srgbClr val="0070C0"/>
                </a:solidFill>
                <a:effectLst/>
              </a:rPr>
              <a:t>208543,6 из них:</a:t>
            </a:r>
            <a:endParaRPr lang="ru-RU" sz="2000" i="1" dirty="0">
              <a:solidFill>
                <a:srgbClr val="0070C0"/>
              </a:solidFill>
              <a:effectLst/>
            </a:endParaRPr>
          </a:p>
        </p:txBody>
      </p:sp>
      <p:graphicFrame>
        <p:nvGraphicFramePr>
          <p:cNvPr id="5" name="Содержимое 4"/>
          <p:cNvGraphicFramePr>
            <a:graphicFrameLocks noGrp="1"/>
          </p:cNvGraphicFramePr>
          <p:nvPr>
            <p:ph idx="1"/>
          </p:nvPr>
        </p:nvGraphicFramePr>
        <p:xfrm>
          <a:off x="457200" y="1428736"/>
          <a:ext cx="8229600" cy="487998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571472" y="2643182"/>
            <a:ext cx="8215312" cy="2739211"/>
          </a:xfrm>
          <a:prstGeom prst="rect">
            <a:avLst/>
          </a:prstGeom>
          <a:noFill/>
          <a:ln w="9525">
            <a:noFill/>
            <a:miter lim="800000"/>
            <a:headEnd/>
            <a:tailEnd/>
          </a:ln>
        </p:spPr>
        <p:txBody>
          <a:bodyPr wrap="square" anchor="ctr">
            <a:spAutoFit/>
          </a:bodyPr>
          <a:lstStyle/>
          <a:p>
            <a:pPr indent="228600" algn="just" eaLnBrk="0" hangingPunct="0"/>
            <a:endParaRPr lang="ru-RU" sz="2800" b="1" i="1" dirty="0">
              <a:latin typeface="Times New Roman" pitchFamily="18" charset="0"/>
            </a:endParaRPr>
          </a:p>
          <a:p>
            <a:pPr indent="228600" algn="just" eaLnBrk="0" hangingPunct="0"/>
            <a:r>
              <a:rPr lang="ru-RU" sz="2400" b="1" i="1" dirty="0">
                <a:latin typeface="Times New Roman" pitchFamily="18" charset="0"/>
              </a:rPr>
              <a:t> цели и задачи государственной политики в определенной сфере;</a:t>
            </a:r>
          </a:p>
          <a:p>
            <a:pPr indent="228600" algn="just" eaLnBrk="0" hangingPunct="0"/>
            <a:endParaRPr lang="ru-RU" sz="2400" i="1" dirty="0">
              <a:latin typeface="Times New Roman" pitchFamily="18" charset="0"/>
            </a:endParaRPr>
          </a:p>
          <a:p>
            <a:pPr indent="228600" algn="just" eaLnBrk="0" hangingPunct="0"/>
            <a:r>
              <a:rPr lang="ru-RU" sz="2400" b="1" i="1" dirty="0">
                <a:latin typeface="Times New Roman" pitchFamily="18" charset="0"/>
              </a:rPr>
              <a:t> способы их достижения;</a:t>
            </a:r>
          </a:p>
          <a:p>
            <a:pPr indent="228600" algn="just" eaLnBrk="0" hangingPunct="0"/>
            <a:endParaRPr lang="ru-RU" sz="2400" i="1" dirty="0">
              <a:latin typeface="Times New Roman" pitchFamily="18" charset="0"/>
            </a:endParaRPr>
          </a:p>
          <a:p>
            <a:pPr indent="228600" algn="just" eaLnBrk="0" hangingPunct="0"/>
            <a:r>
              <a:rPr lang="ru-RU" sz="2400" b="1" i="1" dirty="0">
                <a:latin typeface="Times New Roman" pitchFamily="18" charset="0"/>
              </a:rPr>
              <a:t> примерные объемы используемых финансов</a:t>
            </a:r>
            <a:r>
              <a:rPr lang="ru-RU" sz="2400" b="1" i="1" dirty="0" smtClean="0">
                <a:latin typeface="Times New Roman" pitchFamily="18" charset="0"/>
              </a:rPr>
              <a:t>.</a:t>
            </a:r>
            <a:endParaRPr lang="ru-RU" sz="2800" i="1" dirty="0"/>
          </a:p>
        </p:txBody>
      </p:sp>
      <p:pic>
        <p:nvPicPr>
          <p:cNvPr id="1027" name="Picture 3"/>
          <p:cNvPicPr>
            <a:picLocks noChangeAspect="1" noChangeArrowheads="1"/>
          </p:cNvPicPr>
          <p:nvPr/>
        </p:nvPicPr>
        <p:blipFill>
          <a:blip r:embed="rId2"/>
          <a:srcRect/>
          <a:stretch>
            <a:fillRect/>
          </a:stretch>
        </p:blipFill>
        <p:spPr bwMode="auto">
          <a:xfrm>
            <a:off x="5857884" y="142852"/>
            <a:ext cx="3071834" cy="2639616"/>
          </a:xfrm>
          <a:prstGeom prst="rect">
            <a:avLst/>
          </a:prstGeom>
          <a:noFill/>
          <a:ln w="9525">
            <a:noFill/>
            <a:miter lim="800000"/>
            <a:headEnd/>
            <a:tailEnd/>
          </a:ln>
          <a:effectLst/>
        </p:spPr>
      </p:pic>
      <p:sp>
        <p:nvSpPr>
          <p:cNvPr id="7" name="TextBox 6"/>
          <p:cNvSpPr txBox="1"/>
          <p:nvPr/>
        </p:nvSpPr>
        <p:spPr>
          <a:xfrm>
            <a:off x="357158" y="1357298"/>
            <a:ext cx="5143536" cy="1292662"/>
          </a:xfrm>
          <a:prstGeom prst="rect">
            <a:avLst/>
          </a:prstGeom>
          <a:noFill/>
        </p:spPr>
        <p:txBody>
          <a:bodyPr wrap="square" rtlCol="0">
            <a:spAutoFit/>
          </a:bodyPr>
          <a:lstStyle/>
          <a:p>
            <a:pPr indent="228600" algn="just" eaLnBrk="0" hangingPunct="0"/>
            <a:r>
              <a:rPr lang="ru-RU" sz="2600" b="1" i="1" dirty="0" smtClean="0">
                <a:solidFill>
                  <a:srgbClr val="00B050"/>
                </a:solidFill>
                <a:latin typeface="Times New Roman" pitchFamily="18" charset="0"/>
              </a:rPr>
              <a:t>Государственная (муниципальная) программа </a:t>
            </a:r>
            <a:r>
              <a:rPr lang="ru-RU" sz="2600" b="1" i="1" dirty="0" smtClean="0">
                <a:solidFill>
                  <a:srgbClr val="00B050"/>
                </a:solidFill>
              </a:rPr>
              <a:t>–</a:t>
            </a:r>
            <a:r>
              <a:rPr lang="ru-RU" sz="2600" b="1" i="1" dirty="0" smtClean="0">
                <a:solidFill>
                  <a:srgbClr val="00B050"/>
                </a:solidFill>
                <a:latin typeface="Times New Roman" pitchFamily="18" charset="0"/>
              </a:rPr>
              <a:t> это документ, определяющий:</a:t>
            </a:r>
            <a:endParaRPr lang="ru-RU" sz="2600" b="1" i="1" dirty="0">
              <a:solidFill>
                <a:srgbClr val="00B050"/>
              </a:solidFill>
              <a:latin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000132"/>
          </a:xfrm>
        </p:spPr>
        <p:txBody>
          <a:bodyPr/>
          <a:lstStyle/>
          <a:p>
            <a:pPr>
              <a:defRPr/>
            </a:pPr>
            <a:r>
              <a:rPr lang="ru-RU" sz="2400" i="1" dirty="0" smtClean="0">
                <a:solidFill>
                  <a:srgbClr val="0070C0"/>
                </a:solidFill>
                <a:effectLst/>
              </a:rPr>
              <a:t>Расходы бюджета в разрезе муниципальных программ на 2022 год</a:t>
            </a:r>
            <a:endParaRPr lang="ru-RU" sz="2400" i="1" dirty="0">
              <a:solidFill>
                <a:srgbClr val="0070C0"/>
              </a:solidFill>
              <a:effectLst/>
            </a:endParaRPr>
          </a:p>
        </p:txBody>
      </p:sp>
      <p:graphicFrame>
        <p:nvGraphicFramePr>
          <p:cNvPr id="5" name="Содержимое 4"/>
          <p:cNvGraphicFramePr>
            <a:graphicFrameLocks noGrp="1"/>
          </p:cNvGraphicFramePr>
          <p:nvPr>
            <p:ph idx="1"/>
          </p:nvPr>
        </p:nvGraphicFramePr>
        <p:xfrm>
          <a:off x="457200" y="1500174"/>
          <a:ext cx="8686800" cy="5143536"/>
        </p:xfrm>
        <a:graphic>
          <a:graphicData uri="http://schemas.openxmlformats.org/drawingml/2006/chart">
            <c:chart xmlns:c="http://schemas.openxmlformats.org/drawingml/2006/chart" xmlns:r="http://schemas.openxmlformats.org/officeDocument/2006/relationships" r:id="rId2"/>
          </a:graphicData>
        </a:graphic>
      </p:graphicFrame>
      <p:sp>
        <p:nvSpPr>
          <p:cNvPr id="4" name="Скругленный прямоугольник 3"/>
          <p:cNvSpPr/>
          <p:nvPr/>
        </p:nvSpPr>
        <p:spPr>
          <a:xfrm>
            <a:off x="3429000" y="1143000"/>
            <a:ext cx="2286000" cy="2857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lumMod val="95000"/>
                    <a:lumOff val="5000"/>
                  </a:schemeClr>
                </a:solidFill>
              </a:rPr>
              <a:t>в тысячах рублей</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000132"/>
          </a:xfrm>
        </p:spPr>
        <p:txBody>
          <a:bodyPr/>
          <a:lstStyle/>
          <a:p>
            <a:pPr>
              <a:defRPr/>
            </a:pPr>
            <a:r>
              <a:rPr lang="ru-RU" sz="2400" i="1" dirty="0" smtClean="0">
                <a:solidFill>
                  <a:srgbClr val="0070C0"/>
                </a:solidFill>
                <a:effectLst/>
              </a:rPr>
              <a:t>Расходы бюджета в разрезе муниципальных программ на 2023 год</a:t>
            </a:r>
            <a:endParaRPr lang="ru-RU" sz="2400" i="1" dirty="0">
              <a:solidFill>
                <a:srgbClr val="0070C0"/>
              </a:solidFill>
              <a:effectLst/>
            </a:endParaRPr>
          </a:p>
        </p:txBody>
      </p:sp>
      <p:graphicFrame>
        <p:nvGraphicFramePr>
          <p:cNvPr id="5" name="Содержимое 4"/>
          <p:cNvGraphicFramePr>
            <a:graphicFrameLocks noGrp="1"/>
          </p:cNvGraphicFramePr>
          <p:nvPr>
            <p:ph idx="1"/>
          </p:nvPr>
        </p:nvGraphicFramePr>
        <p:xfrm>
          <a:off x="457200" y="1714488"/>
          <a:ext cx="8229600" cy="492922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143000"/>
          </a:xfrm>
        </p:spPr>
        <p:txBody>
          <a:bodyPr>
            <a:normAutofit fontScale="90000"/>
          </a:bodyPr>
          <a:lstStyle/>
          <a:p>
            <a:pPr>
              <a:defRPr/>
            </a:pPr>
            <a:r>
              <a:rPr lang="en-US" i="1" dirty="0" err="1" smtClean="0">
                <a:effectLst/>
              </a:rPr>
              <a:t>Как</a:t>
            </a:r>
            <a:r>
              <a:rPr lang="en-US" i="1" dirty="0" smtClean="0">
                <a:effectLst/>
              </a:rPr>
              <a:t> </a:t>
            </a:r>
            <a:r>
              <a:rPr lang="en-US" i="1" dirty="0" err="1" smtClean="0">
                <a:effectLst/>
              </a:rPr>
              <a:t>определяется</a:t>
            </a:r>
            <a:r>
              <a:rPr lang="en-US" i="1" dirty="0" smtClean="0">
                <a:effectLst/>
              </a:rPr>
              <a:t> </a:t>
            </a:r>
            <a:r>
              <a:rPr lang="en-US" i="1" dirty="0" err="1" smtClean="0">
                <a:effectLst/>
              </a:rPr>
              <a:t>баланс</a:t>
            </a:r>
            <a:r>
              <a:rPr lang="en-US" i="1" dirty="0" smtClean="0">
                <a:effectLst/>
              </a:rPr>
              <a:t> </a:t>
            </a:r>
            <a:r>
              <a:rPr lang="en-US" i="1" dirty="0" err="1" smtClean="0">
                <a:effectLst/>
              </a:rPr>
              <a:t>бюджета</a:t>
            </a:r>
            <a:r>
              <a:rPr lang="en-US" i="1" dirty="0" smtClean="0">
                <a:effectLst/>
              </a:rPr>
              <a:t>?</a:t>
            </a:r>
            <a:r>
              <a:rPr lang="ru-RU" dirty="0" smtClean="0"/>
              <a:t/>
            </a:r>
            <a:br>
              <a:rPr lang="ru-RU" dirty="0" smtClean="0"/>
            </a:br>
            <a:endParaRPr lang="ru-RU" dirty="0"/>
          </a:p>
        </p:txBody>
      </p:sp>
      <p:sp>
        <p:nvSpPr>
          <p:cNvPr id="20483" name="Содержимое 2"/>
          <p:cNvSpPr>
            <a:spLocks noGrp="1"/>
          </p:cNvSpPr>
          <p:nvPr>
            <p:ph idx="1"/>
          </p:nvPr>
        </p:nvSpPr>
        <p:spPr/>
        <p:txBody>
          <a:bodyPr/>
          <a:lstStyle/>
          <a:p>
            <a:pPr algn="just"/>
            <a:r>
              <a:rPr lang="ru-RU" b="1" i="1" dirty="0" smtClean="0"/>
              <a:t>Доходы – Расходы = Дефицит / </a:t>
            </a:r>
            <a:r>
              <a:rPr lang="ru-RU" b="1" i="1" dirty="0" err="1" smtClean="0"/>
              <a:t>Профицит</a:t>
            </a:r>
            <a:endParaRPr lang="ru-RU" i="1" dirty="0" smtClean="0"/>
          </a:p>
          <a:p>
            <a:pPr algn="just">
              <a:buFont typeface="Wingdings 2" pitchFamily="18" charset="2"/>
              <a:buNone/>
            </a:pPr>
            <a:endParaRPr lang="ru-RU" dirty="0" smtClean="0"/>
          </a:p>
          <a:p>
            <a:pPr algn="just"/>
            <a:r>
              <a:rPr lang="ru-RU" i="1" dirty="0" smtClean="0"/>
              <a:t>Если расходы превышают доходы складывается дефицит, если они меньше доходов – </a:t>
            </a:r>
            <a:r>
              <a:rPr lang="ru-RU" i="1" dirty="0" err="1" smtClean="0"/>
              <a:t>профицит</a:t>
            </a:r>
            <a:endParaRPr lang="ru-RU" i="1" dirty="0" smtClean="0"/>
          </a:p>
          <a:p>
            <a:pPr algn="just">
              <a:buNone/>
            </a:pPr>
            <a:endParaRPr lang="ru-RU" dirty="0" smtClean="0"/>
          </a:p>
          <a:p>
            <a:pPr algn="just"/>
            <a:r>
              <a:rPr lang="ru-RU" i="1" dirty="0" smtClean="0"/>
              <a:t>В случае нехватки денежных средств на покрытие всех обязательств государства в конкретном году планируется источники заимствований или происходит сокращение расходов.</a:t>
            </a:r>
          </a:p>
          <a:p>
            <a:pPr>
              <a:buFont typeface="Wingdings 2" pitchFamily="18" charset="2"/>
              <a:buNone/>
            </a:pPr>
            <a:r>
              <a:rPr lang="ru-RU" i="1" dirty="0" smtClean="0"/>
              <a:t> </a:t>
            </a:r>
          </a:p>
          <a:p>
            <a:endParaRPr lang="ru-RU"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000132"/>
          </a:xfrm>
        </p:spPr>
        <p:txBody>
          <a:bodyPr/>
          <a:lstStyle/>
          <a:p>
            <a:pPr>
              <a:defRPr/>
            </a:pPr>
            <a:r>
              <a:rPr lang="ru-RU" sz="2400" i="1" dirty="0" smtClean="0">
                <a:solidFill>
                  <a:srgbClr val="0070C0"/>
                </a:solidFill>
                <a:effectLst/>
              </a:rPr>
              <a:t>Расходы бюджета в разрезе муниципальных программ на 2024 год</a:t>
            </a:r>
            <a:endParaRPr lang="ru-RU" sz="2400" i="1" dirty="0">
              <a:solidFill>
                <a:srgbClr val="0070C0"/>
              </a:solidFill>
              <a:effectLst/>
            </a:endParaRPr>
          </a:p>
        </p:txBody>
      </p:sp>
      <p:graphicFrame>
        <p:nvGraphicFramePr>
          <p:cNvPr id="5" name="Содержимое 4"/>
          <p:cNvGraphicFramePr>
            <a:graphicFrameLocks noGrp="1"/>
          </p:cNvGraphicFramePr>
          <p:nvPr>
            <p:ph idx="1"/>
          </p:nvPr>
        </p:nvGraphicFramePr>
        <p:xfrm>
          <a:off x="457200" y="1214422"/>
          <a:ext cx="8229600" cy="54292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a:ln>
            <a:noFill/>
          </a:ln>
        </p:spPr>
        <p:txBody>
          <a:bodyPr>
            <a:noAutofit/>
          </a:bodyPr>
          <a:lstStyle/>
          <a:p>
            <a:pPr>
              <a:defRPr/>
            </a:pPr>
            <a:r>
              <a:rPr lang="ru-RU" sz="1600" i="1" dirty="0" smtClean="0">
                <a:solidFill>
                  <a:srgbClr val="00B050"/>
                </a:solidFill>
                <a:effectLst/>
                <a:latin typeface="+mn-lt"/>
              </a:rPr>
              <a:t>Расходы бюджета</a:t>
            </a:r>
            <a:br>
              <a:rPr lang="ru-RU" sz="1600" i="1" dirty="0" smtClean="0">
                <a:solidFill>
                  <a:srgbClr val="00B050"/>
                </a:solidFill>
                <a:effectLst/>
                <a:latin typeface="+mn-lt"/>
              </a:rPr>
            </a:br>
            <a:r>
              <a:rPr lang="ru-RU" sz="1600" i="1" dirty="0" smtClean="0">
                <a:solidFill>
                  <a:srgbClr val="00B050"/>
                </a:solidFill>
                <a:effectLst/>
                <a:latin typeface="+mn-lt"/>
              </a:rPr>
              <a:t>муниципального образования «Хиславичский район»</a:t>
            </a:r>
            <a:br>
              <a:rPr lang="ru-RU" sz="1600" i="1" dirty="0" smtClean="0">
                <a:solidFill>
                  <a:srgbClr val="00B050"/>
                </a:solidFill>
                <a:effectLst/>
                <a:latin typeface="+mn-lt"/>
              </a:rPr>
            </a:br>
            <a:r>
              <a:rPr lang="ru-RU" sz="1600" i="1" dirty="0" smtClean="0">
                <a:solidFill>
                  <a:srgbClr val="00B050"/>
                </a:solidFill>
                <a:effectLst/>
                <a:latin typeface="+mn-lt"/>
              </a:rPr>
              <a:t> Смоленской области на реализацию муниципальных программ на 2022 год </a:t>
            </a:r>
            <a:br>
              <a:rPr lang="ru-RU" sz="1600" i="1" dirty="0" smtClean="0">
                <a:solidFill>
                  <a:srgbClr val="00B050"/>
                </a:solidFill>
                <a:effectLst/>
                <a:latin typeface="+mn-lt"/>
              </a:rPr>
            </a:br>
            <a:r>
              <a:rPr lang="ru-RU" sz="1600" i="1" dirty="0" smtClean="0">
                <a:solidFill>
                  <a:srgbClr val="00B050"/>
                </a:solidFill>
                <a:effectLst/>
                <a:latin typeface="+mn-lt"/>
              </a:rPr>
              <a:t>и на плановый период 2023 и 2024годов</a:t>
            </a:r>
            <a:br>
              <a:rPr lang="ru-RU" sz="1600" i="1" dirty="0" smtClean="0">
                <a:solidFill>
                  <a:srgbClr val="00B050"/>
                </a:solidFill>
                <a:effectLst/>
                <a:latin typeface="+mn-lt"/>
              </a:rPr>
            </a:br>
            <a:r>
              <a:rPr lang="ru-RU" sz="1600" i="1" dirty="0" smtClean="0">
                <a:solidFill>
                  <a:srgbClr val="00B050"/>
                </a:solidFill>
                <a:effectLst/>
                <a:latin typeface="+mn-lt"/>
              </a:rPr>
              <a:t>тыс. рублей</a:t>
            </a:r>
            <a:endParaRPr lang="ru-RU" sz="1600" i="1" dirty="0">
              <a:solidFill>
                <a:srgbClr val="00B050"/>
              </a:solidFill>
              <a:effectLst/>
              <a:latin typeface="+mn-lt"/>
            </a:endParaRPr>
          </a:p>
        </p:txBody>
      </p:sp>
      <p:graphicFrame>
        <p:nvGraphicFramePr>
          <p:cNvPr id="4" name="Содержимое 3"/>
          <p:cNvGraphicFramePr>
            <a:graphicFrameLocks noGrp="1"/>
          </p:cNvGraphicFramePr>
          <p:nvPr>
            <p:ph idx="1"/>
          </p:nvPr>
        </p:nvGraphicFramePr>
        <p:xfrm>
          <a:off x="428596" y="1285860"/>
          <a:ext cx="8229600" cy="5465275"/>
        </p:xfrm>
        <a:graphic>
          <a:graphicData uri="http://schemas.openxmlformats.org/drawingml/2006/table">
            <a:tbl>
              <a:tblPr firstRow="1" bandRow="1">
                <a:tableStyleId>{5C22544A-7EE6-4342-B048-85BDC9FD1C3A}</a:tableStyleId>
              </a:tblPr>
              <a:tblGrid>
                <a:gridCol w="5472122"/>
                <a:gridCol w="928694"/>
                <a:gridCol w="928694"/>
                <a:gridCol w="900090"/>
              </a:tblGrid>
              <a:tr h="714367">
                <a:tc rowSpan="2">
                  <a:txBody>
                    <a:bodyPr/>
                    <a:lstStyle/>
                    <a:p>
                      <a:pPr algn="ctr"/>
                      <a:endParaRPr lang="ru-RU" sz="1200" i="1" dirty="0" smtClean="0">
                        <a:solidFill>
                          <a:schemeClr val="tx1">
                            <a:lumMod val="95000"/>
                            <a:lumOff val="5000"/>
                          </a:schemeClr>
                        </a:solidFill>
                      </a:endParaRPr>
                    </a:p>
                    <a:p>
                      <a:pPr algn="ctr"/>
                      <a:r>
                        <a:rPr lang="ru-RU" sz="1200" i="1" dirty="0" smtClean="0">
                          <a:solidFill>
                            <a:schemeClr val="tx1">
                              <a:lumMod val="95000"/>
                              <a:lumOff val="5000"/>
                            </a:schemeClr>
                          </a:solidFill>
                        </a:rPr>
                        <a:t>Наименование муниципальной программы</a:t>
                      </a:r>
                      <a:endParaRPr lang="ru-RU" sz="1200" i="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3">
                  <a:txBody>
                    <a:bodyPr/>
                    <a:lstStyle/>
                    <a:p>
                      <a:pPr algn="ctr"/>
                      <a:r>
                        <a:rPr lang="ru-RU" sz="1200" i="1" dirty="0" smtClean="0">
                          <a:solidFill>
                            <a:schemeClr val="tx1">
                              <a:lumMod val="95000"/>
                              <a:lumOff val="5000"/>
                            </a:schemeClr>
                          </a:solidFill>
                        </a:rPr>
                        <a:t>Решение о бюджете на 2022</a:t>
                      </a:r>
                      <a:r>
                        <a:rPr lang="ru-RU" sz="1200" i="1" baseline="0" dirty="0" smtClean="0">
                          <a:solidFill>
                            <a:schemeClr val="tx1">
                              <a:lumMod val="95000"/>
                              <a:lumOff val="5000"/>
                            </a:schemeClr>
                          </a:solidFill>
                        </a:rPr>
                        <a:t> год и плановый период 2023 и 2024 годов (первонач.)</a:t>
                      </a:r>
                      <a:endParaRPr lang="ru-RU" sz="1200" i="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200" i="1" dirty="0">
                        <a:solidFill>
                          <a:schemeClr val="bg1"/>
                        </a:solidFill>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200" i="1" dirty="0">
                        <a:solidFill>
                          <a:schemeClr val="bg1"/>
                        </a:solidFill>
                      </a:endParaRPr>
                    </a:p>
                  </a:txBody>
                  <a:tcPr/>
                </a:tc>
              </a:tr>
              <a:tr h="377987">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ru-RU" sz="1200" b="1" i="1" kern="1200" dirty="0">
                        <a:solidFill>
                          <a:schemeClr val="bg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200" b="1" i="1" kern="1200" dirty="0" smtClean="0">
                          <a:solidFill>
                            <a:schemeClr val="tx1">
                              <a:lumMod val="95000"/>
                              <a:lumOff val="5000"/>
                            </a:schemeClr>
                          </a:solidFill>
                          <a:latin typeface="+mn-lt"/>
                          <a:ea typeface="+mn-ea"/>
                          <a:cs typeface="+mn-cs"/>
                        </a:rPr>
                        <a:t>2022 год</a:t>
                      </a:r>
                      <a:endParaRPr kumimoji="0" lang="ru-RU" sz="1200" b="1" i="1" kern="1200" dirty="0">
                        <a:solidFill>
                          <a:schemeClr val="tx1">
                            <a:lumMod val="95000"/>
                            <a:lumOff val="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200" b="1" i="1" kern="1200" dirty="0" smtClean="0">
                          <a:solidFill>
                            <a:schemeClr val="tx1">
                              <a:lumMod val="95000"/>
                              <a:lumOff val="5000"/>
                            </a:schemeClr>
                          </a:solidFill>
                          <a:latin typeface="+mn-lt"/>
                          <a:ea typeface="+mn-ea"/>
                          <a:cs typeface="+mn-cs"/>
                        </a:rPr>
                        <a:t>2023 год</a:t>
                      </a:r>
                      <a:endParaRPr kumimoji="0" lang="ru-RU" sz="1200" b="1" i="1" kern="1200" dirty="0">
                        <a:solidFill>
                          <a:schemeClr val="tx1">
                            <a:lumMod val="95000"/>
                            <a:lumOff val="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200" b="1" i="1" kern="1200" dirty="0" smtClean="0">
                          <a:solidFill>
                            <a:schemeClr val="tx1">
                              <a:lumMod val="95000"/>
                              <a:lumOff val="5000"/>
                            </a:schemeClr>
                          </a:solidFill>
                          <a:latin typeface="+mn-lt"/>
                          <a:ea typeface="+mn-ea"/>
                          <a:cs typeface="+mn-cs"/>
                        </a:rPr>
                        <a:t>2024 год</a:t>
                      </a:r>
                      <a:endParaRPr kumimoji="0" lang="ru-RU" sz="1200" b="1" i="1" kern="1200" dirty="0">
                        <a:solidFill>
                          <a:schemeClr val="tx1">
                            <a:lumMod val="95000"/>
                            <a:lumOff val="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88601">
                <a:tc>
                  <a:txBody>
                    <a:bodyPr/>
                    <a:lstStyle/>
                    <a:p>
                      <a:r>
                        <a:rPr lang="ru-RU" sz="1200" b="1" i="1" dirty="0" smtClean="0">
                          <a:solidFill>
                            <a:schemeClr val="tx1">
                              <a:lumMod val="95000"/>
                              <a:lumOff val="5000"/>
                            </a:schemeClr>
                          </a:solidFill>
                        </a:rPr>
                        <a:t>ВСЕГО:</a:t>
                      </a:r>
                      <a:endParaRPr lang="ru-RU" sz="1200" b="1" i="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200" b="1" i="1" dirty="0" smtClean="0">
                          <a:solidFill>
                            <a:schemeClr val="tx1">
                              <a:lumMod val="95000"/>
                              <a:lumOff val="5000"/>
                            </a:schemeClr>
                          </a:solidFill>
                        </a:rPr>
                        <a:t>229335,2</a:t>
                      </a:r>
                      <a:endParaRPr lang="ru-RU" sz="1200" b="1" i="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200" b="1" i="1" dirty="0" smtClean="0">
                          <a:solidFill>
                            <a:schemeClr val="tx1">
                              <a:lumMod val="95000"/>
                              <a:lumOff val="5000"/>
                            </a:schemeClr>
                          </a:solidFill>
                        </a:rPr>
                        <a:t>197161,3</a:t>
                      </a:r>
                      <a:endParaRPr lang="ru-RU" sz="1200" b="1" i="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r>
                        <a:rPr lang="ru-RU" sz="1200" b="1" i="1" dirty="0" smtClean="0">
                          <a:solidFill>
                            <a:schemeClr val="tx1">
                              <a:lumMod val="95000"/>
                              <a:lumOff val="5000"/>
                            </a:schemeClr>
                          </a:solidFill>
                        </a:rPr>
                        <a:t>196145,0</a:t>
                      </a:r>
                      <a:endParaRPr lang="ru-RU" sz="1200" b="1" i="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214314">
                <a:tc>
                  <a:txBody>
                    <a:bodyPr/>
                    <a:lstStyle/>
                    <a:p>
                      <a:r>
                        <a:rPr lang="ru-RU" sz="1000" i="1" dirty="0" smtClean="0">
                          <a:solidFill>
                            <a:schemeClr val="tx1">
                              <a:lumMod val="95000"/>
                              <a:lumOff val="5000"/>
                            </a:schemeClr>
                          </a:solidFill>
                        </a:rPr>
                        <a:t>в том числе:</a:t>
                      </a:r>
                      <a:endParaRPr lang="ru-RU" sz="1000" i="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endParaRPr lang="ru-RU" sz="1200" i="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endParaRPr lang="ru-RU" sz="1200" i="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endParaRPr lang="ru-RU" sz="1200" i="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377987">
                <a:tc>
                  <a:txBody>
                    <a:bodyPr/>
                    <a:lstStyle/>
                    <a:p>
                      <a:r>
                        <a:rPr lang="ru-RU" sz="1100" i="1" dirty="0" smtClean="0">
                          <a:solidFill>
                            <a:schemeClr val="tx1">
                              <a:lumMod val="95000"/>
                              <a:lumOff val="5000"/>
                            </a:schemeClr>
                          </a:solidFill>
                        </a:rPr>
                        <a:t>Муниципальная программа "Развитие образования и молодежной политики в муниципальном образовании "</a:t>
                      </a:r>
                      <a:r>
                        <a:rPr lang="ru-RU" sz="1100" i="1" dirty="0" err="1" smtClean="0">
                          <a:solidFill>
                            <a:schemeClr val="tx1">
                              <a:lumMod val="95000"/>
                              <a:lumOff val="5000"/>
                            </a:schemeClr>
                          </a:solidFill>
                        </a:rPr>
                        <a:t>Хиславичский</a:t>
                      </a:r>
                      <a:r>
                        <a:rPr lang="ru-RU" sz="1100" i="1" dirty="0" smtClean="0">
                          <a:solidFill>
                            <a:schemeClr val="tx1">
                              <a:lumMod val="95000"/>
                              <a:lumOff val="5000"/>
                            </a:schemeClr>
                          </a:solidFill>
                        </a:rPr>
                        <a:t> район" Смоленской области«</a:t>
                      </a:r>
                    </a:p>
                    <a:p>
                      <a:r>
                        <a:rPr kumimoji="0" lang="ru-RU" sz="1100" kern="1200" dirty="0" smtClean="0">
                          <a:solidFill>
                            <a:schemeClr val="tx1">
                              <a:lumMod val="95000"/>
                              <a:lumOff val="5000"/>
                            </a:schemeClr>
                          </a:solidFill>
                          <a:latin typeface="+mn-lt"/>
                          <a:ea typeface="+mn-ea"/>
                          <a:cs typeface="+mn-cs"/>
                        </a:rPr>
                        <a:t>Цель муниципальной программы: Развитие системы образования и молодежной политики в муниципальном образовании "</a:t>
                      </a:r>
                      <a:r>
                        <a:rPr kumimoji="0" lang="ru-RU" sz="1100" kern="1200" dirty="0" err="1" smtClean="0">
                          <a:solidFill>
                            <a:schemeClr val="tx1">
                              <a:lumMod val="95000"/>
                              <a:lumOff val="5000"/>
                            </a:schemeClr>
                          </a:solidFill>
                          <a:latin typeface="+mn-lt"/>
                          <a:ea typeface="+mn-ea"/>
                          <a:cs typeface="+mn-cs"/>
                        </a:rPr>
                        <a:t>Хиславичский</a:t>
                      </a:r>
                      <a:r>
                        <a:rPr kumimoji="0" lang="ru-RU" sz="1100" kern="1200" dirty="0" smtClean="0">
                          <a:solidFill>
                            <a:schemeClr val="tx1">
                              <a:lumMod val="95000"/>
                              <a:lumOff val="5000"/>
                            </a:schemeClr>
                          </a:solidFill>
                          <a:latin typeface="+mn-lt"/>
                          <a:ea typeface="+mn-ea"/>
                          <a:cs typeface="+mn-cs"/>
                        </a:rPr>
                        <a:t> район" Смоленской области</a:t>
                      </a:r>
                      <a:endParaRPr lang="ru-RU" sz="1100" i="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i="0" dirty="0" smtClean="0">
                          <a:solidFill>
                            <a:schemeClr val="tx1">
                              <a:lumMod val="95000"/>
                              <a:lumOff val="5000"/>
                            </a:schemeClr>
                          </a:solidFill>
                        </a:rPr>
                        <a:t>105330,7</a:t>
                      </a:r>
                      <a:endParaRPr lang="ru-RU" sz="1100" i="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i="0" dirty="0" smtClean="0">
                          <a:solidFill>
                            <a:schemeClr val="tx1">
                              <a:lumMod val="95000"/>
                              <a:lumOff val="5000"/>
                            </a:schemeClr>
                          </a:solidFill>
                        </a:rPr>
                        <a:t>93703,3</a:t>
                      </a:r>
                      <a:endParaRPr lang="ru-RU" sz="1100" i="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i="0" dirty="0" smtClean="0">
                          <a:solidFill>
                            <a:schemeClr val="tx1">
                              <a:lumMod val="95000"/>
                              <a:lumOff val="5000"/>
                            </a:schemeClr>
                          </a:solidFill>
                        </a:rPr>
                        <a:t>96605,3</a:t>
                      </a:r>
                    </a:p>
                    <a:p>
                      <a:pPr algn="r"/>
                      <a:endParaRPr lang="ru-RU" sz="1100" i="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377987">
                <a:tc>
                  <a:txBody>
                    <a:bodyPr/>
                    <a:lstStyle/>
                    <a:p>
                      <a:r>
                        <a:rPr lang="ru-RU" sz="1100" i="1" dirty="0" smtClean="0">
                          <a:solidFill>
                            <a:schemeClr val="tx1">
                              <a:lumMod val="95000"/>
                              <a:lumOff val="5000"/>
                            </a:schemeClr>
                          </a:solidFill>
                        </a:rPr>
                        <a:t>Муниципальная программа "Развитие культуры и туризма на территории муниципального образования "</a:t>
                      </a:r>
                      <a:r>
                        <a:rPr lang="ru-RU" sz="1100" i="1" dirty="0" err="1" smtClean="0">
                          <a:solidFill>
                            <a:schemeClr val="tx1">
                              <a:lumMod val="95000"/>
                              <a:lumOff val="5000"/>
                            </a:schemeClr>
                          </a:solidFill>
                        </a:rPr>
                        <a:t>Хиславичский</a:t>
                      </a:r>
                      <a:r>
                        <a:rPr lang="ru-RU" sz="1100" i="1" dirty="0" smtClean="0">
                          <a:solidFill>
                            <a:schemeClr val="tx1">
                              <a:lumMod val="95000"/>
                              <a:lumOff val="5000"/>
                            </a:schemeClr>
                          </a:solidFill>
                        </a:rPr>
                        <a:t> район" Смоленской области«</a:t>
                      </a:r>
                    </a:p>
                    <a:p>
                      <a:r>
                        <a:rPr kumimoji="0" lang="ru-RU" sz="1100" kern="1200" dirty="0" smtClean="0">
                          <a:solidFill>
                            <a:schemeClr val="tx1">
                              <a:lumMod val="95000"/>
                              <a:lumOff val="5000"/>
                            </a:schemeClr>
                          </a:solidFill>
                          <a:latin typeface="+mn-lt"/>
                          <a:ea typeface="+mn-ea"/>
                          <a:cs typeface="+mn-cs"/>
                        </a:rPr>
                        <a:t>Цель муниципальной программы: Обеспечение устойчивого функционирования и развития учреждений культуры в муниципальном образовании</a:t>
                      </a:r>
                      <a:endParaRPr lang="ru-RU" sz="1100" i="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i="0" dirty="0" smtClean="0">
                          <a:solidFill>
                            <a:schemeClr val="tx1">
                              <a:lumMod val="95000"/>
                              <a:lumOff val="5000"/>
                            </a:schemeClr>
                          </a:solidFill>
                        </a:rPr>
                        <a:t>49669,8</a:t>
                      </a:r>
                      <a:endParaRPr lang="ru-RU" sz="1100" i="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i="0" dirty="0" smtClean="0">
                          <a:solidFill>
                            <a:schemeClr val="tx1">
                              <a:lumMod val="95000"/>
                              <a:lumOff val="5000"/>
                            </a:schemeClr>
                          </a:solidFill>
                        </a:rPr>
                        <a:t>45195,3</a:t>
                      </a:r>
                      <a:endParaRPr lang="ru-RU" sz="1100" i="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i="0" dirty="0" smtClean="0">
                          <a:solidFill>
                            <a:schemeClr val="tx1">
                              <a:lumMod val="95000"/>
                              <a:lumOff val="5000"/>
                            </a:schemeClr>
                          </a:solidFill>
                        </a:rPr>
                        <a:t>45240,7</a:t>
                      </a:r>
                    </a:p>
                    <a:p>
                      <a:pPr algn="r"/>
                      <a:endParaRPr lang="ru-RU" sz="1100" i="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377987">
                <a:tc>
                  <a:txBody>
                    <a:bodyPr/>
                    <a:lstStyle/>
                    <a:p>
                      <a:r>
                        <a:rPr lang="ru-RU" sz="1100" i="1" dirty="0" smtClean="0">
                          <a:solidFill>
                            <a:schemeClr val="tx1">
                              <a:lumMod val="95000"/>
                              <a:lumOff val="5000"/>
                            </a:schemeClr>
                          </a:solidFill>
                        </a:rPr>
                        <a:t>Муниципальная программа "Управление муниципальными финансами муниципального образования "</a:t>
                      </a:r>
                      <a:r>
                        <a:rPr lang="ru-RU" sz="1100" i="1" dirty="0" err="1" smtClean="0">
                          <a:solidFill>
                            <a:schemeClr val="tx1">
                              <a:lumMod val="95000"/>
                              <a:lumOff val="5000"/>
                            </a:schemeClr>
                          </a:solidFill>
                        </a:rPr>
                        <a:t>Хиславичский</a:t>
                      </a:r>
                      <a:r>
                        <a:rPr lang="ru-RU" sz="1100" i="1" dirty="0" smtClean="0">
                          <a:solidFill>
                            <a:schemeClr val="tx1">
                              <a:lumMod val="95000"/>
                              <a:lumOff val="5000"/>
                            </a:schemeClr>
                          </a:solidFill>
                        </a:rPr>
                        <a:t> район" Смоленской области»</a:t>
                      </a:r>
                    </a:p>
                    <a:p>
                      <a:r>
                        <a:rPr kumimoji="0" lang="ru-RU" sz="1100" kern="1200" dirty="0" smtClean="0">
                          <a:solidFill>
                            <a:schemeClr val="tx1">
                              <a:lumMod val="95000"/>
                              <a:lumOff val="5000"/>
                            </a:schemeClr>
                          </a:solidFill>
                          <a:latin typeface="+mn-lt"/>
                          <a:ea typeface="+mn-ea"/>
                          <a:cs typeface="+mn-cs"/>
                        </a:rPr>
                        <a:t>Цель муниципальной программы: Повышение качества управления муниципальными финансами муниципального образования «</a:t>
                      </a:r>
                      <a:r>
                        <a:rPr kumimoji="0" lang="ru-RU" sz="1100" kern="1200" dirty="0" err="1" smtClean="0">
                          <a:solidFill>
                            <a:schemeClr val="tx1">
                              <a:lumMod val="95000"/>
                              <a:lumOff val="5000"/>
                            </a:schemeClr>
                          </a:solidFill>
                          <a:latin typeface="+mn-lt"/>
                          <a:ea typeface="+mn-ea"/>
                          <a:cs typeface="+mn-cs"/>
                        </a:rPr>
                        <a:t>Хиславичский</a:t>
                      </a:r>
                      <a:r>
                        <a:rPr kumimoji="0" lang="ru-RU" sz="1100" kern="1200" dirty="0" smtClean="0">
                          <a:solidFill>
                            <a:schemeClr val="tx1">
                              <a:lumMod val="95000"/>
                              <a:lumOff val="5000"/>
                            </a:schemeClr>
                          </a:solidFill>
                          <a:latin typeface="+mn-lt"/>
                          <a:ea typeface="+mn-ea"/>
                          <a:cs typeface="+mn-cs"/>
                        </a:rPr>
                        <a:t> район»  Смоленской области</a:t>
                      </a:r>
                      <a:endParaRPr lang="ru-RU" sz="1100" i="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i="0" dirty="0" smtClean="0">
                          <a:solidFill>
                            <a:schemeClr val="tx1">
                              <a:lumMod val="95000"/>
                              <a:lumOff val="5000"/>
                            </a:schemeClr>
                          </a:solidFill>
                        </a:rPr>
                        <a:t>33684,4</a:t>
                      </a:r>
                      <a:endParaRPr lang="ru-RU" sz="1100" i="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i="0" dirty="0" smtClean="0">
                          <a:solidFill>
                            <a:schemeClr val="tx1">
                              <a:lumMod val="95000"/>
                              <a:lumOff val="5000"/>
                            </a:schemeClr>
                          </a:solidFill>
                        </a:rPr>
                        <a:t>27975,4</a:t>
                      </a:r>
                      <a:endParaRPr lang="ru-RU" sz="1100" i="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i="0" dirty="0" smtClean="0">
                          <a:solidFill>
                            <a:schemeClr val="tx1">
                              <a:lumMod val="95000"/>
                              <a:lumOff val="5000"/>
                            </a:schemeClr>
                          </a:solidFill>
                        </a:rPr>
                        <a:t>24355,1</a:t>
                      </a:r>
                      <a:endParaRPr lang="ru-RU" sz="1100" i="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377987">
                <a:tc>
                  <a:txBody>
                    <a:bodyPr/>
                    <a:lstStyle/>
                    <a:p>
                      <a:r>
                        <a:rPr lang="ru-RU" sz="1100" i="1" dirty="0" smtClean="0">
                          <a:solidFill>
                            <a:schemeClr val="tx1">
                              <a:lumMod val="95000"/>
                              <a:lumOff val="5000"/>
                            </a:schemeClr>
                          </a:solidFill>
                        </a:rPr>
                        <a:t>Муниципальная программа "Создание условий для эффективного управления муниципальным образованием "</a:t>
                      </a:r>
                      <a:r>
                        <a:rPr lang="ru-RU" sz="1100" i="1" dirty="0" err="1" smtClean="0">
                          <a:solidFill>
                            <a:schemeClr val="tx1">
                              <a:lumMod val="95000"/>
                              <a:lumOff val="5000"/>
                            </a:schemeClr>
                          </a:solidFill>
                        </a:rPr>
                        <a:t>Хиславичский</a:t>
                      </a:r>
                      <a:r>
                        <a:rPr lang="ru-RU" sz="1100" i="1" dirty="0" smtClean="0">
                          <a:solidFill>
                            <a:schemeClr val="tx1">
                              <a:lumMod val="95000"/>
                              <a:lumOff val="5000"/>
                            </a:schemeClr>
                          </a:solidFill>
                        </a:rPr>
                        <a:t> район" Смоленской области«</a:t>
                      </a:r>
                    </a:p>
                    <a:p>
                      <a:r>
                        <a:rPr kumimoji="0" lang="ru-RU" sz="1100" kern="1200" dirty="0" smtClean="0">
                          <a:solidFill>
                            <a:schemeClr val="tx1">
                              <a:lumMod val="95000"/>
                              <a:lumOff val="5000"/>
                            </a:schemeClr>
                          </a:solidFill>
                          <a:latin typeface="+mn-lt"/>
                          <a:ea typeface="+mn-ea"/>
                          <a:cs typeface="+mn-cs"/>
                        </a:rPr>
                        <a:t>Цель муниципальной программы: Реализация полномочий Администрации муниципального образования по решению вопросов местного значения </a:t>
                      </a:r>
                      <a:endParaRPr lang="ru-RU" sz="1100" i="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i="0" dirty="0" smtClean="0">
                          <a:solidFill>
                            <a:schemeClr val="tx1">
                              <a:lumMod val="95000"/>
                              <a:lumOff val="5000"/>
                            </a:schemeClr>
                          </a:solidFill>
                        </a:rPr>
                        <a:t>21691,5</a:t>
                      </a:r>
                      <a:endParaRPr lang="ru-RU" sz="1100" i="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i="0" dirty="0" smtClean="0">
                          <a:solidFill>
                            <a:schemeClr val="tx1">
                              <a:lumMod val="95000"/>
                              <a:lumOff val="5000"/>
                            </a:schemeClr>
                          </a:solidFill>
                        </a:rPr>
                        <a:t>13218,6</a:t>
                      </a:r>
                      <a:endParaRPr lang="ru-RU" sz="1100" i="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i="0" dirty="0" smtClean="0">
                          <a:solidFill>
                            <a:schemeClr val="tx1">
                              <a:lumMod val="95000"/>
                              <a:lumOff val="5000"/>
                            </a:schemeClr>
                          </a:solidFill>
                        </a:rPr>
                        <a:t>13404,0</a:t>
                      </a:r>
                      <a:endParaRPr lang="ru-RU" sz="1100" i="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377987">
                <a:tc>
                  <a:txBody>
                    <a:bodyPr/>
                    <a:lstStyle/>
                    <a:p>
                      <a:r>
                        <a:rPr lang="ru-RU" sz="1100" i="1" dirty="0" smtClean="0">
                          <a:solidFill>
                            <a:schemeClr val="tx1">
                              <a:lumMod val="95000"/>
                              <a:lumOff val="5000"/>
                            </a:schemeClr>
                          </a:solidFill>
                        </a:rPr>
                        <a:t>Муниципальная программа "Развитие физической культуры и спорта в муниципальном образовании "</a:t>
                      </a:r>
                      <a:r>
                        <a:rPr lang="ru-RU" sz="1100" i="1" dirty="0" err="1" smtClean="0">
                          <a:solidFill>
                            <a:schemeClr val="tx1">
                              <a:lumMod val="95000"/>
                              <a:lumOff val="5000"/>
                            </a:schemeClr>
                          </a:solidFill>
                        </a:rPr>
                        <a:t>Хиславичский</a:t>
                      </a:r>
                      <a:r>
                        <a:rPr lang="ru-RU" sz="1100" i="1" dirty="0" smtClean="0">
                          <a:solidFill>
                            <a:schemeClr val="tx1">
                              <a:lumMod val="95000"/>
                              <a:lumOff val="5000"/>
                            </a:schemeClr>
                          </a:solidFill>
                        </a:rPr>
                        <a:t> район" Смоленской области«</a:t>
                      </a:r>
                    </a:p>
                    <a:p>
                      <a:r>
                        <a:rPr kumimoji="0" lang="ru-RU" sz="1100" kern="1200" dirty="0" smtClean="0">
                          <a:solidFill>
                            <a:schemeClr val="tx1">
                              <a:lumMod val="95000"/>
                              <a:lumOff val="5000"/>
                            </a:schemeClr>
                          </a:solidFill>
                          <a:latin typeface="+mn-lt"/>
                          <a:ea typeface="+mn-ea"/>
                          <a:cs typeface="+mn-cs"/>
                        </a:rPr>
                        <a:t>Цель муниципальной программы: Продвижение и развитие физической культурой и спортом населения района </a:t>
                      </a:r>
                      <a:endParaRPr lang="ru-RU" sz="1100" i="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i="0" dirty="0" smtClean="0">
                          <a:solidFill>
                            <a:schemeClr val="tx1">
                              <a:lumMod val="95000"/>
                              <a:lumOff val="5000"/>
                            </a:schemeClr>
                          </a:solidFill>
                        </a:rPr>
                        <a:t>5264,2</a:t>
                      </a:r>
                      <a:endParaRPr lang="ru-RU" sz="1100" i="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i="0" dirty="0" smtClean="0">
                          <a:solidFill>
                            <a:schemeClr val="tx1">
                              <a:lumMod val="95000"/>
                              <a:lumOff val="5000"/>
                            </a:schemeClr>
                          </a:solidFill>
                        </a:rPr>
                        <a:t>3960,5</a:t>
                      </a:r>
                      <a:endParaRPr lang="ru-RU" sz="1100" i="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i="0" dirty="0" smtClean="0">
                          <a:solidFill>
                            <a:schemeClr val="tx1">
                              <a:lumMod val="95000"/>
                              <a:lumOff val="5000"/>
                            </a:schemeClr>
                          </a:solidFill>
                        </a:rPr>
                        <a:t>3370,5</a:t>
                      </a:r>
                      <a:endParaRPr lang="ru-RU" sz="1100" i="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85750" y="571500"/>
          <a:ext cx="8572560" cy="5798822"/>
        </p:xfrm>
        <a:graphic>
          <a:graphicData uri="http://schemas.openxmlformats.org/drawingml/2006/table">
            <a:tbl>
              <a:tblPr firstRow="1" bandRow="1">
                <a:tableStyleId>{5C22544A-7EE6-4342-B048-85BDC9FD1C3A}</a:tableStyleId>
              </a:tblPr>
              <a:tblGrid>
                <a:gridCol w="5786478"/>
                <a:gridCol w="928694"/>
                <a:gridCol w="928694"/>
                <a:gridCol w="928694"/>
              </a:tblGrid>
              <a:tr h="342902">
                <a:tc rowSpan="2">
                  <a:txBody>
                    <a:bodyPr/>
                    <a:lstStyle/>
                    <a:p>
                      <a:pPr algn="ctr"/>
                      <a:endParaRPr lang="ru-RU" sz="1200" i="1" dirty="0" smtClean="0">
                        <a:solidFill>
                          <a:srgbClr val="000000"/>
                        </a:solidFill>
                      </a:endParaRPr>
                    </a:p>
                    <a:p>
                      <a:pPr algn="ctr"/>
                      <a:r>
                        <a:rPr lang="ru-RU" sz="1200" i="1" dirty="0" smtClean="0">
                          <a:solidFill>
                            <a:srgbClr val="000000"/>
                          </a:solidFill>
                        </a:rPr>
                        <a:t>Наименование муниципальной программы</a:t>
                      </a:r>
                      <a:endParaRPr lang="ru-RU" sz="1200" i="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3">
                  <a:txBody>
                    <a:bodyPr/>
                    <a:lstStyle/>
                    <a:p>
                      <a:pPr algn="ctr"/>
                      <a:r>
                        <a:rPr lang="ru-RU" sz="1200" i="1" dirty="0" smtClean="0">
                          <a:solidFill>
                            <a:schemeClr val="tx1">
                              <a:lumMod val="95000"/>
                              <a:lumOff val="5000"/>
                            </a:schemeClr>
                          </a:solidFill>
                        </a:rPr>
                        <a:t>Решение о бюджете на 2022 </a:t>
                      </a:r>
                      <a:r>
                        <a:rPr lang="ru-RU" sz="1200" i="1" baseline="0" dirty="0" smtClean="0">
                          <a:solidFill>
                            <a:schemeClr val="tx1">
                              <a:lumMod val="95000"/>
                              <a:lumOff val="5000"/>
                            </a:schemeClr>
                          </a:solidFill>
                        </a:rPr>
                        <a:t>год и плановый период 2023 и 2024 годов (первонач.)</a:t>
                      </a:r>
                      <a:endParaRPr lang="ru-RU" sz="1200" i="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200" i="1" dirty="0">
                        <a:solidFill>
                          <a:schemeClr val="bg1"/>
                        </a:solidFill>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200" i="1" dirty="0">
                        <a:solidFill>
                          <a:schemeClr val="bg1"/>
                        </a:solidFill>
                      </a:endParaRPr>
                    </a:p>
                  </a:txBody>
                  <a:tcPr/>
                </a:tc>
              </a:tr>
              <a:tr h="34290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ru-RU" sz="1200" b="1" i="1" kern="1200" dirty="0">
                        <a:solidFill>
                          <a:schemeClr val="bg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200" b="1" i="1" kern="1200" dirty="0" smtClean="0">
                          <a:solidFill>
                            <a:srgbClr val="000000"/>
                          </a:solidFill>
                          <a:latin typeface="+mn-lt"/>
                          <a:ea typeface="+mn-ea"/>
                          <a:cs typeface="+mn-cs"/>
                        </a:rPr>
                        <a:t>2022 год</a:t>
                      </a:r>
                      <a:endParaRPr kumimoji="0" lang="ru-RU" sz="1200" b="1" i="1"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200" b="1" i="1" kern="1200" dirty="0" smtClean="0">
                          <a:solidFill>
                            <a:srgbClr val="000000"/>
                          </a:solidFill>
                          <a:latin typeface="+mn-lt"/>
                          <a:ea typeface="+mn-ea"/>
                          <a:cs typeface="+mn-cs"/>
                        </a:rPr>
                        <a:t>2023 год</a:t>
                      </a:r>
                      <a:endParaRPr kumimoji="0" lang="ru-RU" sz="1200" b="1" i="1"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200" b="1" i="1" kern="1200" dirty="0" smtClean="0">
                          <a:solidFill>
                            <a:srgbClr val="000000"/>
                          </a:solidFill>
                          <a:latin typeface="+mn-lt"/>
                          <a:ea typeface="+mn-ea"/>
                          <a:cs typeface="+mn-cs"/>
                        </a:rPr>
                        <a:t>2024 год</a:t>
                      </a:r>
                      <a:endParaRPr kumimoji="0" lang="ru-RU" sz="1200" b="1" i="1"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42902">
                <a:tc>
                  <a:txBody>
                    <a:bodyPr/>
                    <a:lstStyle/>
                    <a:p>
                      <a:r>
                        <a:rPr lang="ru-RU" sz="1100" i="1" dirty="0" smtClean="0"/>
                        <a:t>Муниципальная программа "Создание благоприятного предпринимательского климата на территории муниципального образования "</a:t>
                      </a:r>
                      <a:r>
                        <a:rPr lang="ru-RU" sz="1100" i="1" dirty="0" err="1" smtClean="0"/>
                        <a:t>Хиславичский</a:t>
                      </a:r>
                      <a:r>
                        <a:rPr lang="ru-RU" sz="1100" i="1" dirty="0" smtClean="0"/>
                        <a:t> район" Смоленской области»</a:t>
                      </a:r>
                    </a:p>
                    <a:p>
                      <a:r>
                        <a:rPr kumimoji="0" lang="ru-RU" sz="1100" kern="1200" dirty="0" smtClean="0">
                          <a:solidFill>
                            <a:schemeClr val="dk1"/>
                          </a:solidFill>
                          <a:latin typeface="+mn-lt"/>
                          <a:ea typeface="+mn-ea"/>
                          <a:cs typeface="+mn-cs"/>
                        </a:rPr>
                        <a:t>Цель муниципальной программы: -повышение роли малого и среднего предпринимательства в экономике муниципального образования «</a:t>
                      </a:r>
                      <a:r>
                        <a:rPr kumimoji="0" lang="ru-RU" sz="1100" kern="1200" dirty="0" err="1" smtClean="0">
                          <a:solidFill>
                            <a:schemeClr val="dk1"/>
                          </a:solidFill>
                          <a:latin typeface="+mn-lt"/>
                          <a:ea typeface="+mn-ea"/>
                          <a:cs typeface="+mn-cs"/>
                        </a:rPr>
                        <a:t>Хиславичский</a:t>
                      </a:r>
                      <a:r>
                        <a:rPr kumimoji="0" lang="ru-RU" sz="1100" kern="1200" dirty="0" smtClean="0">
                          <a:solidFill>
                            <a:schemeClr val="dk1"/>
                          </a:solidFill>
                          <a:latin typeface="+mn-lt"/>
                          <a:ea typeface="+mn-ea"/>
                          <a:cs typeface="+mn-cs"/>
                        </a:rPr>
                        <a:t> район» Смоленской области;</a:t>
                      </a:r>
                    </a:p>
                    <a:p>
                      <a:r>
                        <a:rPr kumimoji="0" lang="ru-RU" sz="1100" kern="1200" dirty="0" smtClean="0">
                          <a:solidFill>
                            <a:schemeClr val="dk1"/>
                          </a:solidFill>
                          <a:latin typeface="+mn-lt"/>
                          <a:ea typeface="+mn-ea"/>
                          <a:cs typeface="+mn-cs"/>
                        </a:rPr>
                        <a:t>-обеспечение благоприятных условий развития малого и среднего бизнеса.</a:t>
                      </a:r>
                      <a:endParaRPr lang="ru-RU" sz="11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1884,7</a:t>
                      </a:r>
                    </a:p>
                    <a:p>
                      <a:pPr algn="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1941,8</a:t>
                      </a: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1919,9</a:t>
                      </a: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342902">
                <a:tc>
                  <a:txBody>
                    <a:bodyPr/>
                    <a:lstStyle/>
                    <a:p>
                      <a:r>
                        <a:rPr lang="ru-RU" sz="1100" i="1" dirty="0" smtClean="0"/>
                        <a:t>Муниципальная программа "Обеспечение жильем молодых семей муниципального образования "</a:t>
                      </a:r>
                      <a:r>
                        <a:rPr lang="ru-RU" sz="1100" i="1" dirty="0" err="1" smtClean="0"/>
                        <a:t>Хиславичский</a:t>
                      </a:r>
                      <a:r>
                        <a:rPr lang="ru-RU" sz="1100" i="1" dirty="0" smtClean="0"/>
                        <a:t> район" Смоленской области»</a:t>
                      </a:r>
                    </a:p>
                    <a:p>
                      <a:r>
                        <a:rPr kumimoji="0" lang="ru-RU" sz="1100" kern="1200" dirty="0" smtClean="0">
                          <a:solidFill>
                            <a:schemeClr val="dk1"/>
                          </a:solidFill>
                          <a:latin typeface="+mn-lt"/>
                          <a:ea typeface="+mn-ea"/>
                          <a:cs typeface="+mn-cs"/>
                        </a:rPr>
                        <a:t>Цель муниципальной программы: Государственная поддержка молодых семей, проживающих на территории </a:t>
                      </a:r>
                      <a:r>
                        <a:rPr kumimoji="0" lang="ru-RU" sz="1100" kern="1200" dirty="0" err="1" smtClean="0">
                          <a:solidFill>
                            <a:schemeClr val="dk1"/>
                          </a:solidFill>
                          <a:latin typeface="+mn-lt"/>
                          <a:ea typeface="+mn-ea"/>
                          <a:cs typeface="+mn-cs"/>
                        </a:rPr>
                        <a:t>Хиславичского</a:t>
                      </a:r>
                      <a:r>
                        <a:rPr kumimoji="0" lang="ru-RU" sz="1100" kern="1200" dirty="0" smtClean="0">
                          <a:solidFill>
                            <a:schemeClr val="dk1"/>
                          </a:solidFill>
                          <a:latin typeface="+mn-lt"/>
                          <a:ea typeface="+mn-ea"/>
                          <a:cs typeface="+mn-cs"/>
                        </a:rPr>
                        <a:t> района Смоленской области, признанных в установленном порядке, нуждающимися в улучшении жилищных условий, в решении жилищной проблемы.</a:t>
                      </a:r>
                      <a:endParaRPr lang="ru-RU"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165,0</a:t>
                      </a:r>
                    </a:p>
                    <a:p>
                      <a:pPr algn="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154,0</a:t>
                      </a: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198,0</a:t>
                      </a: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342902">
                <a:tc>
                  <a:txBody>
                    <a:bodyPr/>
                    <a:lstStyle/>
                    <a:p>
                      <a:r>
                        <a:rPr lang="ru-RU" sz="1100" i="1" u="none" dirty="0" smtClean="0"/>
                        <a:t>Муниципальная программа «Противодействие </a:t>
                      </a:r>
                      <a:r>
                        <a:rPr lang="ru-RU" sz="1100" i="1" u="none" dirty="0" err="1" smtClean="0"/>
                        <a:t>территоризму</a:t>
                      </a:r>
                      <a:r>
                        <a:rPr lang="ru-RU" sz="1100" i="1" u="none" baseline="0" dirty="0" smtClean="0"/>
                        <a:t> и экстремизму на территории </a:t>
                      </a:r>
                      <a:r>
                        <a:rPr lang="ru-RU" sz="1100" i="1" u="none" dirty="0" smtClean="0"/>
                        <a:t>муниципального образования "Хиславичский район" Смоленской области»</a:t>
                      </a:r>
                    </a:p>
                    <a:p>
                      <a:r>
                        <a:rPr kumimoji="0" lang="ru-RU" sz="1100" u="none" kern="1200" dirty="0" smtClean="0">
                          <a:solidFill>
                            <a:schemeClr val="dk1"/>
                          </a:solidFill>
                          <a:latin typeface="+mn-lt"/>
                          <a:ea typeface="+mn-ea"/>
                          <a:cs typeface="+mn-cs"/>
                        </a:rPr>
                        <a:t>Цель муниципальной программы: Реализация мер по профилактике экстремизма в различных формах</a:t>
                      </a:r>
                      <a:endParaRPr lang="ru-RU" sz="1100" u="none"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150,0</a:t>
                      </a: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0,0</a:t>
                      </a: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0,0</a:t>
                      </a: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342902">
                <a:tc>
                  <a:txBody>
                    <a:bodyPr/>
                    <a:lstStyle/>
                    <a:p>
                      <a:r>
                        <a:rPr lang="ru-RU" sz="1100" i="1" dirty="0" smtClean="0"/>
                        <a:t>Муниципальная программа "Демографическое развитие на территории муниципального образования "</a:t>
                      </a:r>
                      <a:r>
                        <a:rPr lang="ru-RU" sz="1100" i="1" dirty="0" err="1" smtClean="0"/>
                        <a:t>Хиславичский</a:t>
                      </a:r>
                      <a:r>
                        <a:rPr lang="ru-RU" sz="1100" i="1" dirty="0" smtClean="0"/>
                        <a:t> район" Смоленской области»</a:t>
                      </a:r>
                    </a:p>
                    <a:p>
                      <a:r>
                        <a:rPr kumimoji="0" lang="ru-RU" sz="1100" kern="1200" dirty="0" smtClean="0">
                          <a:solidFill>
                            <a:schemeClr val="dk1"/>
                          </a:solidFill>
                          <a:latin typeface="+mn-lt"/>
                          <a:ea typeface="+mn-ea"/>
                          <a:cs typeface="+mn-cs"/>
                        </a:rPr>
                        <a:t>Цель муниципальной программы: Снижение темпов естественной убыли населения, стабилизация демографической ситуации, поддержка материнства, детства и отцовства, формирование предпосылок к последующему демографическому росту.</a:t>
                      </a:r>
                      <a:endParaRPr lang="ru-RU" sz="11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10,0</a:t>
                      </a: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0,0</a:t>
                      </a: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0,0</a:t>
                      </a: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342902">
                <a:tc>
                  <a:txBody>
                    <a:bodyPr/>
                    <a:lstStyle/>
                    <a:p>
                      <a:r>
                        <a:rPr lang="ru-RU" sz="1100" i="1" dirty="0" smtClean="0"/>
                        <a:t>Муниципальная программа "Обеспечение безопасности дорожного движения на территории муниципального образования "</a:t>
                      </a:r>
                      <a:r>
                        <a:rPr lang="ru-RU" sz="1100" i="1" dirty="0" err="1" smtClean="0"/>
                        <a:t>Хиславичский</a:t>
                      </a:r>
                      <a:r>
                        <a:rPr lang="ru-RU" sz="1100" i="1" dirty="0" smtClean="0"/>
                        <a:t> район" Смоленской области«</a:t>
                      </a:r>
                    </a:p>
                    <a:p>
                      <a:r>
                        <a:rPr kumimoji="0" lang="ru-RU" sz="1100" kern="1200" dirty="0" smtClean="0">
                          <a:solidFill>
                            <a:schemeClr val="dk1"/>
                          </a:solidFill>
                          <a:latin typeface="+mn-lt"/>
                          <a:ea typeface="+mn-ea"/>
                          <a:cs typeface="+mn-cs"/>
                        </a:rPr>
                        <a:t>Цель муниципальной программы: Сокращение на территории </a:t>
                      </a:r>
                      <a:r>
                        <a:rPr kumimoji="0" lang="ru-RU" sz="1100" kern="1200" dirty="0" err="1" smtClean="0">
                          <a:solidFill>
                            <a:schemeClr val="dk1"/>
                          </a:solidFill>
                          <a:latin typeface="+mn-lt"/>
                          <a:ea typeface="+mn-ea"/>
                          <a:cs typeface="+mn-cs"/>
                        </a:rPr>
                        <a:t>Хиславичского</a:t>
                      </a:r>
                      <a:r>
                        <a:rPr kumimoji="0" lang="ru-RU" sz="1100" kern="1200" dirty="0" smtClean="0">
                          <a:solidFill>
                            <a:schemeClr val="dk1"/>
                          </a:solidFill>
                          <a:latin typeface="+mn-lt"/>
                          <a:ea typeface="+mn-ea"/>
                          <a:cs typeface="+mn-cs"/>
                        </a:rPr>
                        <a:t>  района количества лиц, погибших и раненых в результате дорожно-транспортных происшествий, снижение количества дорожно-транспортных происшествий с пострадавшими и сокращение детского дорожно-транспортного травматизма.</a:t>
                      </a:r>
                      <a:endParaRPr lang="ru-RU" sz="11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5,0</a:t>
                      </a: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0</a:t>
                      </a: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0</a:t>
                      </a: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85720" y="142852"/>
          <a:ext cx="8501124" cy="6507483"/>
        </p:xfrm>
        <a:graphic>
          <a:graphicData uri="http://schemas.openxmlformats.org/drawingml/2006/table">
            <a:tbl>
              <a:tblPr firstRow="1" bandRow="1">
                <a:tableStyleId>{5C22544A-7EE6-4342-B048-85BDC9FD1C3A}</a:tableStyleId>
              </a:tblPr>
              <a:tblGrid>
                <a:gridCol w="5715040"/>
                <a:gridCol w="928694"/>
                <a:gridCol w="928694"/>
                <a:gridCol w="928696"/>
              </a:tblGrid>
              <a:tr h="628963">
                <a:tc rowSpan="2">
                  <a:txBody>
                    <a:bodyPr/>
                    <a:lstStyle/>
                    <a:p>
                      <a:pPr algn="ctr"/>
                      <a:endParaRPr lang="ru-RU" sz="1200" i="1" dirty="0" smtClean="0">
                        <a:solidFill>
                          <a:srgbClr val="000000"/>
                        </a:solidFill>
                      </a:endParaRPr>
                    </a:p>
                    <a:p>
                      <a:pPr algn="ctr"/>
                      <a:r>
                        <a:rPr lang="ru-RU" sz="1200" i="1" dirty="0" smtClean="0">
                          <a:solidFill>
                            <a:srgbClr val="000000"/>
                          </a:solidFill>
                        </a:rPr>
                        <a:t>Наименование муниципальной программы</a:t>
                      </a:r>
                      <a:endParaRPr lang="ru-RU" sz="1200" i="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3">
                  <a:txBody>
                    <a:bodyPr/>
                    <a:lstStyle/>
                    <a:p>
                      <a:pPr algn="ctr"/>
                      <a:r>
                        <a:rPr lang="ru-RU" sz="1200" i="1" dirty="0" smtClean="0">
                          <a:solidFill>
                            <a:schemeClr val="tx1">
                              <a:lumMod val="95000"/>
                              <a:lumOff val="5000"/>
                            </a:schemeClr>
                          </a:solidFill>
                        </a:rPr>
                        <a:t>Решение о бюджете на 2022</a:t>
                      </a:r>
                      <a:r>
                        <a:rPr lang="ru-RU" sz="1200" i="1" baseline="0" dirty="0" smtClean="0">
                          <a:solidFill>
                            <a:schemeClr val="tx1">
                              <a:lumMod val="95000"/>
                              <a:lumOff val="5000"/>
                            </a:schemeClr>
                          </a:solidFill>
                        </a:rPr>
                        <a:t> год и плановый период 2023 и 2024 годов (первонач.)</a:t>
                      </a:r>
                      <a:endParaRPr lang="ru-RU" sz="1200" i="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200" i="1" dirty="0">
                        <a:solidFill>
                          <a:schemeClr val="bg1"/>
                        </a:solidFill>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200" i="1" dirty="0">
                        <a:solidFill>
                          <a:schemeClr val="bg1"/>
                        </a:solidFill>
                      </a:endParaRPr>
                    </a:p>
                  </a:txBody>
                  <a:tcPr/>
                </a:tc>
              </a:tr>
              <a:tr h="364399">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ru-RU" sz="1200" b="1" i="1" kern="1200" dirty="0">
                        <a:solidFill>
                          <a:schemeClr val="bg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200" b="1" i="1" kern="1200" dirty="0" smtClean="0">
                          <a:solidFill>
                            <a:schemeClr val="tx1">
                              <a:lumMod val="95000"/>
                              <a:lumOff val="5000"/>
                            </a:schemeClr>
                          </a:solidFill>
                          <a:latin typeface="+mn-lt"/>
                          <a:ea typeface="+mn-ea"/>
                          <a:cs typeface="+mn-cs"/>
                        </a:rPr>
                        <a:t>2022 год</a:t>
                      </a:r>
                      <a:endParaRPr kumimoji="0" lang="ru-RU" sz="1200" b="1" i="1" kern="1200" dirty="0">
                        <a:solidFill>
                          <a:schemeClr val="tx1">
                            <a:lumMod val="95000"/>
                            <a:lumOff val="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200" b="1" i="1" kern="1200" dirty="0" smtClean="0">
                          <a:solidFill>
                            <a:schemeClr val="tx1">
                              <a:lumMod val="95000"/>
                              <a:lumOff val="5000"/>
                            </a:schemeClr>
                          </a:solidFill>
                          <a:latin typeface="+mn-lt"/>
                          <a:ea typeface="+mn-ea"/>
                          <a:cs typeface="+mn-cs"/>
                        </a:rPr>
                        <a:t>2023 год</a:t>
                      </a:r>
                      <a:endParaRPr kumimoji="0" lang="ru-RU" sz="1200" b="1" i="1" kern="1200" dirty="0">
                        <a:solidFill>
                          <a:schemeClr val="tx1">
                            <a:lumMod val="95000"/>
                            <a:lumOff val="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200" b="1" i="1" kern="1200" dirty="0" smtClean="0">
                          <a:solidFill>
                            <a:schemeClr val="tx1">
                              <a:lumMod val="95000"/>
                              <a:lumOff val="5000"/>
                            </a:schemeClr>
                          </a:solidFill>
                          <a:latin typeface="+mn-lt"/>
                          <a:ea typeface="+mn-ea"/>
                          <a:cs typeface="+mn-cs"/>
                        </a:rPr>
                        <a:t>2024 год</a:t>
                      </a:r>
                      <a:endParaRPr kumimoji="0" lang="ru-RU" sz="1200" b="1" i="1" kern="1200" dirty="0">
                        <a:solidFill>
                          <a:schemeClr val="tx1">
                            <a:lumMod val="95000"/>
                            <a:lumOff val="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216345">
                <a:tc>
                  <a:txBody>
                    <a:bodyPr/>
                    <a:lstStyle/>
                    <a:p>
                      <a:r>
                        <a:rPr lang="ru-RU" sz="1100" i="1" dirty="0" smtClean="0"/>
                        <a:t>Муниципальная программа "Социальная поддержка замещающих семей и семей с детьми, находящихся в социально опасном положении, лиц из числа.</a:t>
                      </a:r>
                    </a:p>
                    <a:p>
                      <a:r>
                        <a:rPr kumimoji="0" lang="ru-RU" sz="1000" kern="1200" dirty="0" smtClean="0">
                          <a:solidFill>
                            <a:schemeClr val="dk1"/>
                          </a:solidFill>
                          <a:latin typeface="+mn-lt"/>
                          <a:ea typeface="+mn-ea"/>
                          <a:cs typeface="+mn-cs"/>
                        </a:rPr>
                        <a:t>Цель муниципальной программы: 1.Создание комплексной системы профилактической, коррекционной и реабилитационной работы с семьями и детьми, которые находятся в социально опасном положении, в трудной жизненной ситуации, на ранней стадии семейного неблагополучия, для предупреждения социального сиротства и семейного неблагополучия, профилактика жестокого обращения с детьми.</a:t>
                      </a:r>
                    </a:p>
                    <a:p>
                      <a:r>
                        <a:rPr kumimoji="0" lang="ru-RU" sz="1000" kern="1200" dirty="0" smtClean="0">
                          <a:solidFill>
                            <a:schemeClr val="dk1"/>
                          </a:solidFill>
                          <a:latin typeface="+mn-lt"/>
                          <a:ea typeface="+mn-ea"/>
                          <a:cs typeface="+mn-cs"/>
                        </a:rPr>
                        <a:t>2. Создание благоприятных условий для каждого ребенка, воспитывающего в кровной или замещающей семье, в соответствии с его индивидуальными потребностями и особенностями развития.</a:t>
                      </a:r>
                    </a:p>
                    <a:p>
                      <a:r>
                        <a:rPr kumimoji="0" lang="ru-RU" sz="1000" kern="1200" dirty="0" smtClean="0">
                          <a:solidFill>
                            <a:schemeClr val="dk1"/>
                          </a:solidFill>
                          <a:latin typeface="+mn-lt"/>
                          <a:ea typeface="+mn-ea"/>
                          <a:cs typeface="+mn-cs"/>
                        </a:rPr>
                        <a:t>3. Совершенствование мер социального поддержки выпускников детских домов, школ интернат, лиц из числа детей-сирот и детей, оставшихся без попечения родителей.</a:t>
                      </a:r>
                    </a:p>
                    <a:p>
                      <a:r>
                        <a:rPr kumimoji="0" lang="ru-RU" sz="1000" kern="1200" dirty="0" smtClean="0">
                          <a:solidFill>
                            <a:schemeClr val="dk1"/>
                          </a:solidFill>
                          <a:latin typeface="+mn-lt"/>
                          <a:ea typeface="+mn-ea"/>
                          <a:cs typeface="+mn-cs"/>
                        </a:rPr>
                        <a:t>4. Развитие и поддержка семейных форм устройства детей-сирот и детей, оставшихся без попечения родителей; семейное устройство детей-сирот и детей, оставшихся  без попечения родителей.</a:t>
                      </a:r>
                      <a:endParaRPr lang="ru-RU"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11214,9</a:t>
                      </a: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11012,4</a:t>
                      </a: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11051,5</a:t>
                      </a:r>
                    </a:p>
                    <a:p>
                      <a:pPr algn="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1572407">
                <a:tc>
                  <a:txBody>
                    <a:bodyPr/>
                    <a:lstStyle/>
                    <a:p>
                      <a:r>
                        <a:rPr lang="ru-RU" sz="1100" i="1" dirty="0" smtClean="0"/>
                        <a:t>Муниципальная программа "Разработка проектов генеральных планов и правил землепользования и застройки сельских поселений муниципального образования "</a:t>
                      </a:r>
                      <a:r>
                        <a:rPr lang="ru-RU" sz="1100" i="1" dirty="0" err="1" smtClean="0"/>
                        <a:t>Хиславичский</a:t>
                      </a:r>
                      <a:r>
                        <a:rPr lang="ru-RU" sz="1100" i="1" dirty="0" smtClean="0"/>
                        <a:t> район" Смоленской области»</a:t>
                      </a:r>
                    </a:p>
                    <a:p>
                      <a:r>
                        <a:rPr kumimoji="0" lang="ru-RU" sz="1100" kern="1200" dirty="0" smtClean="0">
                          <a:solidFill>
                            <a:schemeClr val="dk1"/>
                          </a:solidFill>
                          <a:latin typeface="+mn-lt"/>
                          <a:ea typeface="+mn-ea"/>
                          <a:cs typeface="+mn-cs"/>
                        </a:rPr>
                        <a:t>Цель муниципальной программы: Обеспечение населенных пунктов  сельских поселений </a:t>
                      </a:r>
                      <a:r>
                        <a:rPr kumimoji="0" lang="ru-RU" sz="1100" kern="1200" dirty="0" err="1" smtClean="0">
                          <a:solidFill>
                            <a:schemeClr val="dk1"/>
                          </a:solidFill>
                          <a:latin typeface="+mn-lt"/>
                          <a:ea typeface="+mn-ea"/>
                          <a:cs typeface="+mn-cs"/>
                        </a:rPr>
                        <a:t>Хиславичского</a:t>
                      </a:r>
                      <a:r>
                        <a:rPr kumimoji="0" lang="ru-RU" sz="1100" kern="1200" dirty="0" smtClean="0">
                          <a:solidFill>
                            <a:schemeClr val="dk1"/>
                          </a:solidFill>
                          <a:latin typeface="+mn-lt"/>
                          <a:ea typeface="+mn-ea"/>
                          <a:cs typeface="+mn-cs"/>
                        </a:rPr>
                        <a:t> района Смоленской области предпосылками для устойчивого развития, формирования благоприятной среды жизнедеятельности, экологической безопасности, надежности транспортной и инженерной инфраструктур, комплексности решений жилищной программы, эффективности использования производственных территорий, культурной преемственности градостроительных решений, эстетической выразительности.</a:t>
                      </a:r>
                      <a:endParaRPr lang="ru-RU" sz="11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240,0</a:t>
                      </a: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0,0</a:t>
                      </a: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0,0</a:t>
                      </a: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1647284">
                <a:tc>
                  <a:txBody>
                    <a:bodyPr/>
                    <a:lstStyle/>
                    <a:p>
                      <a:r>
                        <a:rPr lang="ru-RU" sz="1100" i="1" dirty="0" smtClean="0"/>
                        <a:t>Муниципальная программа «Доступная</a:t>
                      </a:r>
                      <a:r>
                        <a:rPr lang="ru-RU" sz="1100" i="1" baseline="0" dirty="0" smtClean="0"/>
                        <a:t> среда на территории</a:t>
                      </a:r>
                      <a:r>
                        <a:rPr lang="ru-RU" sz="1100" i="1" dirty="0" smtClean="0"/>
                        <a:t> муниципального образования "Хиславичский район" Смоленской области»</a:t>
                      </a:r>
                    </a:p>
                    <a:p>
                      <a:r>
                        <a:rPr kumimoji="0" lang="ru-RU" sz="1100" u="none" kern="1200" dirty="0" smtClean="0">
                          <a:solidFill>
                            <a:schemeClr val="dk1"/>
                          </a:solidFill>
                          <a:latin typeface="+mn-lt"/>
                          <a:ea typeface="+mn-ea"/>
                          <a:cs typeface="+mn-cs"/>
                        </a:rPr>
                        <a:t>Цель муниципальной программы: </a:t>
                      </a:r>
                      <a:r>
                        <a:rPr kumimoji="0" lang="ru-RU" sz="1000" kern="1200" dirty="0" smtClean="0">
                          <a:solidFill>
                            <a:schemeClr val="dk1"/>
                          </a:solidFill>
                          <a:latin typeface="+mn-lt"/>
                          <a:ea typeface="+mn-ea"/>
                          <a:cs typeface="+mn-cs"/>
                        </a:rPr>
                        <a:t>Улучшение  качества  жизни инвалидов и других маломобильных групп населения; формирование условий устойчивого развития доступной среды инвалидов и других маломобильных групп населения; формирование позитивного общественного мнения в отношении проблем обеспечения доступности среды жизнедеятельности для инвалидов и пожилых людей; обеспечение условий социальной реабилитации и интеграции инвалидов в общество; усиление государственной и социальной поддержки общественных организаций инвалидов и инвалидов Хиславичского района</a:t>
                      </a:r>
                      <a:endParaRPr lang="ru-RU" sz="11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10,0</a:t>
                      </a: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0,0</a:t>
                      </a: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0,</a:t>
                      </a: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85720" y="142852"/>
          <a:ext cx="8572560" cy="4135120"/>
        </p:xfrm>
        <a:graphic>
          <a:graphicData uri="http://schemas.openxmlformats.org/drawingml/2006/table">
            <a:tbl>
              <a:tblPr firstRow="1" bandRow="1">
                <a:tableStyleId>{5C22544A-7EE6-4342-B048-85BDC9FD1C3A}</a:tableStyleId>
              </a:tblPr>
              <a:tblGrid>
                <a:gridCol w="5643602"/>
                <a:gridCol w="928694"/>
                <a:gridCol w="1000132"/>
                <a:gridCol w="1000132"/>
              </a:tblGrid>
              <a:tr h="370840">
                <a:tc rowSpan="2">
                  <a:txBody>
                    <a:bodyPr/>
                    <a:lstStyle/>
                    <a:p>
                      <a:pPr algn="ctr"/>
                      <a:endParaRPr lang="ru-RU" sz="1200" i="1" dirty="0" smtClean="0">
                        <a:solidFill>
                          <a:srgbClr val="000000"/>
                        </a:solidFill>
                      </a:endParaRPr>
                    </a:p>
                    <a:p>
                      <a:pPr algn="ctr"/>
                      <a:r>
                        <a:rPr lang="ru-RU" sz="1200" i="1" dirty="0" smtClean="0">
                          <a:solidFill>
                            <a:srgbClr val="000000"/>
                          </a:solidFill>
                        </a:rPr>
                        <a:t>Наименование муниципальной программы</a:t>
                      </a:r>
                      <a:endParaRPr lang="ru-RU" sz="1200" i="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3">
                  <a:txBody>
                    <a:bodyPr/>
                    <a:lstStyle/>
                    <a:p>
                      <a:pPr algn="ctr"/>
                      <a:r>
                        <a:rPr lang="ru-RU" sz="1200" i="1" dirty="0" smtClean="0">
                          <a:solidFill>
                            <a:schemeClr val="tx1">
                              <a:lumMod val="95000"/>
                              <a:lumOff val="5000"/>
                            </a:schemeClr>
                          </a:solidFill>
                        </a:rPr>
                        <a:t>Решение о бюджете на 2022</a:t>
                      </a:r>
                      <a:r>
                        <a:rPr lang="ru-RU" sz="1200" i="1" baseline="0" dirty="0" smtClean="0">
                          <a:solidFill>
                            <a:schemeClr val="tx1">
                              <a:lumMod val="95000"/>
                              <a:lumOff val="5000"/>
                            </a:schemeClr>
                          </a:solidFill>
                        </a:rPr>
                        <a:t> год и плановый период 2023 и 2024 годов (первонач.)</a:t>
                      </a:r>
                      <a:endParaRPr lang="ru-RU" sz="1200" i="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200" i="1" dirty="0">
                        <a:solidFill>
                          <a:schemeClr val="bg1"/>
                        </a:solidFill>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200" i="1" dirty="0">
                        <a:solidFill>
                          <a:schemeClr val="bg1"/>
                        </a:solidFill>
                      </a:endParaRPr>
                    </a:p>
                  </a:txBody>
                  <a:tcPr/>
                </a:tc>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ru-RU" sz="1200" b="1" i="1" kern="1200" dirty="0">
                        <a:solidFill>
                          <a:schemeClr val="bg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200" b="1" i="1" kern="1200" dirty="0" smtClean="0">
                          <a:solidFill>
                            <a:srgbClr val="000000"/>
                          </a:solidFill>
                          <a:latin typeface="+mn-lt"/>
                          <a:ea typeface="+mn-ea"/>
                          <a:cs typeface="+mn-cs"/>
                        </a:rPr>
                        <a:t>2022 год</a:t>
                      </a:r>
                      <a:endParaRPr kumimoji="0" lang="ru-RU" sz="1200" b="1" i="1"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200" b="1" i="1" kern="1200" dirty="0" smtClean="0">
                          <a:solidFill>
                            <a:srgbClr val="000000"/>
                          </a:solidFill>
                          <a:latin typeface="+mn-lt"/>
                          <a:ea typeface="+mn-ea"/>
                          <a:cs typeface="+mn-cs"/>
                        </a:rPr>
                        <a:t>2023 год</a:t>
                      </a:r>
                      <a:endParaRPr kumimoji="0" lang="ru-RU" sz="1200" b="1" i="1"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200" b="1" i="1" kern="1200" dirty="0" smtClean="0">
                          <a:solidFill>
                            <a:srgbClr val="000000"/>
                          </a:solidFill>
                          <a:latin typeface="+mn-lt"/>
                          <a:ea typeface="+mn-ea"/>
                          <a:cs typeface="+mn-cs"/>
                        </a:rPr>
                        <a:t>2024 год</a:t>
                      </a:r>
                      <a:endParaRPr kumimoji="0" lang="ru-RU" sz="1200" b="1" i="1"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70840">
                <a:tc>
                  <a:txBody>
                    <a:bodyPr/>
                    <a:lstStyle/>
                    <a:p>
                      <a:r>
                        <a:rPr lang="ru-RU" sz="1100" i="1" dirty="0" smtClean="0"/>
                        <a:t>Муниципальная программа "Профилактика правонарушений и усиление борьбы с преступностью на территории муниципального образования "</a:t>
                      </a:r>
                      <a:r>
                        <a:rPr lang="ru-RU" sz="1100" i="1" dirty="0" err="1" smtClean="0"/>
                        <a:t>Хиславичский</a:t>
                      </a:r>
                      <a:r>
                        <a:rPr lang="ru-RU" sz="1100" i="1" dirty="0" smtClean="0"/>
                        <a:t> район" Смоленской области»</a:t>
                      </a:r>
                    </a:p>
                    <a:p>
                      <a:r>
                        <a:rPr kumimoji="0" lang="ru-RU" sz="1100" kern="1200" dirty="0" smtClean="0">
                          <a:solidFill>
                            <a:schemeClr val="dk1"/>
                          </a:solidFill>
                          <a:latin typeface="+mn-lt"/>
                          <a:ea typeface="+mn-ea"/>
                          <a:cs typeface="+mn-cs"/>
                        </a:rPr>
                        <a:t>Цель муниципальной программы: Обеспечение безопасности жизнедеятельности населения муниципального образования.</a:t>
                      </a:r>
                      <a:endParaRPr lang="ru-RU" sz="11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5,0</a:t>
                      </a: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0,0</a:t>
                      </a: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solidFill>
                            <a:srgbClr val="000000"/>
                          </a:solidFill>
                        </a:rPr>
                        <a:t>0,0</a:t>
                      </a:r>
                      <a:endParaRPr lang="ru-RU"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370840">
                <a:tc>
                  <a:txBody>
                    <a:bodyPr/>
                    <a:lstStyle/>
                    <a:p>
                      <a:r>
                        <a:rPr lang="ru-RU" sz="1100" i="1" dirty="0" smtClean="0"/>
                        <a:t>Муниципальная программа "Комплексные меры противодействия злоупотреблению наркотическими средствами и их незаконному обороту на территории муниципального образования "</a:t>
                      </a:r>
                      <a:r>
                        <a:rPr lang="ru-RU" sz="1100" i="1" dirty="0" err="1" smtClean="0"/>
                        <a:t>Хиславичский</a:t>
                      </a:r>
                      <a:r>
                        <a:rPr lang="ru-RU" sz="1100" i="1" dirty="0" smtClean="0"/>
                        <a:t> район" Смоленской области»</a:t>
                      </a:r>
                    </a:p>
                    <a:p>
                      <a:r>
                        <a:rPr kumimoji="0" lang="ru-RU" sz="1100" kern="1200" dirty="0" smtClean="0">
                          <a:solidFill>
                            <a:schemeClr val="dk1"/>
                          </a:solidFill>
                          <a:latin typeface="+mn-lt"/>
                          <a:ea typeface="+mn-ea"/>
                          <a:cs typeface="+mn-cs"/>
                        </a:rPr>
                        <a:t>Цель муниципальной программы: Обеспечение условий, способствующих снижению показателей незаконного оборота наркотиков, поэтапного сокращения наркомании и связанных с ней правонарушений до уровня минимальной опасности для общества на территории муниципального образования «</a:t>
                      </a:r>
                      <a:r>
                        <a:rPr kumimoji="0" lang="ru-RU" sz="1100" kern="1200" dirty="0" err="1" smtClean="0">
                          <a:solidFill>
                            <a:schemeClr val="dk1"/>
                          </a:solidFill>
                          <a:latin typeface="+mn-lt"/>
                          <a:ea typeface="+mn-ea"/>
                          <a:cs typeface="+mn-cs"/>
                        </a:rPr>
                        <a:t>Хиславичский</a:t>
                      </a:r>
                      <a:r>
                        <a:rPr kumimoji="0" lang="ru-RU" sz="1100" kern="1200" dirty="0" smtClean="0">
                          <a:solidFill>
                            <a:schemeClr val="dk1"/>
                          </a:solidFill>
                          <a:latin typeface="+mn-lt"/>
                          <a:ea typeface="+mn-ea"/>
                          <a:cs typeface="+mn-cs"/>
                        </a:rPr>
                        <a:t> район» Смоленской области.</a:t>
                      </a:r>
                      <a:endParaRPr lang="ru-RU" sz="11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t>5,0</a:t>
                      </a:r>
                      <a:endParaRPr lang="ru-RU"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t>0,0</a:t>
                      </a:r>
                      <a:endParaRPr lang="ru-RU"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t>0,0</a:t>
                      </a:r>
                      <a:endParaRPr lang="ru-RU"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370840">
                <a:tc>
                  <a:txBody>
                    <a:bodyPr/>
                    <a:lstStyle/>
                    <a:p>
                      <a:r>
                        <a:rPr lang="ru-RU" sz="1100" i="1" dirty="0" smtClean="0"/>
                        <a:t>Муниципальная программа "Развитие добровольчества (</a:t>
                      </a:r>
                      <a:r>
                        <a:rPr lang="ru-RU" sz="1100" i="1" dirty="0" err="1" smtClean="0"/>
                        <a:t>волонтерства</a:t>
                      </a:r>
                      <a:r>
                        <a:rPr lang="ru-RU" sz="1100" i="1" dirty="0" smtClean="0"/>
                        <a:t>) в муниципальном образовании "</a:t>
                      </a:r>
                      <a:r>
                        <a:rPr lang="ru-RU" sz="1100" i="1" dirty="0" err="1" smtClean="0"/>
                        <a:t>Хиславичский</a:t>
                      </a:r>
                      <a:r>
                        <a:rPr lang="ru-RU" sz="1100" i="1" dirty="0" smtClean="0"/>
                        <a:t> район" Смоленской области" на 2020-2024 годы</a:t>
                      </a:r>
                    </a:p>
                    <a:p>
                      <a:r>
                        <a:rPr kumimoji="0" lang="ru-RU" sz="1100" kern="1200" dirty="0" smtClean="0">
                          <a:solidFill>
                            <a:schemeClr val="dk1"/>
                          </a:solidFill>
                          <a:latin typeface="+mn-lt"/>
                          <a:ea typeface="+mn-ea"/>
                          <a:cs typeface="+mn-cs"/>
                        </a:rPr>
                        <a:t>Цель муниципальной программы: Вовлечение в добровольческую (волонтерскую) деятельность граждан всех возрастов, проживающих на территории муниципального образования «</a:t>
                      </a:r>
                      <a:r>
                        <a:rPr kumimoji="0" lang="ru-RU" sz="1100" kern="1200" dirty="0" err="1" smtClean="0">
                          <a:solidFill>
                            <a:schemeClr val="dk1"/>
                          </a:solidFill>
                          <a:latin typeface="+mn-lt"/>
                          <a:ea typeface="+mn-ea"/>
                          <a:cs typeface="+mn-cs"/>
                        </a:rPr>
                        <a:t>Хиславичский</a:t>
                      </a:r>
                      <a:r>
                        <a:rPr kumimoji="0" lang="ru-RU" sz="1100" kern="1200" dirty="0" smtClean="0">
                          <a:solidFill>
                            <a:schemeClr val="dk1"/>
                          </a:solidFill>
                          <a:latin typeface="+mn-lt"/>
                          <a:ea typeface="+mn-ea"/>
                          <a:cs typeface="+mn-cs"/>
                        </a:rPr>
                        <a:t> район» Смоленской области.</a:t>
                      </a:r>
                      <a:endParaRPr lang="ru-RU" sz="11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t>5,0</a:t>
                      </a:r>
                      <a:endParaRPr lang="ru-RU"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t>0,0</a:t>
                      </a:r>
                      <a:endParaRPr lang="ru-RU"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r"/>
                      <a:r>
                        <a:rPr lang="ru-RU" sz="1100" dirty="0" smtClean="0"/>
                        <a:t>0,0</a:t>
                      </a:r>
                      <a:endParaRPr lang="ru-RU"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0"/>
            <a:ext cx="8229600" cy="1428736"/>
          </a:xfrm>
        </p:spPr>
        <p:txBody>
          <a:bodyPr>
            <a:noAutofit/>
          </a:bodyPr>
          <a:lstStyle/>
          <a:p>
            <a:pPr>
              <a:defRPr/>
            </a:pPr>
            <a:r>
              <a:rPr lang="ru-RU" sz="2400" i="1" dirty="0" smtClean="0">
                <a:solidFill>
                  <a:srgbClr val="00B050"/>
                </a:solidFill>
                <a:effectLst/>
              </a:rPr>
              <a:t>Перечень муниципальных программ муниципального образования «Хиславичский район» Смоленской области </a:t>
            </a:r>
            <a:br>
              <a:rPr lang="ru-RU" sz="2400" i="1" dirty="0" smtClean="0">
                <a:solidFill>
                  <a:srgbClr val="00B050"/>
                </a:solidFill>
                <a:effectLst/>
              </a:rPr>
            </a:br>
            <a:r>
              <a:rPr lang="ru-RU" sz="2400" i="1" dirty="0" smtClean="0">
                <a:solidFill>
                  <a:srgbClr val="00B050"/>
                </a:solidFill>
                <a:effectLst/>
              </a:rPr>
              <a:t>на 2022 год, 2023 год, 2024 год.</a:t>
            </a:r>
            <a:endParaRPr lang="ru-RU" sz="2400" dirty="0">
              <a:solidFill>
                <a:srgbClr val="00B050"/>
              </a:solidFill>
              <a:effectLst/>
            </a:endParaRPr>
          </a:p>
        </p:txBody>
      </p:sp>
      <p:sp>
        <p:nvSpPr>
          <p:cNvPr id="44035" name="Содержимое 2"/>
          <p:cNvSpPr>
            <a:spLocks noGrp="1"/>
          </p:cNvSpPr>
          <p:nvPr>
            <p:ph idx="1"/>
          </p:nvPr>
        </p:nvSpPr>
        <p:spPr>
          <a:xfrm>
            <a:off x="428596" y="1428750"/>
            <a:ext cx="8229600" cy="5214960"/>
          </a:xfrm>
        </p:spPr>
        <p:txBody>
          <a:bodyPr/>
          <a:lstStyle/>
          <a:p>
            <a:pPr algn="just">
              <a:buClr>
                <a:srgbClr val="002060"/>
              </a:buClr>
            </a:pPr>
            <a:endParaRPr lang="ru-RU" sz="1400" i="1" dirty="0" smtClean="0"/>
          </a:p>
          <a:p>
            <a:pPr algn="just">
              <a:buClr>
                <a:srgbClr val="002060"/>
              </a:buClr>
            </a:pPr>
            <a:r>
              <a:rPr lang="ru-RU" sz="1400" i="1" dirty="0" smtClean="0"/>
              <a:t>Муниципальная программа «Развитие образования и молодежной политики в муниципальном образовании «Хиславичский район» Смоленской области»;</a:t>
            </a:r>
            <a:endParaRPr lang="ru-RU" sz="1300" b="1" i="1" dirty="0" smtClean="0">
              <a:solidFill>
                <a:srgbClr val="0070C0"/>
              </a:solidFill>
            </a:endParaRPr>
          </a:p>
          <a:p>
            <a:pPr algn="just">
              <a:buClr>
                <a:srgbClr val="002060"/>
              </a:buClr>
            </a:pPr>
            <a:r>
              <a:rPr lang="ru-RU" sz="1400" i="1" dirty="0" smtClean="0"/>
              <a:t>Муниципальная программа «Развитие культуры и туризма на территории муниципального образования «Хиславичский район» Смоленской области»;</a:t>
            </a:r>
          </a:p>
          <a:p>
            <a:pPr algn="just">
              <a:buClr>
                <a:srgbClr val="002060"/>
              </a:buClr>
            </a:pPr>
            <a:r>
              <a:rPr lang="ru-RU" sz="1400" i="1" dirty="0" smtClean="0"/>
              <a:t>Муниципальная программа «Развитие физической культуры и спорта в муниципальном образовании «Хиславичский район» Смоленской области»; </a:t>
            </a:r>
          </a:p>
          <a:p>
            <a:pPr algn="just">
              <a:buClr>
                <a:srgbClr val="002060"/>
              </a:buClr>
            </a:pPr>
            <a:r>
              <a:rPr lang="ru-RU" sz="1400" i="1" dirty="0" smtClean="0"/>
              <a:t>Муниципальная программа «Устойчивое развитие сельских территорий муниципального образования «Хиславичский район» Смоленской области»;</a:t>
            </a:r>
          </a:p>
          <a:p>
            <a:pPr algn="just">
              <a:buClr>
                <a:srgbClr val="002060"/>
              </a:buClr>
            </a:pPr>
            <a:r>
              <a:rPr lang="ru-RU" sz="1400" i="1" dirty="0" smtClean="0"/>
              <a:t>Муниципальная программа «Обеспечение жильем молодых семей  муниципального образования «Хиславичский район» Смоленской области»;</a:t>
            </a:r>
          </a:p>
          <a:p>
            <a:pPr algn="just">
              <a:buClr>
                <a:srgbClr val="002060"/>
              </a:buClr>
            </a:pPr>
            <a:r>
              <a:rPr lang="ru-RU" sz="1400" i="1" dirty="0" smtClean="0"/>
              <a:t>Муниципальная программа «Развитие дорожно-транспортного комплекса муниципального образования «Хиславичский район» Смоленской области»;</a:t>
            </a:r>
          </a:p>
          <a:p>
            <a:pPr algn="just">
              <a:buClr>
                <a:srgbClr val="002060"/>
              </a:buClr>
            </a:pPr>
            <a:r>
              <a:rPr lang="ru-RU" sz="1400" i="1" dirty="0" smtClean="0"/>
              <a:t>Муниципальная программа «Модернизация объектов жилищно-коммунального хозяйства муниципального образования «Хиславичский район» Смоленской области»;</a:t>
            </a:r>
          </a:p>
          <a:p>
            <a:pPr algn="just">
              <a:buClr>
                <a:srgbClr val="002060"/>
              </a:buClr>
            </a:pPr>
            <a:r>
              <a:rPr lang="ru-RU" sz="1400" i="1" dirty="0" smtClean="0"/>
              <a:t>Муниципальная программа «Создание благоприятного предпринимательского климата на территории муниципального образования «Хиславичский район» Смоленской области»;</a:t>
            </a:r>
          </a:p>
          <a:p>
            <a:pPr algn="just">
              <a:buClr>
                <a:srgbClr val="002060"/>
              </a:buClr>
            </a:pPr>
            <a:r>
              <a:rPr lang="ru-RU" sz="1400" i="1" dirty="0" smtClean="0"/>
              <a:t>Муниципальная программа «Профилактика правонарушений и усиление борьбы с преступностью на территории муниципального образования «Хиславичский район» Смоленской области»;</a:t>
            </a:r>
          </a:p>
          <a:p>
            <a:pPr algn="just">
              <a:buClr>
                <a:srgbClr val="002060"/>
              </a:buClr>
            </a:pPr>
            <a:r>
              <a:rPr lang="ru-RU" sz="1400" i="1" dirty="0" smtClean="0"/>
              <a:t>Муниципальная программа «Комплексные меры противодействия злоупотреблению наркотическими средствами и их незаконному обороту на территории муниципального образования «Хиславичский район» Смоленской области»</a:t>
            </a:r>
            <a:r>
              <a:rPr lang="ru-RU" sz="1300" i="1" dirty="0" smtClean="0">
                <a:solidFill>
                  <a:srgbClr val="0070C0"/>
                </a:solidFill>
              </a:rPr>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Содержимое 2"/>
          <p:cNvSpPr>
            <a:spLocks noGrp="1"/>
          </p:cNvSpPr>
          <p:nvPr>
            <p:ph idx="1"/>
          </p:nvPr>
        </p:nvSpPr>
        <p:spPr>
          <a:xfrm>
            <a:off x="457200" y="214290"/>
            <a:ext cx="8229600" cy="6286544"/>
          </a:xfrm>
        </p:spPr>
        <p:txBody>
          <a:bodyPr/>
          <a:lstStyle/>
          <a:p>
            <a:pPr>
              <a:buClr>
                <a:srgbClr val="002060"/>
              </a:buClr>
            </a:pPr>
            <a:r>
              <a:rPr lang="ru-RU" sz="1400" i="1" dirty="0" smtClean="0"/>
              <a:t>Муниципальная программа «Создание условий для эффективного управления  муниципальным образованием «Хиславичский район» Смоленской области»;</a:t>
            </a:r>
            <a:endParaRPr lang="ru-RU" sz="1300" i="1" dirty="0" smtClean="0">
              <a:solidFill>
                <a:srgbClr val="0070C0"/>
              </a:solidFill>
            </a:endParaRPr>
          </a:p>
          <a:p>
            <a:pPr>
              <a:buClr>
                <a:srgbClr val="002060"/>
              </a:buClr>
            </a:pPr>
            <a:r>
              <a:rPr lang="ru-RU" sz="1400" i="1" dirty="0" smtClean="0"/>
              <a:t>Муниципальная программа «Управление муниципальными финансами муниципального образования «Хиславичский район» Смоленской области»;</a:t>
            </a:r>
          </a:p>
          <a:p>
            <a:pPr>
              <a:buClr>
                <a:srgbClr val="002060"/>
              </a:buClr>
            </a:pPr>
            <a:r>
              <a:rPr lang="ru-RU" sz="1400" i="1" dirty="0" smtClean="0"/>
              <a:t>Муниципальная программа «Разработка проектов генеральных планов и правил землепользования и застройки сельских поселений муниципального образования «Хиславичский район» Смоленской области»;</a:t>
            </a:r>
          </a:p>
          <a:p>
            <a:pPr>
              <a:buClr>
                <a:srgbClr val="002060"/>
              </a:buClr>
            </a:pPr>
            <a:r>
              <a:rPr lang="ru-RU" sz="1400" i="1" dirty="0" smtClean="0"/>
              <a:t>Муниципальная программа «Противодействие терроризму и экстремизму на территории муниципального образования «Хиславичский район» Смоленской области»;</a:t>
            </a:r>
          </a:p>
          <a:p>
            <a:pPr>
              <a:buClr>
                <a:srgbClr val="002060"/>
              </a:buClr>
            </a:pPr>
            <a:r>
              <a:rPr lang="ru-RU" sz="1400" i="1" dirty="0" smtClean="0"/>
              <a:t>Муниципальная   программа «Демографическое развитие на территории муниципального образования «Хиславичский район» Смоленской области»;</a:t>
            </a:r>
          </a:p>
          <a:p>
            <a:pPr>
              <a:buClr>
                <a:srgbClr val="002060"/>
              </a:buClr>
            </a:pPr>
            <a:r>
              <a:rPr lang="ru-RU" sz="1400" i="1" dirty="0" smtClean="0"/>
              <a:t>Муниципальная программа «Энергосбережение и повышение энергетической эффективности на территории муниципального образования «Хиславичский район» Смоленской области»;</a:t>
            </a:r>
          </a:p>
          <a:p>
            <a:pPr>
              <a:buClr>
                <a:srgbClr val="002060"/>
              </a:buClr>
            </a:pPr>
            <a:r>
              <a:rPr lang="ru-RU" sz="1400" i="1" dirty="0" smtClean="0"/>
              <a:t>Муниципальная программа «Обеспечение безопасности дорожного движения на территории муниципального образования «Хиславичский район» Смоленской области»;</a:t>
            </a:r>
          </a:p>
          <a:p>
            <a:pPr>
              <a:buClr>
                <a:srgbClr val="002060"/>
              </a:buClr>
            </a:pPr>
            <a:r>
              <a:rPr lang="ru-RU" sz="1400" i="1" dirty="0" smtClean="0"/>
              <a:t>Муниципальная программа «Социальная поддержка замещающих семей и семей с детьми, находящихся в социально опасном положении, лиц из числа детей-сирот и детей, оставшихся без попечения родителей, проживающих на территории муниципального образования «Хиславичский район» Смоленской области»;</a:t>
            </a:r>
          </a:p>
          <a:p>
            <a:pPr>
              <a:buClr>
                <a:srgbClr val="002060"/>
              </a:buClr>
            </a:pPr>
            <a:r>
              <a:rPr lang="ru-RU" sz="1400" i="1" dirty="0" smtClean="0"/>
              <a:t>Муниципальная программа «Доступная среда на территории муниципального образования «Хиславичский район» Смоленской области»;</a:t>
            </a:r>
          </a:p>
          <a:p>
            <a:pPr>
              <a:buClr>
                <a:srgbClr val="002060"/>
              </a:buClr>
            </a:pPr>
            <a:r>
              <a:rPr lang="ru-RU" sz="1400" i="1" dirty="0" smtClean="0"/>
              <a:t>Муниципальная программа «Развитие водохозяйственного комплекса на территории муниципального образования «Хиславичский район» Смоленской области»;</a:t>
            </a:r>
          </a:p>
          <a:p>
            <a:pPr>
              <a:buClr>
                <a:srgbClr val="002060"/>
              </a:buClr>
            </a:pPr>
            <a:r>
              <a:rPr lang="ru-RU" sz="1400" i="1" dirty="0" smtClean="0"/>
              <a:t>Муниципальная программа «Развитие добровольчества (волонтерства) в муниципальном образовании «Хиславичский район» Смоленской области» на 2020-2024 годы;</a:t>
            </a:r>
          </a:p>
          <a:p>
            <a:pPr>
              <a:buClr>
                <a:srgbClr val="002060"/>
              </a:buClr>
            </a:pPr>
            <a:r>
              <a:rPr lang="ru-RU" sz="1400" i="1" dirty="0" smtClean="0"/>
              <a:t>Муниципальная программа «Укрепление общественного здоровья на территории муниципального образования«Хиславичский район» Смоленской области» на 2020 - 2024 годы.</a:t>
            </a:r>
            <a:endParaRPr lang="ru-RU" sz="1300" b="1" i="1" dirty="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1785950"/>
          </a:xfrm>
        </p:spPr>
        <p:txBody>
          <a:bodyPr>
            <a:noAutofit/>
          </a:bodyPr>
          <a:lstStyle/>
          <a:p>
            <a:pPr>
              <a:defRPr/>
            </a:pPr>
            <a:r>
              <a:rPr lang="ru-RU" sz="2400" i="1" dirty="0" smtClean="0">
                <a:solidFill>
                  <a:srgbClr val="00B050"/>
                </a:solidFill>
                <a:effectLst/>
              </a:rPr>
              <a:t>Прогноз основных характеристик консолидированного бюджета </a:t>
            </a:r>
            <a:br>
              <a:rPr lang="ru-RU" sz="2400" i="1" dirty="0" smtClean="0">
                <a:solidFill>
                  <a:srgbClr val="00B050"/>
                </a:solidFill>
                <a:effectLst/>
              </a:rPr>
            </a:br>
            <a:r>
              <a:rPr lang="ru-RU" sz="2400" i="1" dirty="0" smtClean="0">
                <a:solidFill>
                  <a:srgbClr val="00B050"/>
                </a:solidFill>
                <a:effectLst/>
              </a:rPr>
              <a:t>муниципального образования</a:t>
            </a:r>
            <a:br>
              <a:rPr lang="ru-RU" sz="2400" i="1" dirty="0" smtClean="0">
                <a:solidFill>
                  <a:srgbClr val="00B050"/>
                </a:solidFill>
                <a:effectLst/>
              </a:rPr>
            </a:br>
            <a:r>
              <a:rPr lang="ru-RU" sz="2400" i="1" dirty="0" smtClean="0">
                <a:solidFill>
                  <a:srgbClr val="00B050"/>
                </a:solidFill>
                <a:effectLst/>
              </a:rPr>
              <a:t> «Хиславичский район" Смоленской области </a:t>
            </a:r>
            <a:br>
              <a:rPr lang="ru-RU" sz="2400" i="1" dirty="0" smtClean="0">
                <a:solidFill>
                  <a:srgbClr val="00B050"/>
                </a:solidFill>
                <a:effectLst/>
              </a:rPr>
            </a:br>
            <a:r>
              <a:rPr lang="ru-RU" sz="2400" i="1" dirty="0" smtClean="0">
                <a:solidFill>
                  <a:srgbClr val="00B050"/>
                </a:solidFill>
                <a:effectLst/>
              </a:rPr>
              <a:t>на 2022 год и плановый период 2023 и 2024 годов</a:t>
            </a:r>
            <a:endParaRPr lang="ru-RU" sz="2400" i="1" dirty="0">
              <a:solidFill>
                <a:srgbClr val="00B050"/>
              </a:solidFill>
              <a:effectLst/>
            </a:endParaRPr>
          </a:p>
        </p:txBody>
      </p:sp>
      <p:graphicFrame>
        <p:nvGraphicFramePr>
          <p:cNvPr id="4" name="Таблица 3"/>
          <p:cNvGraphicFramePr>
            <a:graphicFrameLocks noGrp="1"/>
          </p:cNvGraphicFramePr>
          <p:nvPr/>
        </p:nvGraphicFramePr>
        <p:xfrm>
          <a:off x="357188" y="2286000"/>
          <a:ext cx="8215368" cy="3452794"/>
        </p:xfrm>
        <a:graphic>
          <a:graphicData uri="http://schemas.openxmlformats.org/drawingml/2006/table">
            <a:tbl>
              <a:tblPr firstRow="1" bandRow="1">
                <a:tableStyleId>{5C22544A-7EE6-4342-B048-85BDC9FD1C3A}</a:tableStyleId>
              </a:tblPr>
              <a:tblGrid>
                <a:gridCol w="2357452"/>
                <a:gridCol w="928694"/>
                <a:gridCol w="1000132"/>
                <a:gridCol w="1000132"/>
                <a:gridCol w="1000132"/>
                <a:gridCol w="1000132"/>
                <a:gridCol w="928694"/>
              </a:tblGrid>
              <a:tr h="665406">
                <a:tc rowSpan="2">
                  <a:txBody>
                    <a:bodyPr/>
                    <a:lstStyle/>
                    <a:p>
                      <a:pPr algn="ctr"/>
                      <a:endParaRPr lang="ru-RU" sz="1400" dirty="0" smtClean="0">
                        <a:solidFill>
                          <a:schemeClr val="tx1">
                            <a:lumMod val="95000"/>
                            <a:lumOff val="5000"/>
                          </a:schemeClr>
                        </a:solidFill>
                      </a:endParaRPr>
                    </a:p>
                    <a:p>
                      <a:pPr algn="ctr"/>
                      <a:r>
                        <a:rPr lang="ru-RU" sz="1400" dirty="0" smtClean="0">
                          <a:solidFill>
                            <a:schemeClr val="tx1">
                              <a:lumMod val="95000"/>
                              <a:lumOff val="5000"/>
                            </a:schemeClr>
                          </a:solidFill>
                        </a:rPr>
                        <a:t>Наименование показателя</a:t>
                      </a: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3">
                  <a:txBody>
                    <a:bodyPr/>
                    <a:lstStyle/>
                    <a:p>
                      <a:pPr algn="ctr"/>
                      <a:endParaRPr lang="ru-RU" sz="1400" dirty="0" smtClean="0">
                        <a:solidFill>
                          <a:schemeClr val="tx1">
                            <a:lumMod val="95000"/>
                            <a:lumOff val="5000"/>
                          </a:schemeClr>
                        </a:solidFill>
                      </a:endParaRPr>
                    </a:p>
                    <a:p>
                      <a:pPr algn="ctr"/>
                      <a:r>
                        <a:rPr lang="ru-RU" sz="1400" dirty="0" smtClean="0">
                          <a:solidFill>
                            <a:schemeClr val="tx1">
                              <a:lumMod val="95000"/>
                              <a:lumOff val="5000"/>
                            </a:schemeClr>
                          </a:solidFill>
                        </a:rPr>
                        <a:t>Консолидированный бюджет</a:t>
                      </a: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ru-RU" dirty="0"/>
                    </a:p>
                  </a:txBody>
                  <a:tcPr/>
                </a:tc>
                <a:tc hMerge="1">
                  <a:txBody>
                    <a:bodyPr/>
                    <a:lstStyle/>
                    <a:p>
                      <a:endParaRPr lang="ru-RU" dirty="0"/>
                    </a:p>
                  </a:txBody>
                  <a:tcPr/>
                </a:tc>
                <a:tc gridSpan="3">
                  <a:txBody>
                    <a:bodyPr/>
                    <a:lstStyle/>
                    <a:p>
                      <a:pPr algn="ctr"/>
                      <a:endParaRPr lang="ru-RU" sz="1400" dirty="0" smtClean="0">
                        <a:solidFill>
                          <a:schemeClr val="tx1">
                            <a:lumMod val="95000"/>
                            <a:lumOff val="5000"/>
                          </a:schemeClr>
                        </a:solidFill>
                      </a:endParaRPr>
                    </a:p>
                    <a:p>
                      <a:pPr algn="ctr"/>
                      <a:r>
                        <a:rPr lang="ru-RU" sz="1400" dirty="0" smtClean="0">
                          <a:solidFill>
                            <a:schemeClr val="tx1">
                              <a:lumMod val="95000"/>
                              <a:lumOff val="5000"/>
                            </a:schemeClr>
                          </a:solidFill>
                        </a:rPr>
                        <a:t>Районный бюджет</a:t>
                      </a: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ru-RU" dirty="0"/>
                    </a:p>
                  </a:txBody>
                  <a:tcPr/>
                </a:tc>
                <a:tc hMerge="1">
                  <a:txBody>
                    <a:bodyPr/>
                    <a:lstStyle/>
                    <a:p>
                      <a:endParaRPr lang="ru-RU" dirty="0"/>
                    </a:p>
                  </a:txBody>
                  <a:tcPr/>
                </a:tc>
              </a:tr>
              <a:tr h="306910">
                <a:tc vMerge="1">
                  <a:txBody>
                    <a:bodyPr/>
                    <a:lstStyle/>
                    <a:p>
                      <a:endParaRPr lang="ru-RU" dirty="0"/>
                    </a:p>
                  </a:txBody>
                  <a:tcPr>
                    <a:solidFill>
                      <a:schemeClr val="accent1">
                        <a:lumMod val="60000"/>
                        <a:lumOff val="40000"/>
                      </a:schemeClr>
                    </a:solidFill>
                  </a:tcPr>
                </a:tc>
                <a:tc>
                  <a:txBody>
                    <a:bodyPr/>
                    <a:lstStyle/>
                    <a:p>
                      <a:pPr algn="ctr"/>
                      <a:r>
                        <a:rPr lang="ru-RU" sz="1400" dirty="0" smtClean="0">
                          <a:solidFill>
                            <a:schemeClr val="tx1">
                              <a:lumMod val="95000"/>
                              <a:lumOff val="5000"/>
                            </a:schemeClr>
                          </a:solidFill>
                        </a:rPr>
                        <a:t>2022</a:t>
                      </a: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ru-RU" sz="1400" dirty="0" smtClean="0">
                          <a:solidFill>
                            <a:schemeClr val="tx1">
                              <a:lumMod val="95000"/>
                              <a:lumOff val="5000"/>
                            </a:schemeClr>
                          </a:solidFill>
                        </a:rPr>
                        <a:t>2023</a:t>
                      </a: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ru-RU" sz="1400" dirty="0" smtClean="0">
                          <a:solidFill>
                            <a:schemeClr val="tx1">
                              <a:lumMod val="95000"/>
                              <a:lumOff val="5000"/>
                            </a:schemeClr>
                          </a:solidFill>
                        </a:rPr>
                        <a:t>2024</a:t>
                      </a: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ru-RU" sz="1400" dirty="0" smtClean="0">
                          <a:solidFill>
                            <a:schemeClr val="tx1">
                              <a:lumMod val="95000"/>
                              <a:lumOff val="5000"/>
                            </a:schemeClr>
                          </a:solidFill>
                        </a:rPr>
                        <a:t>2022</a:t>
                      </a: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ru-RU" sz="1400" dirty="0" smtClean="0">
                          <a:solidFill>
                            <a:schemeClr val="tx1">
                              <a:lumMod val="95000"/>
                              <a:lumOff val="5000"/>
                            </a:schemeClr>
                          </a:solidFill>
                        </a:rPr>
                        <a:t>2023</a:t>
                      </a: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ru-RU" sz="1400" dirty="0" smtClean="0">
                          <a:solidFill>
                            <a:schemeClr val="tx1">
                              <a:lumMod val="95000"/>
                              <a:lumOff val="5000"/>
                            </a:schemeClr>
                          </a:solidFill>
                        </a:rPr>
                        <a:t>2024</a:t>
                      </a: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826826">
                <a:tc>
                  <a:txBody>
                    <a:bodyPr/>
                    <a:lstStyle/>
                    <a:p>
                      <a:pPr algn="l"/>
                      <a:r>
                        <a:rPr lang="ru-RU" sz="1400" dirty="0" smtClean="0">
                          <a:solidFill>
                            <a:schemeClr val="tx1">
                              <a:lumMod val="95000"/>
                              <a:lumOff val="5000"/>
                            </a:schemeClr>
                          </a:solidFill>
                        </a:rPr>
                        <a:t>Доходы</a:t>
                      </a: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r>
                        <a:rPr lang="ru-RU" sz="1400" dirty="0" smtClean="0">
                          <a:solidFill>
                            <a:schemeClr val="tx1">
                              <a:lumMod val="95000"/>
                              <a:lumOff val="5000"/>
                            </a:schemeClr>
                          </a:solidFill>
                        </a:rPr>
                        <a:t>258568,4</a:t>
                      </a: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r>
                        <a:rPr lang="ru-RU" sz="1400" dirty="0" smtClean="0">
                          <a:solidFill>
                            <a:schemeClr val="tx1">
                              <a:lumMod val="95000"/>
                              <a:lumOff val="5000"/>
                            </a:schemeClr>
                          </a:solidFill>
                        </a:rPr>
                        <a:t>229407,6</a:t>
                      </a: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r>
                        <a:rPr lang="ru-RU" sz="1400" dirty="0" smtClean="0">
                          <a:solidFill>
                            <a:schemeClr val="tx1">
                              <a:lumMod val="95000"/>
                              <a:lumOff val="5000"/>
                            </a:schemeClr>
                          </a:solidFill>
                        </a:rPr>
                        <a:t>231782,4</a:t>
                      </a: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r>
                        <a:rPr lang="ru-RU" sz="1400" dirty="0" smtClean="0">
                          <a:solidFill>
                            <a:schemeClr val="tx1">
                              <a:lumMod val="95000"/>
                              <a:lumOff val="5000"/>
                            </a:schemeClr>
                          </a:solidFill>
                        </a:rPr>
                        <a:t>236755,6</a:t>
                      </a: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r>
                        <a:rPr lang="ru-RU" sz="1400" dirty="0" smtClean="0">
                          <a:solidFill>
                            <a:schemeClr val="tx1">
                              <a:lumMod val="95000"/>
                              <a:lumOff val="5000"/>
                            </a:schemeClr>
                          </a:solidFill>
                        </a:rPr>
                        <a:t>206861,7</a:t>
                      </a: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r>
                        <a:rPr lang="ru-RU" sz="1400" dirty="0" smtClean="0">
                          <a:solidFill>
                            <a:schemeClr val="tx1">
                              <a:lumMod val="95000"/>
                              <a:lumOff val="5000"/>
                            </a:schemeClr>
                          </a:solidFill>
                        </a:rPr>
                        <a:t>208543,6</a:t>
                      </a: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826826">
                <a:tc>
                  <a:txBody>
                    <a:bodyPr/>
                    <a:lstStyle/>
                    <a:p>
                      <a:pPr algn="l"/>
                      <a:r>
                        <a:rPr lang="ru-RU" sz="1400" dirty="0" smtClean="0">
                          <a:solidFill>
                            <a:schemeClr val="tx1">
                              <a:lumMod val="95000"/>
                              <a:lumOff val="5000"/>
                            </a:schemeClr>
                          </a:solidFill>
                        </a:rPr>
                        <a:t>Расходы</a:t>
                      </a: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r>
                        <a:rPr lang="ru-RU" sz="1400" dirty="0" smtClean="0">
                          <a:solidFill>
                            <a:schemeClr val="tx1">
                              <a:lumMod val="95000"/>
                              <a:lumOff val="5000"/>
                            </a:schemeClr>
                          </a:solidFill>
                        </a:rPr>
                        <a:t>258568,4</a:t>
                      </a: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r>
                        <a:rPr lang="ru-RU" sz="1400" dirty="0" smtClean="0">
                          <a:solidFill>
                            <a:schemeClr val="tx1">
                              <a:lumMod val="95000"/>
                              <a:lumOff val="5000"/>
                            </a:schemeClr>
                          </a:solidFill>
                        </a:rPr>
                        <a:t>229407,6</a:t>
                      </a: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r>
                        <a:rPr lang="ru-RU" sz="1400" dirty="0" smtClean="0">
                          <a:solidFill>
                            <a:schemeClr val="tx1">
                              <a:lumMod val="95000"/>
                              <a:lumOff val="5000"/>
                            </a:schemeClr>
                          </a:solidFill>
                        </a:rPr>
                        <a:t>234782,4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r>
                        <a:rPr lang="ru-RU" sz="1400" dirty="0" smtClean="0">
                          <a:solidFill>
                            <a:schemeClr val="tx1">
                              <a:lumMod val="95000"/>
                              <a:lumOff val="5000"/>
                            </a:schemeClr>
                          </a:solidFill>
                        </a:rPr>
                        <a:t>236755,6</a:t>
                      </a: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r>
                        <a:rPr lang="ru-RU" sz="1400" dirty="0" smtClean="0">
                          <a:solidFill>
                            <a:schemeClr val="tx1">
                              <a:lumMod val="95000"/>
                              <a:lumOff val="5000"/>
                            </a:schemeClr>
                          </a:solidFill>
                        </a:rPr>
                        <a:t>206861,7</a:t>
                      </a: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r>
                        <a:rPr lang="ru-RU" sz="1400" dirty="0" smtClean="0">
                          <a:solidFill>
                            <a:schemeClr val="tx1">
                              <a:lumMod val="95000"/>
                              <a:lumOff val="5000"/>
                            </a:schemeClr>
                          </a:solidFill>
                        </a:rPr>
                        <a:t>208543,6</a:t>
                      </a:r>
                    </a:p>
                    <a:p>
                      <a:pPr algn="ct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826826">
                <a:tc>
                  <a:txBody>
                    <a:bodyPr/>
                    <a:lstStyle/>
                    <a:p>
                      <a:pPr algn="l"/>
                      <a:r>
                        <a:rPr lang="ru-RU" sz="1400" dirty="0" smtClean="0">
                          <a:solidFill>
                            <a:schemeClr val="tx1">
                              <a:lumMod val="95000"/>
                              <a:lumOff val="5000"/>
                            </a:schemeClr>
                          </a:solidFill>
                        </a:rPr>
                        <a:t>Дефицит</a:t>
                      </a: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r>
                        <a:rPr lang="ru-RU" sz="1400" i="0" dirty="0" smtClean="0">
                          <a:solidFill>
                            <a:srgbClr val="002060"/>
                          </a:solidFill>
                        </a:rPr>
                        <a:t>0,0</a:t>
                      </a:r>
                      <a:endParaRPr lang="ru-RU" sz="1400" i="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r>
                        <a:rPr lang="ru-RU" sz="1400" i="0" dirty="0" smtClean="0">
                          <a:solidFill>
                            <a:srgbClr val="002060"/>
                          </a:solidFill>
                        </a:rPr>
                        <a:t>0,0</a:t>
                      </a:r>
                      <a:endParaRPr lang="ru-RU" sz="1400" i="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r>
                        <a:rPr lang="ru-RU" sz="1400" i="0" dirty="0" smtClean="0">
                          <a:solidFill>
                            <a:srgbClr val="002060"/>
                          </a:solidFill>
                        </a:rPr>
                        <a:t>0,0</a:t>
                      </a:r>
                      <a:endParaRPr lang="ru-RU" sz="1400" i="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r>
                        <a:rPr lang="ru-RU" sz="1400" dirty="0" smtClean="0">
                          <a:solidFill>
                            <a:schemeClr val="tx1">
                              <a:lumMod val="95000"/>
                              <a:lumOff val="5000"/>
                            </a:schemeClr>
                          </a:solidFill>
                        </a:rPr>
                        <a:t>0,0</a:t>
                      </a: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r>
                        <a:rPr lang="ru-RU" sz="1400" dirty="0" smtClean="0">
                          <a:solidFill>
                            <a:schemeClr val="tx1">
                              <a:lumMod val="95000"/>
                              <a:lumOff val="5000"/>
                            </a:schemeClr>
                          </a:solidFill>
                        </a:rPr>
                        <a:t>0,0</a:t>
                      </a: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r>
                        <a:rPr lang="ru-RU" sz="1400" dirty="0" smtClean="0">
                          <a:solidFill>
                            <a:schemeClr val="tx1">
                              <a:lumMod val="95000"/>
                              <a:lumOff val="5000"/>
                            </a:schemeClr>
                          </a:solidFill>
                        </a:rPr>
                        <a:t>0,0</a:t>
                      </a:r>
                      <a:endParaRPr lang="ru-RU"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9916"/>
          </a:xfrm>
        </p:spPr>
        <p:txBody>
          <a:bodyPr>
            <a:noAutofit/>
          </a:bodyPr>
          <a:lstStyle/>
          <a:p>
            <a:pPr>
              <a:defRPr/>
            </a:pPr>
            <a:r>
              <a:rPr lang="ru-RU" sz="2000" i="1" dirty="0" smtClean="0">
                <a:solidFill>
                  <a:srgbClr val="00B050"/>
                </a:solidFill>
                <a:effectLst/>
              </a:rPr>
              <a:t>Сведения об объемах бюджетных инвестиций муниципального образования </a:t>
            </a:r>
            <a:br>
              <a:rPr lang="ru-RU" sz="2000" i="1" dirty="0" smtClean="0">
                <a:solidFill>
                  <a:srgbClr val="00B050"/>
                </a:solidFill>
                <a:effectLst/>
              </a:rPr>
            </a:br>
            <a:r>
              <a:rPr lang="ru-RU" sz="2000" i="1" dirty="0" smtClean="0">
                <a:solidFill>
                  <a:srgbClr val="00B050"/>
                </a:solidFill>
                <a:effectLst/>
              </a:rPr>
              <a:t>«Хиславичский район" Смоленской области </a:t>
            </a:r>
            <a:br>
              <a:rPr lang="ru-RU" sz="2000" i="1" dirty="0" smtClean="0">
                <a:solidFill>
                  <a:srgbClr val="00B050"/>
                </a:solidFill>
                <a:effectLst/>
              </a:rPr>
            </a:br>
            <a:r>
              <a:rPr lang="ru-RU" sz="2000" i="1" dirty="0" smtClean="0">
                <a:solidFill>
                  <a:srgbClr val="00B050"/>
                </a:solidFill>
                <a:effectLst/>
              </a:rPr>
              <a:t>в объекты капитального строительства на 2022 год </a:t>
            </a:r>
            <a:br>
              <a:rPr lang="ru-RU" sz="2000" i="1" dirty="0" smtClean="0">
                <a:solidFill>
                  <a:srgbClr val="00B050"/>
                </a:solidFill>
                <a:effectLst/>
              </a:rPr>
            </a:br>
            <a:r>
              <a:rPr lang="ru-RU" sz="2000" i="1" dirty="0" smtClean="0">
                <a:solidFill>
                  <a:srgbClr val="00B050"/>
                </a:solidFill>
                <a:effectLst/>
              </a:rPr>
              <a:t>и плановый период 2023 и 2024 годов</a:t>
            </a:r>
            <a:r>
              <a:rPr lang="ru-RU" sz="1600" i="1" dirty="0" smtClean="0"/>
              <a:t/>
            </a:r>
            <a:br>
              <a:rPr lang="ru-RU" sz="1600" i="1" dirty="0" smtClean="0"/>
            </a:br>
            <a:endParaRPr lang="ru-RU" sz="1600" i="1" dirty="0"/>
          </a:p>
        </p:txBody>
      </p:sp>
      <p:graphicFrame>
        <p:nvGraphicFramePr>
          <p:cNvPr id="5" name="Содержимое 3"/>
          <p:cNvGraphicFramePr>
            <a:graphicFrameLocks noGrp="1"/>
          </p:cNvGraphicFramePr>
          <p:nvPr>
            <p:ph idx="4294967295"/>
          </p:nvPr>
        </p:nvGraphicFramePr>
        <p:xfrm>
          <a:off x="714348" y="2285992"/>
          <a:ext cx="7358117" cy="3286148"/>
        </p:xfrm>
        <a:graphic>
          <a:graphicData uri="http://schemas.openxmlformats.org/drawingml/2006/table">
            <a:tbl>
              <a:tblPr firstRow="1" bandRow="1">
                <a:tableStyleId>{5C22544A-7EE6-4342-B048-85BDC9FD1C3A}</a:tableStyleId>
              </a:tblPr>
              <a:tblGrid>
                <a:gridCol w="520255"/>
                <a:gridCol w="2122921"/>
                <a:gridCol w="1285884"/>
                <a:gridCol w="928694"/>
                <a:gridCol w="785818"/>
                <a:gridCol w="928694"/>
                <a:gridCol w="785851"/>
              </a:tblGrid>
              <a:tr h="352087">
                <a:tc rowSpan="2">
                  <a:txBody>
                    <a:bodyPr/>
                    <a:lstStyle/>
                    <a:p>
                      <a:pPr algn="ctr"/>
                      <a:r>
                        <a:rPr lang="ru-RU" sz="1200" dirty="0" smtClean="0">
                          <a:solidFill>
                            <a:schemeClr val="tx1">
                              <a:lumMod val="95000"/>
                              <a:lumOff val="5000"/>
                            </a:schemeClr>
                          </a:solidFill>
                        </a:rPr>
                        <a:t>№</a:t>
                      </a:r>
                    </a:p>
                    <a:p>
                      <a:pPr algn="ctr"/>
                      <a:r>
                        <a:rPr lang="ru-RU" sz="1200" dirty="0" err="1" smtClean="0">
                          <a:solidFill>
                            <a:schemeClr val="tx1">
                              <a:lumMod val="95000"/>
                              <a:lumOff val="5000"/>
                            </a:schemeClr>
                          </a:solidFill>
                        </a:rPr>
                        <a:t>п</a:t>
                      </a:r>
                      <a:r>
                        <a:rPr lang="ru-RU" sz="1200" dirty="0" smtClean="0">
                          <a:solidFill>
                            <a:schemeClr val="tx1">
                              <a:lumMod val="95000"/>
                              <a:lumOff val="5000"/>
                            </a:schemeClr>
                          </a:solidFill>
                        </a:rPr>
                        <a:t>/</a:t>
                      </a:r>
                      <a:r>
                        <a:rPr lang="ru-RU" sz="1200" dirty="0" err="1" smtClean="0">
                          <a:solidFill>
                            <a:schemeClr val="tx1">
                              <a:lumMod val="95000"/>
                              <a:lumOff val="5000"/>
                            </a:schemeClr>
                          </a:solidFill>
                        </a:rPr>
                        <a:t>п</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2">
                  <a:txBody>
                    <a:bodyPr/>
                    <a:lstStyle/>
                    <a:p>
                      <a:pPr algn="ctr"/>
                      <a:r>
                        <a:rPr lang="ru-RU" sz="1200" dirty="0" smtClean="0">
                          <a:solidFill>
                            <a:schemeClr val="tx1">
                              <a:lumMod val="95000"/>
                              <a:lumOff val="5000"/>
                            </a:schemeClr>
                          </a:solidFill>
                        </a:rPr>
                        <a:t>Направление расходов капитального характера</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2">
                  <a:txBody>
                    <a:bodyPr/>
                    <a:lstStyle/>
                    <a:p>
                      <a:pPr algn="ctr"/>
                      <a:r>
                        <a:rPr lang="ru-RU" sz="1200" dirty="0" smtClean="0">
                          <a:solidFill>
                            <a:schemeClr val="tx1">
                              <a:lumMod val="95000"/>
                              <a:lumOff val="5000"/>
                            </a:schemeClr>
                          </a:solidFill>
                        </a:rPr>
                        <a:t>Сроки сдачи в эксплуатацию</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2">
                  <a:txBody>
                    <a:bodyPr/>
                    <a:lstStyle/>
                    <a:p>
                      <a:pPr algn="ctr"/>
                      <a:r>
                        <a:rPr lang="ru-RU" sz="1200" dirty="0" smtClean="0">
                          <a:solidFill>
                            <a:schemeClr val="tx1">
                              <a:lumMod val="95000"/>
                              <a:lumOff val="5000"/>
                            </a:schemeClr>
                          </a:solidFill>
                        </a:rPr>
                        <a:t>ВСЕГО, тыс.руб.</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3">
                  <a:txBody>
                    <a:bodyPr/>
                    <a:lstStyle/>
                    <a:p>
                      <a:pPr algn="ctr"/>
                      <a:r>
                        <a:rPr lang="ru-RU" sz="1200" dirty="0" smtClean="0">
                          <a:solidFill>
                            <a:schemeClr val="tx1">
                              <a:lumMod val="95000"/>
                              <a:lumOff val="5000"/>
                            </a:schemeClr>
                          </a:solidFill>
                        </a:rPr>
                        <a:t>в том числе по годам</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ru-RU" dirty="0"/>
                    </a:p>
                  </a:txBody>
                  <a:tcPr>
                    <a:lnB w="12700" cap="flat" cmpd="sng" algn="ctr">
                      <a:solidFill>
                        <a:schemeClr val="tx1"/>
                      </a:solidFill>
                      <a:prstDash val="solid"/>
                      <a:round/>
                      <a:headEnd type="none" w="med" len="med"/>
                      <a:tailEnd type="none" w="med" len="med"/>
                    </a:lnB>
                  </a:tcPr>
                </a:tc>
                <a:tc hMerge="1">
                  <a:txBody>
                    <a:bodyPr/>
                    <a:lstStyle/>
                    <a:p>
                      <a:endParaRPr lang="ru-RU" dirty="0"/>
                    </a:p>
                  </a:txBody>
                  <a:tcPr>
                    <a:lnB w="12700" cap="flat" cmpd="sng" algn="ctr">
                      <a:solidFill>
                        <a:schemeClr val="tx1"/>
                      </a:solidFill>
                      <a:prstDash val="solid"/>
                      <a:round/>
                      <a:headEnd type="none" w="med" len="med"/>
                      <a:tailEnd type="none" w="med" len="med"/>
                    </a:lnB>
                  </a:tcPr>
                </a:tc>
              </a:tr>
              <a:tr h="704175">
                <a:tc vMerge="1">
                  <a:txBody>
                    <a:bodyPr/>
                    <a:lstStyle/>
                    <a:p>
                      <a:endParaRPr lang="ru-RU"/>
                    </a:p>
                  </a:txBody>
                  <a:tcPr/>
                </a:tc>
                <a:tc vMerge="1">
                  <a:txBody>
                    <a:bodyPr/>
                    <a:lstStyle/>
                    <a:p>
                      <a:endParaRPr lang="ru-RU" dirty="0"/>
                    </a:p>
                  </a:txBody>
                  <a:tcPr/>
                </a:tc>
                <a:tc vMerge="1">
                  <a:txBody>
                    <a:bodyPr/>
                    <a:lstStyle/>
                    <a:p>
                      <a:endParaRPr lang="ru-RU" dirty="0"/>
                    </a:p>
                  </a:txBody>
                  <a:tcPr/>
                </a:tc>
                <a:tc vMerge="1">
                  <a:txBody>
                    <a:bodyPr/>
                    <a:lstStyle/>
                    <a:p>
                      <a:endParaRPr lang="ru-RU"/>
                    </a:p>
                  </a:txBody>
                  <a:tcPr/>
                </a:tc>
                <a:tc>
                  <a:txBody>
                    <a:bodyPr/>
                    <a:lstStyle/>
                    <a:p>
                      <a:pPr algn="ctr"/>
                      <a:r>
                        <a:rPr lang="ru-RU" sz="1200" b="1" dirty="0" smtClean="0">
                          <a:solidFill>
                            <a:schemeClr val="tx1">
                              <a:lumMod val="95000"/>
                              <a:lumOff val="5000"/>
                            </a:schemeClr>
                          </a:solidFill>
                        </a:rPr>
                        <a:t>2022</a:t>
                      </a:r>
                      <a:endParaRPr lang="ru-RU" sz="1200" b="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ru-RU" sz="1200" b="1" dirty="0" smtClean="0">
                          <a:solidFill>
                            <a:schemeClr val="tx1">
                              <a:lumMod val="95000"/>
                              <a:lumOff val="5000"/>
                            </a:schemeClr>
                          </a:solidFill>
                        </a:rPr>
                        <a:t>2023</a:t>
                      </a:r>
                      <a:endParaRPr lang="ru-RU" sz="1200" b="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ru-RU" sz="1200" b="1" dirty="0" smtClean="0">
                          <a:solidFill>
                            <a:schemeClr val="tx1">
                              <a:lumMod val="95000"/>
                              <a:lumOff val="5000"/>
                            </a:schemeClr>
                          </a:solidFill>
                        </a:rPr>
                        <a:t>2024</a:t>
                      </a:r>
                      <a:endParaRPr lang="ru-RU" sz="1200" b="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229886">
                <a:tc>
                  <a:txBody>
                    <a:bodyPr/>
                    <a:lstStyle/>
                    <a:p>
                      <a:pPr algn="ctr"/>
                      <a:endParaRPr lang="ru-RU" sz="1200" dirty="0" smtClean="0">
                        <a:solidFill>
                          <a:schemeClr val="tx1">
                            <a:lumMod val="95000"/>
                            <a:lumOff val="5000"/>
                          </a:schemeClr>
                        </a:solidFill>
                      </a:endParaRPr>
                    </a:p>
                    <a:p>
                      <a:pPr algn="ctr"/>
                      <a:r>
                        <a:rPr lang="ru-RU" sz="1200" dirty="0" smtClean="0">
                          <a:solidFill>
                            <a:schemeClr val="tx1">
                              <a:lumMod val="95000"/>
                              <a:lumOff val="5000"/>
                            </a:schemeClr>
                          </a:solidFill>
                        </a:rPr>
                        <a:t>1</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endParaRPr kumimoji="0" lang="ru-RU" sz="1200" kern="1200" dirty="0" smtClean="0">
                        <a:solidFill>
                          <a:schemeClr val="tx1">
                            <a:lumMod val="95000"/>
                            <a:lumOff val="5000"/>
                          </a:schemeClr>
                        </a:solidFill>
                        <a:latin typeface="+mn-lt"/>
                        <a:ea typeface="+mn-ea"/>
                        <a:cs typeface="+mn-cs"/>
                      </a:endParaRPr>
                    </a:p>
                    <a:p>
                      <a:pPr algn="ctr"/>
                      <a:r>
                        <a:rPr kumimoji="0" lang="ru-RU" sz="1200" kern="1200" dirty="0" smtClean="0">
                          <a:solidFill>
                            <a:schemeClr val="tx1">
                              <a:lumMod val="95000"/>
                              <a:lumOff val="5000"/>
                            </a:schemeClr>
                          </a:solidFill>
                          <a:latin typeface="+mn-lt"/>
                          <a:ea typeface="+mn-ea"/>
                          <a:cs typeface="+mn-cs"/>
                        </a:rPr>
                        <a:t>Приобретение жилых помещений детям-сиротам и детям, оставшимся без попечения родителей, лицам из их числа по договорам найма специализированных жилых помещений</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endParaRPr kumimoji="0" lang="ru-RU" sz="1200" kern="1200" dirty="0" smtClean="0">
                        <a:solidFill>
                          <a:schemeClr val="tx1">
                            <a:lumMod val="95000"/>
                            <a:lumOff val="5000"/>
                          </a:schemeClr>
                        </a:solidFill>
                        <a:latin typeface="+mn-lt"/>
                        <a:ea typeface="+mn-ea"/>
                        <a:cs typeface="+mn-cs"/>
                      </a:endParaRPr>
                    </a:p>
                    <a:p>
                      <a:pPr algn="ctr"/>
                      <a:r>
                        <a:rPr kumimoji="0" lang="ru-RU" sz="1200" kern="1200" dirty="0" smtClean="0">
                          <a:solidFill>
                            <a:schemeClr val="tx1">
                              <a:lumMod val="95000"/>
                              <a:lumOff val="5000"/>
                            </a:schemeClr>
                          </a:solidFill>
                          <a:latin typeface="+mn-lt"/>
                          <a:ea typeface="+mn-ea"/>
                          <a:cs typeface="+mn-cs"/>
                        </a:rPr>
                        <a:t>По срокам заключенных муниципальных контрактов</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endParaRPr lang="ru-RU" sz="1200" dirty="0" smtClean="0">
                        <a:solidFill>
                          <a:schemeClr val="tx1">
                            <a:lumMod val="95000"/>
                            <a:lumOff val="5000"/>
                          </a:schemeClr>
                        </a:solidFill>
                      </a:endParaRPr>
                    </a:p>
                    <a:p>
                      <a:pPr algn="ctr"/>
                      <a:r>
                        <a:rPr lang="ru-RU" sz="1200" dirty="0" smtClean="0">
                          <a:solidFill>
                            <a:schemeClr val="tx1">
                              <a:lumMod val="95000"/>
                              <a:lumOff val="5000"/>
                            </a:schemeClr>
                          </a:solidFill>
                        </a:rPr>
                        <a:t>19008,0</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endParaRPr lang="ru-RU" sz="1200" dirty="0" smtClean="0">
                        <a:solidFill>
                          <a:schemeClr val="tx1">
                            <a:lumMod val="95000"/>
                            <a:lumOff val="5000"/>
                          </a:schemeClr>
                        </a:solidFill>
                      </a:endParaRPr>
                    </a:p>
                    <a:p>
                      <a:pPr algn="ctr"/>
                      <a:r>
                        <a:rPr lang="ru-RU" sz="1200" dirty="0" smtClean="0">
                          <a:solidFill>
                            <a:schemeClr val="tx1">
                              <a:lumMod val="95000"/>
                              <a:lumOff val="5000"/>
                            </a:schemeClr>
                          </a:solidFill>
                        </a:rPr>
                        <a:t>6336,0</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endParaRPr lang="ru-RU" sz="1200" dirty="0" smtClean="0">
                        <a:solidFill>
                          <a:schemeClr val="tx1">
                            <a:lumMod val="95000"/>
                            <a:lumOff val="5000"/>
                          </a:schemeClr>
                        </a:solidFill>
                      </a:endParaRPr>
                    </a:p>
                    <a:p>
                      <a:pPr algn="ctr"/>
                      <a:r>
                        <a:rPr lang="ru-RU" sz="1200" dirty="0" smtClean="0">
                          <a:solidFill>
                            <a:schemeClr val="tx1">
                              <a:lumMod val="95000"/>
                              <a:lumOff val="5000"/>
                            </a:schemeClr>
                          </a:solidFill>
                        </a:rPr>
                        <a:t>6336,0</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endParaRPr lang="ru-RU" sz="1200" dirty="0" smtClean="0">
                        <a:solidFill>
                          <a:schemeClr val="tx1">
                            <a:lumMod val="95000"/>
                            <a:lumOff val="5000"/>
                          </a:schemeClr>
                        </a:solidFill>
                      </a:endParaRPr>
                    </a:p>
                    <a:p>
                      <a:pPr algn="ctr"/>
                      <a:r>
                        <a:rPr lang="ru-RU" sz="1200" dirty="0" smtClean="0">
                          <a:solidFill>
                            <a:schemeClr val="tx1">
                              <a:lumMod val="95000"/>
                              <a:lumOff val="5000"/>
                            </a:schemeClr>
                          </a:solidFill>
                        </a:rPr>
                        <a:t>6336,0</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511420"/>
          </a:xfrm>
        </p:spPr>
        <p:txBody>
          <a:bodyPr>
            <a:noAutofit/>
          </a:bodyPr>
          <a:lstStyle/>
          <a:p>
            <a:pPr algn="l">
              <a:defRPr/>
            </a:pPr>
            <a:r>
              <a:rPr lang="ru-RU" sz="3600" i="1" dirty="0" smtClean="0">
                <a:solidFill>
                  <a:srgbClr val="00B050"/>
                </a:solidFill>
                <a:effectLst/>
              </a:rPr>
              <a:t>РЕАЛИЗАЦИЯ </a:t>
            </a:r>
            <a:br>
              <a:rPr lang="ru-RU" sz="3600" i="1" dirty="0" smtClean="0">
                <a:solidFill>
                  <a:srgbClr val="00B050"/>
                </a:solidFill>
                <a:effectLst/>
              </a:rPr>
            </a:br>
            <a:r>
              <a:rPr lang="ru-RU" sz="3600" i="1" dirty="0" smtClean="0">
                <a:solidFill>
                  <a:srgbClr val="00B050"/>
                </a:solidFill>
                <a:effectLst/>
              </a:rPr>
              <a:t>НАЦИОНАЛЬНЫХ </a:t>
            </a:r>
            <a:br>
              <a:rPr lang="ru-RU" sz="3600" i="1" dirty="0" smtClean="0">
                <a:solidFill>
                  <a:srgbClr val="00B050"/>
                </a:solidFill>
                <a:effectLst/>
              </a:rPr>
            </a:br>
            <a:r>
              <a:rPr lang="ru-RU" sz="3600" i="1" dirty="0" smtClean="0">
                <a:solidFill>
                  <a:srgbClr val="00B050"/>
                </a:solidFill>
                <a:effectLst/>
              </a:rPr>
              <a:t>ПРОЕКТОВ</a:t>
            </a:r>
            <a:endParaRPr lang="ru-RU" sz="3600" i="1" dirty="0">
              <a:solidFill>
                <a:srgbClr val="00B050"/>
              </a:solidFill>
              <a:effectLst/>
            </a:endParaRPr>
          </a:p>
        </p:txBody>
      </p:sp>
      <p:pic>
        <p:nvPicPr>
          <p:cNvPr id="1026" name="Picture 2" descr="C:\Users\USER\Desktop\1200px-Logo_of_the_National_Projects_of_Russia.svg.png"/>
          <p:cNvPicPr>
            <a:picLocks noChangeAspect="1" noChangeArrowheads="1"/>
          </p:cNvPicPr>
          <p:nvPr/>
        </p:nvPicPr>
        <p:blipFill>
          <a:blip r:embed="rId2" cstate="print"/>
          <a:srcRect/>
          <a:stretch>
            <a:fillRect/>
          </a:stretch>
        </p:blipFill>
        <p:spPr bwMode="auto">
          <a:xfrm>
            <a:off x="5500694" y="285728"/>
            <a:ext cx="3500422" cy="2731260"/>
          </a:xfrm>
          <a:prstGeom prst="rect">
            <a:avLst/>
          </a:prstGeom>
          <a:noFill/>
        </p:spPr>
      </p:pic>
      <p:sp>
        <p:nvSpPr>
          <p:cNvPr id="6" name="TextBox 5"/>
          <p:cNvSpPr txBox="1"/>
          <p:nvPr/>
        </p:nvSpPr>
        <p:spPr>
          <a:xfrm>
            <a:off x="357158" y="3500438"/>
            <a:ext cx="8429684" cy="2585323"/>
          </a:xfrm>
          <a:prstGeom prst="rect">
            <a:avLst/>
          </a:prstGeom>
          <a:noFill/>
        </p:spPr>
        <p:txBody>
          <a:bodyPr wrap="square" rtlCol="0">
            <a:spAutoFit/>
          </a:bodyPr>
          <a:lstStyle/>
          <a:p>
            <a:pPr algn="just"/>
            <a:r>
              <a:rPr lang="ru-RU" dirty="0" smtClean="0"/>
              <a:t>    В целях осуществления прорывного научно-технологического и социально-экономического развития Российской Федерации, увеличения численности населения страны, повышения уровня жизни граждан, создания комфортных условий для их проживания, а также условий и возможностей для самореализации и раскрытия таланта каждого человека Президентом России издан указ от 7 мая 2018 года №204 «О национальных целях и стратегических задачах развития Российской Федерации на период до 2024 года», устанавливающий и утверждающий национальные проекты России.</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11288"/>
          </a:xfrm>
        </p:spPr>
        <p:txBody>
          <a:bodyPr>
            <a:normAutofit fontScale="90000"/>
          </a:bodyPr>
          <a:lstStyle/>
          <a:p>
            <a:r>
              <a:rPr lang="ru-RU" sz="1600" dirty="0" smtClean="0"/>
              <a:t/>
            </a:r>
            <a:br>
              <a:rPr lang="ru-RU" sz="1600" dirty="0" smtClean="0"/>
            </a:br>
            <a:r>
              <a:rPr lang="ru-RU" sz="1600" dirty="0" smtClean="0"/>
              <a:t/>
            </a:r>
            <a:br>
              <a:rPr lang="ru-RU" sz="1600" dirty="0" smtClean="0"/>
            </a:br>
            <a:r>
              <a:rPr lang="ru-RU" sz="2200" dirty="0" smtClean="0">
                <a:solidFill>
                  <a:srgbClr val="00B050"/>
                </a:solidFill>
                <a:effectLst/>
              </a:rPr>
              <a:t>ОСНОВНЫЕ ПАРАМЕТРЫ</a:t>
            </a:r>
            <a:br>
              <a:rPr lang="ru-RU" sz="2200" dirty="0" smtClean="0">
                <a:solidFill>
                  <a:srgbClr val="00B050"/>
                </a:solidFill>
                <a:effectLst/>
              </a:rPr>
            </a:br>
            <a:r>
              <a:rPr lang="ru-RU" sz="2200" dirty="0" smtClean="0">
                <a:solidFill>
                  <a:srgbClr val="00B050"/>
                </a:solidFill>
                <a:effectLst/>
              </a:rPr>
              <a:t>прогноза социально-экономического развития муниципального образования «Хиславичский район» Смоленской области </a:t>
            </a:r>
            <a:br>
              <a:rPr lang="ru-RU" sz="2200" dirty="0" smtClean="0">
                <a:solidFill>
                  <a:srgbClr val="00B050"/>
                </a:solidFill>
                <a:effectLst/>
              </a:rPr>
            </a:br>
            <a:r>
              <a:rPr lang="ru-RU" sz="2200" dirty="0" smtClean="0">
                <a:solidFill>
                  <a:srgbClr val="00B050"/>
                </a:solidFill>
                <a:effectLst/>
              </a:rPr>
              <a:t>на среднесрочный период</a:t>
            </a:r>
            <a:br>
              <a:rPr lang="ru-RU" sz="2200" dirty="0" smtClean="0">
                <a:solidFill>
                  <a:srgbClr val="00B050"/>
                </a:solidFill>
                <a:effectLst/>
              </a:rPr>
            </a:br>
            <a:r>
              <a:rPr lang="ru-RU" sz="1600" i="1" dirty="0" smtClean="0">
                <a:solidFill>
                  <a:srgbClr val="00B050"/>
                </a:solidFill>
                <a:effectLst/>
              </a:rPr>
              <a:t/>
            </a:r>
            <a:br>
              <a:rPr lang="ru-RU" sz="1600" i="1" dirty="0" smtClean="0">
                <a:solidFill>
                  <a:srgbClr val="00B050"/>
                </a:solidFill>
                <a:effectLst/>
              </a:rPr>
            </a:br>
            <a:endParaRPr lang="ru-RU" sz="1600" i="1" dirty="0">
              <a:solidFill>
                <a:srgbClr val="00B050"/>
              </a:solidFill>
              <a:effectLst/>
            </a:endParaRPr>
          </a:p>
        </p:txBody>
      </p:sp>
      <p:graphicFrame>
        <p:nvGraphicFramePr>
          <p:cNvPr id="6" name="Содержимое 5"/>
          <p:cNvGraphicFramePr>
            <a:graphicFrameLocks noGrp="1"/>
          </p:cNvGraphicFramePr>
          <p:nvPr>
            <p:ph idx="1"/>
          </p:nvPr>
        </p:nvGraphicFramePr>
        <p:xfrm>
          <a:off x="357158" y="1928802"/>
          <a:ext cx="8229599" cy="3571240"/>
        </p:xfrm>
        <a:graphic>
          <a:graphicData uri="http://schemas.openxmlformats.org/drawingml/2006/table">
            <a:tbl>
              <a:tblPr firstRow="1" bandRow="1">
                <a:tableStyleId>{5C22544A-7EE6-4342-B048-85BDC9FD1C3A}</a:tableStyleId>
              </a:tblPr>
              <a:tblGrid>
                <a:gridCol w="1471594"/>
                <a:gridCol w="928694"/>
                <a:gridCol w="1126683"/>
                <a:gridCol w="1175657"/>
                <a:gridCol w="1175657"/>
                <a:gridCol w="1175657"/>
                <a:gridCol w="1175657"/>
              </a:tblGrid>
              <a:tr h="370840">
                <a:tc>
                  <a:txBody>
                    <a:bodyPr/>
                    <a:lstStyle/>
                    <a:p>
                      <a:pPr algn="ctr">
                        <a:spcAft>
                          <a:spcPts val="0"/>
                        </a:spcAft>
                      </a:pPr>
                      <a:r>
                        <a:rPr lang="ru-RU" sz="1400" dirty="0">
                          <a:solidFill>
                            <a:srgbClr val="002060"/>
                          </a:solidFill>
                          <a:latin typeface="Times New Roman"/>
                          <a:ea typeface="Times New Roman"/>
                        </a:rPr>
                        <a:t>Показатель</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ru-RU" sz="1100" dirty="0">
                          <a:solidFill>
                            <a:srgbClr val="002060"/>
                          </a:solidFill>
                          <a:latin typeface="Times New Roman"/>
                          <a:ea typeface="Times New Roman"/>
                        </a:rPr>
                        <a:t>Единица измерения</a:t>
                      </a:r>
                      <a:endParaRPr lang="ru-RU" sz="1400" dirty="0">
                        <a:solidFill>
                          <a:srgbClr val="002060"/>
                        </a:solidFill>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ru-RU" sz="1200" dirty="0">
                          <a:solidFill>
                            <a:srgbClr val="002060"/>
                          </a:solidFill>
                          <a:latin typeface="Times New Roman"/>
                          <a:ea typeface="Times New Roman"/>
                        </a:rPr>
                        <a:t>Год </a:t>
                      </a:r>
                      <a:r>
                        <a:rPr lang="ru-RU" sz="1200" dirty="0" smtClean="0">
                          <a:solidFill>
                            <a:srgbClr val="002060"/>
                          </a:solidFill>
                          <a:latin typeface="Times New Roman"/>
                          <a:ea typeface="Times New Roman"/>
                        </a:rPr>
                        <a:t>2020</a:t>
                      </a:r>
                      <a:endParaRPr lang="ru-RU" sz="1400" dirty="0">
                        <a:solidFill>
                          <a:srgbClr val="002060"/>
                        </a:solidFill>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ru-RU" sz="1200" dirty="0" smtClean="0">
                          <a:solidFill>
                            <a:srgbClr val="002060"/>
                          </a:solidFill>
                          <a:latin typeface="Times New Roman"/>
                          <a:ea typeface="Times New Roman"/>
                        </a:rPr>
                        <a:t>Год  2021</a:t>
                      </a:r>
                      <a:endParaRPr lang="ru-RU" sz="1400" dirty="0">
                        <a:solidFill>
                          <a:srgbClr val="002060"/>
                        </a:solidFill>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ru-RU" sz="1200" dirty="0">
                          <a:solidFill>
                            <a:srgbClr val="002060"/>
                          </a:solidFill>
                          <a:latin typeface="Times New Roman"/>
                          <a:ea typeface="Times New Roman"/>
                        </a:rPr>
                        <a:t>Год </a:t>
                      </a:r>
                      <a:r>
                        <a:rPr lang="ru-RU" sz="1200" dirty="0" smtClean="0">
                          <a:solidFill>
                            <a:srgbClr val="002060"/>
                          </a:solidFill>
                          <a:latin typeface="Times New Roman"/>
                          <a:ea typeface="Times New Roman"/>
                        </a:rPr>
                        <a:t>2022</a:t>
                      </a:r>
                      <a:endParaRPr lang="ru-RU" sz="1400" dirty="0">
                        <a:solidFill>
                          <a:srgbClr val="002060"/>
                        </a:solidFill>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ru-RU" sz="1200" dirty="0">
                          <a:solidFill>
                            <a:srgbClr val="002060"/>
                          </a:solidFill>
                          <a:latin typeface="Times New Roman"/>
                          <a:ea typeface="Times New Roman"/>
                        </a:rPr>
                        <a:t>Год </a:t>
                      </a:r>
                      <a:r>
                        <a:rPr lang="ru-RU" sz="1200" dirty="0" smtClean="0">
                          <a:solidFill>
                            <a:srgbClr val="002060"/>
                          </a:solidFill>
                          <a:latin typeface="Times New Roman"/>
                          <a:ea typeface="Times New Roman"/>
                        </a:rPr>
                        <a:t>2023</a:t>
                      </a:r>
                      <a:endParaRPr lang="ru-RU" sz="1400" dirty="0">
                        <a:solidFill>
                          <a:srgbClr val="002060"/>
                        </a:solidFill>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ru-RU" sz="1200" dirty="0">
                          <a:solidFill>
                            <a:srgbClr val="002060"/>
                          </a:solidFill>
                          <a:latin typeface="Times New Roman"/>
                          <a:ea typeface="Times New Roman"/>
                        </a:rPr>
                        <a:t>Год </a:t>
                      </a:r>
                      <a:r>
                        <a:rPr lang="ru-RU" sz="1200" dirty="0" smtClean="0">
                          <a:solidFill>
                            <a:srgbClr val="002060"/>
                          </a:solidFill>
                          <a:latin typeface="Times New Roman"/>
                          <a:ea typeface="Times New Roman"/>
                        </a:rPr>
                        <a:t>2024</a:t>
                      </a:r>
                      <a:endParaRPr lang="ru-RU" sz="1400" dirty="0">
                        <a:solidFill>
                          <a:srgbClr val="002060"/>
                        </a:solidFill>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70840">
                <a:tc>
                  <a:txBody>
                    <a:bodyPr/>
                    <a:lstStyle/>
                    <a:p>
                      <a:pPr algn="just">
                        <a:spcAft>
                          <a:spcPts val="0"/>
                        </a:spcAft>
                      </a:pPr>
                      <a:r>
                        <a:rPr lang="ru-RU" sz="1400" dirty="0">
                          <a:latin typeface="Times New Roman"/>
                          <a:ea typeface="Times New Roman"/>
                        </a:rPr>
                        <a:t>Фонд заработной платы работников</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spcAft>
                          <a:spcPts val="0"/>
                        </a:spcAft>
                      </a:pPr>
                      <a:r>
                        <a:rPr lang="ru-RU" sz="1200" dirty="0">
                          <a:latin typeface="Times New Roman"/>
                          <a:ea typeface="Times New Roman"/>
                        </a:rPr>
                        <a:t>млн. рублей</a:t>
                      </a:r>
                      <a:endParaRPr lang="ru-RU" sz="14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spcAft>
                          <a:spcPts val="0"/>
                        </a:spcAft>
                      </a:pPr>
                      <a:r>
                        <a:rPr lang="ru-RU" sz="1400" dirty="0" smtClean="0">
                          <a:latin typeface="Times New Roman"/>
                          <a:ea typeface="Times New Roman"/>
                        </a:rPr>
                        <a:t>303,43</a:t>
                      </a:r>
                      <a:endParaRPr lang="ru-RU" sz="14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spcAft>
                          <a:spcPts val="0"/>
                        </a:spcAft>
                      </a:pPr>
                      <a:r>
                        <a:rPr lang="ru-RU" sz="1400" dirty="0" smtClean="0">
                          <a:latin typeface="Times New Roman"/>
                          <a:ea typeface="Times New Roman"/>
                        </a:rPr>
                        <a:t>313,77</a:t>
                      </a:r>
                      <a:endParaRPr lang="ru-RU" sz="14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spcAft>
                          <a:spcPts val="0"/>
                        </a:spcAft>
                      </a:pPr>
                      <a:r>
                        <a:rPr lang="ru-RU" sz="1400" dirty="0" smtClean="0">
                          <a:latin typeface="Times New Roman"/>
                          <a:ea typeface="Times New Roman"/>
                        </a:rPr>
                        <a:t>335,1</a:t>
                      </a:r>
                      <a:endParaRPr lang="ru-RU" sz="14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spcAft>
                          <a:spcPts val="0"/>
                        </a:spcAft>
                      </a:pPr>
                      <a:r>
                        <a:rPr lang="ru-RU" sz="1400" dirty="0" smtClean="0">
                          <a:latin typeface="Times New Roman"/>
                          <a:ea typeface="Times New Roman"/>
                        </a:rPr>
                        <a:t>358,23</a:t>
                      </a:r>
                      <a:endParaRPr lang="ru-RU" sz="14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spcAft>
                          <a:spcPts val="0"/>
                        </a:spcAft>
                      </a:pPr>
                      <a:r>
                        <a:rPr lang="ru-RU" sz="1400" dirty="0" smtClean="0">
                          <a:latin typeface="Times New Roman"/>
                          <a:ea typeface="Times New Roman"/>
                        </a:rPr>
                        <a:t>382,95</a:t>
                      </a:r>
                      <a:endParaRPr lang="ru-RU" sz="14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370840">
                <a:tc>
                  <a:txBody>
                    <a:bodyPr/>
                    <a:lstStyle/>
                    <a:p>
                      <a:pPr algn="just">
                        <a:spcAft>
                          <a:spcPts val="0"/>
                        </a:spcAft>
                      </a:pPr>
                      <a:r>
                        <a:rPr lang="ru-RU" sz="1400" dirty="0">
                          <a:latin typeface="Times New Roman"/>
                          <a:ea typeface="Times New Roman"/>
                        </a:rPr>
                        <a:t>Номинальная начисленная среднемесячная заработная плата работников организаций</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spcAft>
                          <a:spcPts val="0"/>
                        </a:spcAft>
                      </a:pPr>
                      <a:r>
                        <a:rPr lang="ru-RU" sz="1200" dirty="0">
                          <a:latin typeface="Times New Roman"/>
                          <a:ea typeface="Times New Roman"/>
                        </a:rPr>
                        <a:t>руб./мес.</a:t>
                      </a:r>
                      <a:endParaRPr lang="ru-RU" sz="14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spcAft>
                          <a:spcPts val="0"/>
                        </a:spcAft>
                      </a:pPr>
                      <a:r>
                        <a:rPr lang="ru-RU" sz="1400" dirty="0" smtClean="0">
                          <a:latin typeface="Times New Roman"/>
                          <a:ea typeface="Times New Roman"/>
                        </a:rPr>
                        <a:t>27808</a:t>
                      </a:r>
                      <a:endParaRPr lang="ru-RU" sz="14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spcAft>
                          <a:spcPts val="0"/>
                        </a:spcAft>
                      </a:pPr>
                      <a:r>
                        <a:rPr lang="ru-RU" sz="1400" dirty="0" smtClean="0">
                          <a:latin typeface="Times New Roman"/>
                          <a:ea typeface="Times New Roman"/>
                        </a:rPr>
                        <a:t>28753</a:t>
                      </a:r>
                      <a:endParaRPr lang="ru-RU" sz="14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spcAft>
                          <a:spcPts val="0"/>
                        </a:spcAft>
                      </a:pPr>
                      <a:r>
                        <a:rPr lang="ru-RU" sz="1400" dirty="0" smtClean="0">
                          <a:latin typeface="Times New Roman"/>
                          <a:ea typeface="Times New Roman"/>
                        </a:rPr>
                        <a:t>30536</a:t>
                      </a:r>
                      <a:endParaRPr lang="ru-RU" sz="14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spcAft>
                          <a:spcPts val="0"/>
                        </a:spcAft>
                      </a:pPr>
                      <a:r>
                        <a:rPr lang="ru-RU" sz="1400" dirty="0" smtClean="0">
                          <a:latin typeface="Times New Roman"/>
                          <a:ea typeface="Times New Roman"/>
                        </a:rPr>
                        <a:t>32551</a:t>
                      </a:r>
                      <a:endParaRPr lang="ru-RU" sz="14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spcAft>
                          <a:spcPts val="0"/>
                        </a:spcAft>
                      </a:pPr>
                      <a:r>
                        <a:rPr lang="ru-RU" sz="1400" dirty="0" smtClean="0">
                          <a:latin typeface="Times New Roman"/>
                          <a:ea typeface="Times New Roman"/>
                        </a:rPr>
                        <a:t>34699</a:t>
                      </a:r>
                      <a:endParaRPr lang="ru-RU" sz="14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370840">
                <a:tc>
                  <a:txBody>
                    <a:bodyPr/>
                    <a:lstStyle/>
                    <a:p>
                      <a:pPr algn="just">
                        <a:spcAft>
                          <a:spcPts val="0"/>
                        </a:spcAft>
                      </a:pPr>
                      <a:r>
                        <a:rPr lang="ru-RU" sz="1400" dirty="0">
                          <a:latin typeface="Times New Roman"/>
                          <a:ea typeface="Times New Roman"/>
                        </a:rPr>
                        <a:t>Численность населения</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spcAft>
                          <a:spcPts val="0"/>
                        </a:spcAft>
                      </a:pPr>
                      <a:r>
                        <a:rPr lang="ru-RU" sz="1200">
                          <a:latin typeface="Times New Roman"/>
                          <a:ea typeface="Times New Roman"/>
                        </a:rPr>
                        <a:t>тыс. человек</a:t>
                      </a:r>
                      <a:endParaRPr lang="ru-RU" sz="14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spcAft>
                          <a:spcPts val="0"/>
                        </a:spcAft>
                      </a:pPr>
                      <a:r>
                        <a:rPr lang="ru-RU" sz="1400" dirty="0">
                          <a:latin typeface="Times New Roman"/>
                          <a:ea typeface="Times New Roman"/>
                        </a:rPr>
                        <a:t>7,61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spcAft>
                          <a:spcPts val="0"/>
                        </a:spcAft>
                      </a:pPr>
                      <a:r>
                        <a:rPr lang="ru-RU" sz="1400" dirty="0" smtClean="0">
                          <a:latin typeface="Times New Roman"/>
                          <a:ea typeface="Times New Roman"/>
                        </a:rPr>
                        <a:t>7,55</a:t>
                      </a:r>
                      <a:endParaRPr lang="ru-RU" sz="14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spcAft>
                          <a:spcPts val="0"/>
                        </a:spcAft>
                      </a:pPr>
                      <a:r>
                        <a:rPr lang="ru-RU" sz="1400" dirty="0" smtClean="0">
                          <a:latin typeface="Times New Roman"/>
                          <a:ea typeface="Times New Roman"/>
                        </a:rPr>
                        <a:t>7,45</a:t>
                      </a:r>
                      <a:endParaRPr lang="ru-RU" sz="14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spcAft>
                          <a:spcPts val="0"/>
                        </a:spcAft>
                      </a:pPr>
                      <a:r>
                        <a:rPr lang="ru-RU" sz="1400" dirty="0" smtClean="0">
                          <a:latin typeface="Times New Roman"/>
                          <a:ea typeface="Times New Roman"/>
                        </a:rPr>
                        <a:t>7,35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spcAft>
                          <a:spcPts val="0"/>
                        </a:spcAft>
                      </a:pPr>
                      <a:r>
                        <a:rPr lang="ru-RU" sz="1400" dirty="0" smtClean="0">
                          <a:latin typeface="Times New Roman"/>
                          <a:ea typeface="Times New Roman"/>
                        </a:rPr>
                        <a:t>7,25</a:t>
                      </a:r>
                      <a:endParaRPr lang="ru-RU" sz="14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370840">
                <a:tc>
                  <a:txBody>
                    <a:bodyPr/>
                    <a:lstStyle/>
                    <a:p>
                      <a:pPr>
                        <a:spcAft>
                          <a:spcPts val="0"/>
                        </a:spcAft>
                      </a:pPr>
                      <a:r>
                        <a:rPr lang="ru-RU" sz="1400" dirty="0">
                          <a:latin typeface="Times New Roman"/>
                          <a:ea typeface="Calibri"/>
                          <a:cs typeface="Times New Roman"/>
                        </a:rPr>
                        <a:t>Численность экономически активного населения</a:t>
                      </a:r>
                      <a:endParaRPr lang="ru-RU" sz="14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spcAft>
                          <a:spcPts val="0"/>
                        </a:spcAft>
                      </a:pPr>
                      <a:r>
                        <a:rPr lang="ru-RU" sz="1200">
                          <a:latin typeface="Times New Roman"/>
                          <a:ea typeface="Times New Roman"/>
                        </a:rPr>
                        <a:t>тыс. человек</a:t>
                      </a:r>
                      <a:endParaRPr lang="ru-RU" sz="140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spcAft>
                          <a:spcPts val="0"/>
                        </a:spcAft>
                      </a:pPr>
                      <a:r>
                        <a:rPr lang="ru-RU" sz="1400" dirty="0" smtClean="0">
                          <a:latin typeface="Times New Roman"/>
                          <a:ea typeface="Times New Roman"/>
                        </a:rPr>
                        <a:t>4,511</a:t>
                      </a:r>
                      <a:endParaRPr lang="ru-RU" sz="14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spcAft>
                          <a:spcPts val="0"/>
                        </a:spcAft>
                      </a:pPr>
                      <a:r>
                        <a:rPr lang="ru-RU" sz="1400" dirty="0" smtClean="0">
                          <a:latin typeface="Times New Roman"/>
                          <a:ea typeface="Times New Roman"/>
                        </a:rPr>
                        <a:t>4,564</a:t>
                      </a:r>
                      <a:endParaRPr lang="ru-RU" sz="14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spcAft>
                          <a:spcPts val="0"/>
                        </a:spcAft>
                      </a:pPr>
                      <a:r>
                        <a:rPr lang="ru-RU" sz="1400" dirty="0" smtClean="0">
                          <a:latin typeface="Times New Roman"/>
                          <a:ea typeface="Times New Roman"/>
                        </a:rPr>
                        <a:t>4,57</a:t>
                      </a:r>
                      <a:endParaRPr lang="ru-RU" sz="14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spcAft>
                          <a:spcPts val="0"/>
                        </a:spcAft>
                      </a:pPr>
                      <a:r>
                        <a:rPr lang="ru-RU" sz="1400" dirty="0" smtClean="0">
                          <a:latin typeface="Times New Roman"/>
                          <a:ea typeface="Times New Roman"/>
                        </a:rPr>
                        <a:t>4,576</a:t>
                      </a:r>
                      <a:endParaRPr lang="ru-RU" sz="14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spcAft>
                          <a:spcPts val="0"/>
                        </a:spcAft>
                      </a:pPr>
                      <a:r>
                        <a:rPr lang="ru-RU" sz="1400" dirty="0" smtClean="0">
                          <a:latin typeface="Times New Roman"/>
                          <a:ea typeface="Times New Roman"/>
                        </a:rPr>
                        <a:t>4,579</a:t>
                      </a:r>
                      <a:endParaRPr lang="ru-RU" sz="14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85728"/>
            <a:ext cx="8229600" cy="2071702"/>
          </a:xfrm>
        </p:spPr>
        <p:txBody>
          <a:bodyPr>
            <a:noAutofit/>
          </a:bodyPr>
          <a:lstStyle/>
          <a:p>
            <a:pPr algn="l">
              <a:defRPr/>
            </a:pPr>
            <a:r>
              <a:rPr lang="ru-RU" sz="1800" i="1" smtClean="0">
                <a:solidFill>
                  <a:srgbClr val="00B050"/>
                </a:solidFill>
                <a:effectLst/>
              </a:rPr>
              <a:t>Муниципальное образование </a:t>
            </a:r>
            <a:r>
              <a:rPr lang="ru-RU" sz="1800" i="1" dirty="0" smtClean="0">
                <a:solidFill>
                  <a:srgbClr val="00B050"/>
                </a:solidFill>
                <a:effectLst/>
              </a:rPr>
              <a:t/>
            </a:r>
            <a:br>
              <a:rPr lang="ru-RU" sz="1800" i="1" dirty="0" smtClean="0">
                <a:solidFill>
                  <a:srgbClr val="00B050"/>
                </a:solidFill>
                <a:effectLst/>
              </a:rPr>
            </a:br>
            <a:r>
              <a:rPr lang="ru-RU" sz="1800" i="1" dirty="0" smtClean="0">
                <a:solidFill>
                  <a:srgbClr val="00B050"/>
                </a:solidFill>
                <a:effectLst/>
              </a:rPr>
              <a:t>«Хиславичский район» </a:t>
            </a:r>
            <a:br>
              <a:rPr lang="ru-RU" sz="1800" i="1" dirty="0" smtClean="0">
                <a:solidFill>
                  <a:srgbClr val="00B050"/>
                </a:solidFill>
                <a:effectLst/>
              </a:rPr>
            </a:br>
            <a:r>
              <a:rPr lang="ru-RU" sz="1800" i="1" dirty="0" smtClean="0">
                <a:solidFill>
                  <a:srgbClr val="00B050"/>
                </a:solidFill>
                <a:effectLst/>
              </a:rPr>
              <a:t>Смоленской области </a:t>
            </a:r>
            <a:br>
              <a:rPr lang="ru-RU" sz="1800" i="1" dirty="0" smtClean="0">
                <a:solidFill>
                  <a:srgbClr val="00B050"/>
                </a:solidFill>
                <a:effectLst/>
              </a:rPr>
            </a:br>
            <a:r>
              <a:rPr lang="ru-RU" sz="1800" i="1" dirty="0" smtClean="0">
                <a:solidFill>
                  <a:srgbClr val="00B050"/>
                </a:solidFill>
                <a:effectLst/>
              </a:rPr>
              <a:t>участвует в реализации </a:t>
            </a:r>
            <a:br>
              <a:rPr lang="ru-RU" sz="1800" i="1" dirty="0" smtClean="0">
                <a:solidFill>
                  <a:srgbClr val="00B050"/>
                </a:solidFill>
                <a:effectLst/>
              </a:rPr>
            </a:br>
            <a:r>
              <a:rPr lang="ru-RU" sz="1800" i="1" dirty="0" smtClean="0">
                <a:solidFill>
                  <a:srgbClr val="00B050"/>
                </a:solidFill>
                <a:effectLst/>
              </a:rPr>
              <a:t>следующих национальных проектов:</a:t>
            </a:r>
            <a:br>
              <a:rPr lang="ru-RU" sz="1800" i="1" dirty="0" smtClean="0">
                <a:solidFill>
                  <a:srgbClr val="00B050"/>
                </a:solidFill>
                <a:effectLst/>
              </a:rPr>
            </a:br>
            <a:r>
              <a:rPr lang="ru-RU" sz="1800" i="1" dirty="0" smtClean="0">
                <a:solidFill>
                  <a:srgbClr val="00B050"/>
                </a:solidFill>
                <a:effectLst/>
              </a:rPr>
              <a:t>«Образование», «Культура»</a:t>
            </a:r>
            <a:endParaRPr lang="ru-RU" sz="1800" i="1" dirty="0">
              <a:solidFill>
                <a:srgbClr val="00B050"/>
              </a:solidFill>
              <a:effectLst/>
            </a:endParaRPr>
          </a:p>
        </p:txBody>
      </p:sp>
      <p:pic>
        <p:nvPicPr>
          <p:cNvPr id="1026" name="Picture 2" descr="C:\Users\USER\Desktop\1200px-Logo_of_the_National_Projects_of_Russia.svg.png"/>
          <p:cNvPicPr>
            <a:picLocks noChangeAspect="1" noChangeArrowheads="1"/>
          </p:cNvPicPr>
          <p:nvPr/>
        </p:nvPicPr>
        <p:blipFill>
          <a:blip r:embed="rId2" cstate="print"/>
          <a:srcRect/>
          <a:stretch>
            <a:fillRect/>
          </a:stretch>
        </p:blipFill>
        <p:spPr bwMode="auto">
          <a:xfrm>
            <a:off x="5929322" y="142852"/>
            <a:ext cx="3000356" cy="2341076"/>
          </a:xfrm>
          <a:prstGeom prst="rect">
            <a:avLst/>
          </a:prstGeom>
          <a:noFill/>
        </p:spPr>
      </p:pic>
      <p:graphicFrame>
        <p:nvGraphicFramePr>
          <p:cNvPr id="7" name="Содержимое 3"/>
          <p:cNvGraphicFramePr>
            <a:graphicFrameLocks noGrp="1"/>
          </p:cNvGraphicFramePr>
          <p:nvPr>
            <p:ph idx="4294967295"/>
          </p:nvPr>
        </p:nvGraphicFramePr>
        <p:xfrm>
          <a:off x="500034" y="2643182"/>
          <a:ext cx="8143931" cy="3614766"/>
        </p:xfrm>
        <a:graphic>
          <a:graphicData uri="http://schemas.openxmlformats.org/drawingml/2006/table">
            <a:tbl>
              <a:tblPr firstRow="1" bandRow="1">
                <a:tableStyleId>{5C22544A-7EE6-4342-B048-85BDC9FD1C3A}</a:tableStyleId>
              </a:tblPr>
              <a:tblGrid>
                <a:gridCol w="630947"/>
                <a:gridCol w="2574605"/>
                <a:gridCol w="953013"/>
                <a:gridCol w="953013"/>
                <a:gridCol w="953013"/>
                <a:gridCol w="1126288"/>
                <a:gridCol w="953052"/>
              </a:tblGrid>
              <a:tr h="352087">
                <a:tc rowSpan="2">
                  <a:txBody>
                    <a:bodyPr/>
                    <a:lstStyle/>
                    <a:p>
                      <a:pPr algn="ctr"/>
                      <a:r>
                        <a:rPr lang="ru-RU" sz="1200" dirty="0" smtClean="0">
                          <a:solidFill>
                            <a:schemeClr val="tx1">
                              <a:lumMod val="95000"/>
                              <a:lumOff val="5000"/>
                            </a:schemeClr>
                          </a:solidFill>
                        </a:rPr>
                        <a:t>№</a:t>
                      </a:r>
                    </a:p>
                    <a:p>
                      <a:pPr algn="ctr"/>
                      <a:r>
                        <a:rPr lang="ru-RU" sz="1200" dirty="0" err="1" smtClean="0">
                          <a:solidFill>
                            <a:schemeClr val="tx1">
                              <a:lumMod val="95000"/>
                              <a:lumOff val="5000"/>
                            </a:schemeClr>
                          </a:solidFill>
                        </a:rPr>
                        <a:t>п</a:t>
                      </a:r>
                      <a:r>
                        <a:rPr lang="ru-RU" sz="1200" dirty="0" smtClean="0">
                          <a:solidFill>
                            <a:schemeClr val="tx1">
                              <a:lumMod val="95000"/>
                              <a:lumOff val="5000"/>
                            </a:schemeClr>
                          </a:solidFill>
                        </a:rPr>
                        <a:t>/</a:t>
                      </a:r>
                      <a:r>
                        <a:rPr lang="ru-RU" sz="1200" dirty="0" err="1" smtClean="0">
                          <a:solidFill>
                            <a:schemeClr val="tx1">
                              <a:lumMod val="95000"/>
                              <a:lumOff val="5000"/>
                            </a:schemeClr>
                          </a:solidFill>
                        </a:rPr>
                        <a:t>п</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2">
                  <a:txBody>
                    <a:bodyPr/>
                    <a:lstStyle/>
                    <a:p>
                      <a:pPr algn="ctr"/>
                      <a:r>
                        <a:rPr lang="ru-RU" sz="1200" dirty="0" smtClean="0">
                          <a:solidFill>
                            <a:schemeClr val="tx1">
                              <a:lumMod val="95000"/>
                              <a:lumOff val="5000"/>
                            </a:schemeClr>
                          </a:solidFill>
                        </a:rPr>
                        <a:t>Наименование проектов (мероприятий)</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5">
                  <a:txBody>
                    <a:bodyPr/>
                    <a:lstStyle/>
                    <a:p>
                      <a:pPr algn="ctr"/>
                      <a:r>
                        <a:rPr lang="ru-RU" sz="1200" dirty="0" smtClean="0">
                          <a:solidFill>
                            <a:schemeClr val="tx1">
                              <a:lumMod val="95000"/>
                              <a:lumOff val="5000"/>
                            </a:schemeClr>
                          </a:solidFill>
                        </a:rPr>
                        <a:t>в том числе по годам</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ru-RU"/>
                    </a:p>
                  </a:txBody>
                  <a:tcPr/>
                </a:tc>
                <a:tc hMerge="1">
                  <a:txBody>
                    <a:bodyPr/>
                    <a:lstStyle/>
                    <a:p>
                      <a:endParaRPr lang="ru-RU"/>
                    </a:p>
                  </a:txBody>
                  <a:tcPr/>
                </a:tc>
                <a:tc hMerge="1">
                  <a:txBody>
                    <a:bodyPr/>
                    <a:lstStyle/>
                    <a:p>
                      <a:endParaRPr lang="ru-RU" dirty="0"/>
                    </a:p>
                  </a:txBody>
                  <a:tcPr>
                    <a:lnB w="12700" cap="flat" cmpd="sng" algn="ctr">
                      <a:solidFill>
                        <a:schemeClr val="tx1"/>
                      </a:solidFill>
                      <a:prstDash val="solid"/>
                      <a:round/>
                      <a:headEnd type="none" w="med" len="med"/>
                      <a:tailEnd type="none" w="med" len="med"/>
                    </a:lnB>
                  </a:tcPr>
                </a:tc>
                <a:tc hMerge="1">
                  <a:txBody>
                    <a:bodyPr/>
                    <a:lstStyle/>
                    <a:p>
                      <a:endParaRPr lang="ru-RU" dirty="0"/>
                    </a:p>
                  </a:txBody>
                  <a:tcPr>
                    <a:lnB w="12700" cap="flat" cmpd="sng" algn="ctr">
                      <a:solidFill>
                        <a:schemeClr val="tx1"/>
                      </a:solidFill>
                      <a:prstDash val="solid"/>
                      <a:round/>
                      <a:headEnd type="none" w="med" len="med"/>
                      <a:tailEnd type="none" w="med" len="med"/>
                    </a:lnB>
                  </a:tcPr>
                </a:tc>
              </a:tr>
              <a:tr h="762349">
                <a:tc vMerge="1">
                  <a:txBody>
                    <a:bodyPr/>
                    <a:lstStyle/>
                    <a:p>
                      <a:endParaRPr lang="ru-RU"/>
                    </a:p>
                  </a:txBody>
                  <a:tcPr/>
                </a:tc>
                <a:tc vMerge="1">
                  <a:txBody>
                    <a:bodyPr/>
                    <a:lstStyle/>
                    <a:p>
                      <a:endParaRPr lang="ru-RU" dirty="0"/>
                    </a:p>
                  </a:txBody>
                  <a:tcPr/>
                </a:tc>
                <a:tc>
                  <a:txBody>
                    <a:bodyPr/>
                    <a:lstStyle/>
                    <a:p>
                      <a:pPr algn="ctr"/>
                      <a:r>
                        <a:rPr lang="ru-RU" sz="1200" b="1" dirty="0" smtClean="0">
                          <a:solidFill>
                            <a:schemeClr val="tx1">
                              <a:lumMod val="95000"/>
                              <a:lumOff val="5000"/>
                            </a:schemeClr>
                          </a:solidFill>
                        </a:rPr>
                        <a:t>2020, факт. </a:t>
                      </a:r>
                      <a:r>
                        <a:rPr lang="ru-RU" sz="1000" b="1" dirty="0" smtClean="0">
                          <a:solidFill>
                            <a:schemeClr val="tx1">
                              <a:lumMod val="95000"/>
                              <a:lumOff val="5000"/>
                            </a:schemeClr>
                          </a:solidFill>
                        </a:rPr>
                        <a:t>тыс.руб.</a:t>
                      </a:r>
                      <a:endParaRPr lang="ru-RU" sz="1000" b="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ru-RU" sz="1200" b="1" dirty="0" smtClean="0">
                          <a:solidFill>
                            <a:schemeClr val="tx1">
                              <a:lumMod val="95000"/>
                              <a:lumOff val="5000"/>
                            </a:schemeClr>
                          </a:solidFill>
                        </a:rPr>
                        <a:t>2021, план, </a:t>
                      </a:r>
                      <a:r>
                        <a:rPr lang="ru-RU" sz="1000" b="1" dirty="0" smtClean="0">
                          <a:solidFill>
                            <a:schemeClr val="tx1">
                              <a:lumMod val="95000"/>
                              <a:lumOff val="5000"/>
                            </a:schemeClr>
                          </a:solidFill>
                        </a:rPr>
                        <a:t>тыс.руб.</a:t>
                      </a:r>
                      <a:endParaRPr lang="ru-RU" sz="1200" b="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tx1">
                              <a:lumMod val="95000"/>
                              <a:lumOff val="5000"/>
                            </a:schemeClr>
                          </a:solidFill>
                        </a:rPr>
                        <a:t>2022, план, </a:t>
                      </a:r>
                      <a:r>
                        <a:rPr lang="ru-RU" sz="1000" b="1" dirty="0" smtClean="0">
                          <a:solidFill>
                            <a:schemeClr val="tx1">
                              <a:lumMod val="95000"/>
                              <a:lumOff val="5000"/>
                            </a:schemeClr>
                          </a:solidFill>
                        </a:rPr>
                        <a:t>тыс.руб.</a:t>
                      </a:r>
                      <a:endParaRPr lang="ru-RU" sz="1200" b="1" dirty="0" smtClean="0">
                        <a:solidFill>
                          <a:schemeClr val="tx1">
                            <a:lumMod val="95000"/>
                            <a:lumOff val="5000"/>
                          </a:schemeClr>
                        </a:solidFill>
                      </a:endParaRPr>
                    </a:p>
                    <a:p>
                      <a:pPr algn="ctr"/>
                      <a:endParaRPr lang="ru-RU" sz="1200" b="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ru-RU" sz="1200" b="1" dirty="0" smtClean="0">
                          <a:solidFill>
                            <a:schemeClr val="tx1">
                              <a:lumMod val="95000"/>
                              <a:lumOff val="5000"/>
                            </a:schemeClr>
                          </a:solidFill>
                        </a:rPr>
                        <a:t>2023, план, </a:t>
                      </a:r>
                      <a:r>
                        <a:rPr lang="ru-RU" sz="1000" b="1" dirty="0" smtClean="0">
                          <a:solidFill>
                            <a:schemeClr val="tx1">
                              <a:lumMod val="95000"/>
                              <a:lumOff val="5000"/>
                            </a:schemeClr>
                          </a:solidFill>
                        </a:rPr>
                        <a:t>тыс.руб.</a:t>
                      </a:r>
                      <a:endParaRPr lang="ru-RU" sz="1200" b="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ru-RU" sz="1200" b="1" dirty="0" smtClean="0">
                          <a:solidFill>
                            <a:schemeClr val="tx1">
                              <a:lumMod val="95000"/>
                              <a:lumOff val="5000"/>
                            </a:schemeClr>
                          </a:solidFill>
                        </a:rPr>
                        <a:t>2024, план, </a:t>
                      </a:r>
                      <a:r>
                        <a:rPr lang="ru-RU" sz="1000" b="1" dirty="0" smtClean="0">
                          <a:solidFill>
                            <a:schemeClr val="tx1">
                              <a:lumMod val="95000"/>
                              <a:lumOff val="5000"/>
                            </a:schemeClr>
                          </a:solidFill>
                        </a:rPr>
                        <a:t>тыс.руб.</a:t>
                      </a:r>
                      <a:endParaRPr lang="ru-RU" sz="1200" b="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500066">
                <a:tc gridSpan="7">
                  <a:txBody>
                    <a:bodyPr/>
                    <a:lstStyle/>
                    <a:p>
                      <a:pPr algn="ctr"/>
                      <a:r>
                        <a:rPr lang="ru-RU" sz="1200" b="1" dirty="0" smtClean="0">
                          <a:solidFill>
                            <a:schemeClr val="tx1">
                              <a:lumMod val="95000"/>
                              <a:lumOff val="5000"/>
                            </a:schemeClr>
                          </a:solidFill>
                        </a:rPr>
                        <a:t>Сведения о реализации региональных проектов в рамках национального проекта «Образование»</a:t>
                      </a:r>
                      <a:r>
                        <a:rPr lang="ru-RU" sz="1200" b="1" baseline="0" dirty="0" smtClean="0">
                          <a:solidFill>
                            <a:schemeClr val="tx1">
                              <a:lumMod val="95000"/>
                              <a:lumOff val="5000"/>
                            </a:schemeClr>
                          </a:solidFill>
                        </a:rPr>
                        <a:t> </a:t>
                      </a:r>
                    </a:p>
                    <a:p>
                      <a:pPr algn="ctr"/>
                      <a:r>
                        <a:rPr lang="ru-RU" sz="1200" b="1" dirty="0" smtClean="0">
                          <a:solidFill>
                            <a:schemeClr val="tx1">
                              <a:lumMod val="95000"/>
                              <a:lumOff val="5000"/>
                            </a:schemeClr>
                          </a:solidFill>
                        </a:rPr>
                        <a:t>в муниципальном образовании «Хиславичский район» Смоленской области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hMerge="1">
                  <a:txBody>
                    <a:bodyPr/>
                    <a:lstStyle/>
                    <a:p>
                      <a:pPr algn="ct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hMerge="1">
                  <a:txBody>
                    <a:bodyPr/>
                    <a:lstStyle/>
                    <a:p>
                      <a:pPr algn="ct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hMerge="1">
                  <a:txBody>
                    <a:bodyPr/>
                    <a:lstStyle/>
                    <a:p>
                      <a:endParaRPr lang="ru-RU"/>
                    </a:p>
                  </a:txBody>
                  <a:tcPr/>
                </a:tc>
                <a:tc hMerge="1">
                  <a:txBody>
                    <a:bodyPr/>
                    <a:lstStyle/>
                    <a:p>
                      <a:pPr algn="ct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hMerge="1">
                  <a:txBody>
                    <a:bodyPr/>
                    <a:lstStyle/>
                    <a:p>
                      <a:pPr algn="ct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500066">
                <a:tc>
                  <a:txBody>
                    <a:bodyPr/>
                    <a:lstStyle/>
                    <a:p>
                      <a:pPr algn="ctr"/>
                      <a:endParaRPr lang="ru-RU" sz="1200" dirty="0" smtClean="0">
                        <a:solidFill>
                          <a:schemeClr val="tx1">
                            <a:lumMod val="95000"/>
                            <a:lumOff val="5000"/>
                          </a:schemeClr>
                        </a:solidFill>
                      </a:endParaRPr>
                    </a:p>
                    <a:p>
                      <a:pPr algn="ctr"/>
                      <a:r>
                        <a:rPr lang="ru-RU" sz="1200" dirty="0" smtClean="0">
                          <a:solidFill>
                            <a:schemeClr val="tx1">
                              <a:lumMod val="95000"/>
                              <a:lumOff val="5000"/>
                            </a:schemeClr>
                          </a:solidFill>
                        </a:rPr>
                        <a:t>1</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r>
                        <a:rPr kumimoji="0" lang="ru-RU" sz="1200" kern="1200" dirty="0" smtClean="0">
                          <a:solidFill>
                            <a:schemeClr val="tx1">
                              <a:lumMod val="95000"/>
                              <a:lumOff val="5000"/>
                            </a:schemeClr>
                          </a:solidFill>
                          <a:latin typeface="+mn-lt"/>
                          <a:ea typeface="+mn-ea"/>
                          <a:cs typeface="+mn-cs"/>
                        </a:rPr>
                        <a:t>Региональный</a:t>
                      </a:r>
                      <a:r>
                        <a:rPr kumimoji="0" lang="ru-RU" sz="1200" kern="1200" baseline="0" dirty="0" smtClean="0">
                          <a:solidFill>
                            <a:schemeClr val="tx1">
                              <a:lumMod val="95000"/>
                              <a:lumOff val="5000"/>
                            </a:schemeClr>
                          </a:solidFill>
                          <a:latin typeface="+mn-lt"/>
                          <a:ea typeface="+mn-ea"/>
                          <a:cs typeface="+mn-cs"/>
                        </a:rPr>
                        <a:t> проект </a:t>
                      </a:r>
                    </a:p>
                    <a:p>
                      <a:pPr algn="ctr"/>
                      <a:r>
                        <a:rPr kumimoji="0" lang="ru-RU" sz="1200" kern="1200" baseline="0" dirty="0" smtClean="0">
                          <a:solidFill>
                            <a:schemeClr val="tx1">
                              <a:lumMod val="95000"/>
                              <a:lumOff val="5000"/>
                            </a:schemeClr>
                          </a:solidFill>
                          <a:latin typeface="+mn-lt"/>
                          <a:ea typeface="+mn-ea"/>
                          <a:cs typeface="+mn-cs"/>
                        </a:rPr>
                        <a:t>«Успех каждого ребенка»</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endParaRPr lang="ru-RU" sz="1200" dirty="0" smtClean="0">
                        <a:solidFill>
                          <a:schemeClr val="tx1">
                            <a:lumMod val="95000"/>
                            <a:lumOff val="5000"/>
                          </a:schemeClr>
                        </a:solidFill>
                      </a:endParaRPr>
                    </a:p>
                    <a:p>
                      <a:pPr algn="ctr"/>
                      <a:r>
                        <a:rPr lang="ru-RU" sz="1200" dirty="0" smtClean="0">
                          <a:solidFill>
                            <a:schemeClr val="tx1">
                              <a:lumMod val="95000"/>
                              <a:lumOff val="5000"/>
                            </a:schemeClr>
                          </a:solidFill>
                        </a:rPr>
                        <a:t>1509,2</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endParaRPr lang="ru-RU" sz="1200" dirty="0" smtClean="0">
                        <a:solidFill>
                          <a:schemeClr val="tx1">
                            <a:lumMod val="95000"/>
                            <a:lumOff val="5000"/>
                          </a:schemeClr>
                        </a:solidFill>
                      </a:endParaRPr>
                    </a:p>
                    <a:p>
                      <a:pPr algn="ctr"/>
                      <a:r>
                        <a:rPr lang="ru-RU" sz="1200" dirty="0" smtClean="0">
                          <a:solidFill>
                            <a:schemeClr val="tx1">
                              <a:lumMod val="95000"/>
                              <a:lumOff val="5000"/>
                            </a:schemeClr>
                          </a:solidFill>
                        </a:rPr>
                        <a:t>0,0</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endParaRPr lang="ru-RU" sz="1200" dirty="0" smtClean="0">
                        <a:solidFill>
                          <a:schemeClr val="tx1">
                            <a:lumMod val="95000"/>
                            <a:lumOff val="5000"/>
                          </a:schemeClr>
                        </a:solidFill>
                      </a:endParaRPr>
                    </a:p>
                    <a:p>
                      <a:pPr algn="ctr"/>
                      <a:r>
                        <a:rPr lang="ru-RU" sz="1200" dirty="0" smtClean="0">
                          <a:solidFill>
                            <a:schemeClr val="tx1">
                              <a:lumMod val="95000"/>
                              <a:lumOff val="5000"/>
                            </a:schemeClr>
                          </a:solidFill>
                        </a:rPr>
                        <a:t>0,0</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endParaRPr lang="ru-RU" sz="1200" dirty="0" smtClean="0">
                        <a:solidFill>
                          <a:schemeClr val="tx1">
                            <a:lumMod val="95000"/>
                            <a:lumOff val="5000"/>
                          </a:schemeClr>
                        </a:solidFill>
                      </a:endParaRPr>
                    </a:p>
                    <a:p>
                      <a:pPr algn="ctr"/>
                      <a:r>
                        <a:rPr lang="ru-RU" sz="1200" dirty="0" smtClean="0">
                          <a:solidFill>
                            <a:schemeClr val="tx1">
                              <a:lumMod val="95000"/>
                              <a:lumOff val="5000"/>
                            </a:schemeClr>
                          </a:solidFill>
                        </a:rPr>
                        <a:t>0,0</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endParaRPr lang="ru-RU" sz="1200" dirty="0" smtClean="0">
                        <a:solidFill>
                          <a:schemeClr val="tx1">
                            <a:lumMod val="95000"/>
                            <a:lumOff val="5000"/>
                          </a:schemeClr>
                        </a:solidFill>
                      </a:endParaRPr>
                    </a:p>
                    <a:p>
                      <a:pPr algn="ctr"/>
                      <a:r>
                        <a:rPr lang="ru-RU" sz="1200" dirty="0" smtClean="0">
                          <a:solidFill>
                            <a:schemeClr val="tx1">
                              <a:lumMod val="95000"/>
                              <a:lumOff val="5000"/>
                            </a:schemeClr>
                          </a:solidFill>
                        </a:rPr>
                        <a:t>0,00</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500066">
                <a:tc>
                  <a:txBody>
                    <a:bodyPr/>
                    <a:lstStyle/>
                    <a:p>
                      <a:pPr algn="ctr"/>
                      <a:r>
                        <a:rPr lang="ru-RU" sz="1200" dirty="0" smtClean="0">
                          <a:solidFill>
                            <a:schemeClr val="tx1">
                              <a:lumMod val="95000"/>
                              <a:lumOff val="5000"/>
                            </a:schemeClr>
                          </a:solidFill>
                        </a:rPr>
                        <a:t>2</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r>
                        <a:rPr lang="ru-RU" sz="1200" dirty="0" smtClean="0">
                          <a:solidFill>
                            <a:schemeClr val="tx1">
                              <a:lumMod val="95000"/>
                              <a:lumOff val="5000"/>
                            </a:schemeClr>
                          </a:solidFill>
                        </a:rPr>
                        <a:t>Региональный проект</a:t>
                      </a:r>
                    </a:p>
                    <a:p>
                      <a:pPr algn="ctr"/>
                      <a:r>
                        <a:rPr lang="ru-RU" sz="1200" dirty="0" smtClean="0">
                          <a:solidFill>
                            <a:schemeClr val="tx1">
                              <a:lumMod val="95000"/>
                              <a:lumOff val="5000"/>
                            </a:schemeClr>
                          </a:solidFill>
                        </a:rPr>
                        <a:t> «Современная школа»</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endParaRPr lang="ru-RU" sz="1200" dirty="0" smtClean="0">
                        <a:solidFill>
                          <a:schemeClr val="tx1">
                            <a:lumMod val="95000"/>
                            <a:lumOff val="5000"/>
                          </a:schemeClr>
                        </a:solidFill>
                      </a:endParaRPr>
                    </a:p>
                    <a:p>
                      <a:pPr algn="ctr"/>
                      <a:r>
                        <a:rPr lang="ru-RU" sz="1200" dirty="0" smtClean="0">
                          <a:solidFill>
                            <a:schemeClr val="tx1">
                              <a:lumMod val="95000"/>
                              <a:lumOff val="5000"/>
                            </a:schemeClr>
                          </a:solidFill>
                        </a:rPr>
                        <a:t>3045,9</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endParaRPr lang="ru-RU" sz="1200" dirty="0" smtClean="0">
                        <a:solidFill>
                          <a:schemeClr val="tx1">
                            <a:lumMod val="95000"/>
                            <a:lumOff val="5000"/>
                          </a:schemeClr>
                        </a:solidFill>
                      </a:endParaRPr>
                    </a:p>
                    <a:p>
                      <a:pPr algn="ctr"/>
                      <a:r>
                        <a:rPr lang="ru-RU" sz="1200" dirty="0" smtClean="0">
                          <a:solidFill>
                            <a:schemeClr val="tx1">
                              <a:lumMod val="95000"/>
                              <a:lumOff val="5000"/>
                            </a:schemeClr>
                          </a:solidFill>
                        </a:rPr>
                        <a:t>4100,4</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endParaRPr lang="ru-RU" sz="1200" dirty="0" smtClean="0">
                        <a:solidFill>
                          <a:schemeClr val="tx1">
                            <a:lumMod val="95000"/>
                            <a:lumOff val="5000"/>
                          </a:schemeClr>
                        </a:solidFill>
                      </a:endParaRPr>
                    </a:p>
                    <a:p>
                      <a:pPr algn="ctr"/>
                      <a:r>
                        <a:rPr lang="ru-RU" sz="1200" dirty="0" smtClean="0">
                          <a:solidFill>
                            <a:schemeClr val="tx1">
                              <a:lumMod val="95000"/>
                              <a:lumOff val="5000"/>
                            </a:schemeClr>
                          </a:solidFill>
                        </a:rPr>
                        <a:t>2352,3</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endParaRPr lang="ru-RU" sz="1200" dirty="0">
                        <a:solidFill>
                          <a:schemeClr val="tx1">
                            <a:lumMod val="95000"/>
                            <a:lumOff val="5000"/>
                          </a:schemeClr>
                        </a:solidFill>
                      </a:endParaRPr>
                    </a:p>
                    <a:p>
                      <a:pPr algn="ctr"/>
                      <a:r>
                        <a:rPr lang="ru-RU" sz="1200" dirty="0" smtClean="0">
                          <a:solidFill>
                            <a:schemeClr val="tx1">
                              <a:lumMod val="95000"/>
                              <a:lumOff val="5000"/>
                            </a:schemeClr>
                          </a:solidFill>
                        </a:rPr>
                        <a:t>2474,6</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endParaRPr lang="ru-RU" sz="1200" dirty="0" smtClean="0">
                        <a:solidFill>
                          <a:schemeClr val="tx1">
                            <a:lumMod val="95000"/>
                            <a:lumOff val="5000"/>
                          </a:schemeClr>
                        </a:solidFill>
                      </a:endParaRPr>
                    </a:p>
                    <a:p>
                      <a:pPr algn="ctr"/>
                      <a:r>
                        <a:rPr lang="ru-RU" sz="1200" dirty="0" smtClean="0">
                          <a:solidFill>
                            <a:schemeClr val="tx1">
                              <a:lumMod val="95000"/>
                              <a:lumOff val="5000"/>
                            </a:schemeClr>
                          </a:solidFill>
                        </a:rPr>
                        <a:t>2615,7</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500066">
                <a:tc gridSpan="7">
                  <a:txBody>
                    <a:bodyPr/>
                    <a:lstStyle/>
                    <a:p>
                      <a:pPr algn="ctr"/>
                      <a:r>
                        <a:rPr lang="ru-RU" sz="1200" b="1" dirty="0" smtClean="0">
                          <a:solidFill>
                            <a:schemeClr val="tx1">
                              <a:lumMod val="95000"/>
                              <a:lumOff val="5000"/>
                            </a:schemeClr>
                          </a:solidFill>
                        </a:rPr>
                        <a:t>Сведения о реализации региональных проектов в рамках национального проекта «Культура»</a:t>
                      </a:r>
                      <a:r>
                        <a:rPr lang="ru-RU" sz="1200" b="1" baseline="0" dirty="0" smtClean="0">
                          <a:solidFill>
                            <a:schemeClr val="tx1">
                              <a:lumMod val="95000"/>
                              <a:lumOff val="5000"/>
                            </a:schemeClr>
                          </a:solidFill>
                        </a:rPr>
                        <a:t> </a:t>
                      </a:r>
                    </a:p>
                    <a:p>
                      <a:pPr algn="ctr"/>
                      <a:r>
                        <a:rPr lang="ru-RU" sz="1200" b="1" dirty="0" smtClean="0">
                          <a:solidFill>
                            <a:schemeClr val="tx1">
                              <a:lumMod val="95000"/>
                              <a:lumOff val="5000"/>
                            </a:schemeClr>
                          </a:solidFill>
                        </a:rPr>
                        <a:t>в муниципальном образовании «Хиславичский район» Смоленской области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hMerge="1">
                  <a:txBody>
                    <a:bodyPr/>
                    <a:lstStyle/>
                    <a:p>
                      <a:pPr algn="ct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hMerge="1">
                  <a:txBody>
                    <a:bodyPr/>
                    <a:lstStyle/>
                    <a:p>
                      <a:pPr algn="ct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hMerge="1">
                  <a:txBody>
                    <a:bodyPr/>
                    <a:lstStyle/>
                    <a:p>
                      <a:endParaRPr lang="ru-RU"/>
                    </a:p>
                  </a:txBody>
                  <a:tcPr/>
                </a:tc>
                <a:tc hMerge="1">
                  <a:txBody>
                    <a:bodyPr/>
                    <a:lstStyle/>
                    <a:p>
                      <a:pPr algn="ct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hMerge="1">
                  <a:txBody>
                    <a:bodyPr/>
                    <a:lstStyle/>
                    <a:p>
                      <a:pPr algn="ct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r h="500066">
                <a:tc>
                  <a:txBody>
                    <a:bodyPr/>
                    <a:lstStyle/>
                    <a:p>
                      <a:pPr algn="ctr"/>
                      <a:r>
                        <a:rPr lang="ru-RU" sz="1200" dirty="0" smtClean="0">
                          <a:solidFill>
                            <a:schemeClr val="tx1">
                              <a:lumMod val="95000"/>
                              <a:lumOff val="5000"/>
                            </a:schemeClr>
                          </a:solidFill>
                        </a:rPr>
                        <a:t>3</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r>
                        <a:rPr lang="ru-RU" sz="1200" dirty="0" smtClean="0">
                          <a:solidFill>
                            <a:schemeClr val="tx1">
                              <a:lumMod val="95000"/>
                              <a:lumOff val="5000"/>
                            </a:schemeClr>
                          </a:solidFill>
                        </a:rPr>
                        <a:t>Региональный проект </a:t>
                      </a:r>
                    </a:p>
                    <a:p>
                      <a:pPr algn="ctr"/>
                      <a:r>
                        <a:rPr lang="ru-RU" sz="1200" dirty="0" smtClean="0">
                          <a:solidFill>
                            <a:schemeClr val="tx1">
                              <a:lumMod val="95000"/>
                              <a:lumOff val="5000"/>
                            </a:schemeClr>
                          </a:solidFill>
                        </a:rPr>
                        <a:t>«Творческие</a:t>
                      </a:r>
                      <a:r>
                        <a:rPr lang="ru-RU" sz="1200" baseline="0" dirty="0" smtClean="0">
                          <a:solidFill>
                            <a:schemeClr val="tx1">
                              <a:lumMod val="95000"/>
                              <a:lumOff val="5000"/>
                            </a:schemeClr>
                          </a:solidFill>
                        </a:rPr>
                        <a:t> люди»</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endParaRPr lang="ru-RU" sz="1200" dirty="0" smtClean="0">
                        <a:solidFill>
                          <a:schemeClr val="tx1">
                            <a:lumMod val="95000"/>
                            <a:lumOff val="5000"/>
                          </a:schemeClr>
                        </a:solidFill>
                      </a:endParaRPr>
                    </a:p>
                    <a:p>
                      <a:pPr algn="ctr"/>
                      <a:r>
                        <a:rPr lang="ru-RU" sz="1200" dirty="0" smtClean="0">
                          <a:solidFill>
                            <a:schemeClr val="tx1">
                              <a:lumMod val="95000"/>
                              <a:lumOff val="5000"/>
                            </a:schemeClr>
                          </a:solidFill>
                        </a:rPr>
                        <a:t>0,0</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endParaRPr lang="ru-RU" sz="1200" dirty="0" smtClean="0">
                        <a:solidFill>
                          <a:schemeClr val="tx1">
                            <a:lumMod val="95000"/>
                            <a:lumOff val="5000"/>
                          </a:schemeClr>
                        </a:solidFill>
                      </a:endParaRPr>
                    </a:p>
                    <a:p>
                      <a:pPr algn="ctr"/>
                      <a:r>
                        <a:rPr lang="ru-RU" sz="1200" dirty="0" smtClean="0">
                          <a:solidFill>
                            <a:schemeClr val="tx1">
                              <a:lumMod val="95000"/>
                              <a:lumOff val="5000"/>
                            </a:schemeClr>
                          </a:solidFill>
                        </a:rPr>
                        <a:t>116,1</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endParaRPr lang="ru-RU" sz="1200" dirty="0" smtClean="0">
                        <a:solidFill>
                          <a:schemeClr val="tx1">
                            <a:lumMod val="95000"/>
                            <a:lumOff val="5000"/>
                          </a:schemeClr>
                        </a:solidFill>
                      </a:endParaRPr>
                    </a:p>
                    <a:p>
                      <a:pPr algn="ctr"/>
                      <a:r>
                        <a:rPr lang="ru-RU" sz="1200" dirty="0" smtClean="0">
                          <a:solidFill>
                            <a:schemeClr val="tx1">
                              <a:lumMod val="95000"/>
                              <a:lumOff val="5000"/>
                            </a:schemeClr>
                          </a:solidFill>
                        </a:rPr>
                        <a:t>0,0</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endParaRPr lang="ru-RU" sz="1200" dirty="0" smtClean="0">
                        <a:solidFill>
                          <a:schemeClr val="tx1">
                            <a:lumMod val="95000"/>
                            <a:lumOff val="5000"/>
                          </a:schemeClr>
                        </a:solidFill>
                      </a:endParaRPr>
                    </a:p>
                    <a:p>
                      <a:pPr algn="ctr"/>
                      <a:r>
                        <a:rPr lang="ru-RU" sz="1200" dirty="0" smtClean="0">
                          <a:solidFill>
                            <a:schemeClr val="tx1">
                              <a:lumMod val="95000"/>
                              <a:lumOff val="5000"/>
                            </a:schemeClr>
                          </a:solidFill>
                        </a:rPr>
                        <a:t>0,0</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c>
                  <a:txBody>
                    <a:bodyPr/>
                    <a:lstStyle/>
                    <a:p>
                      <a:pPr algn="ctr"/>
                      <a:endParaRPr lang="ru-RU" sz="1200" smtClean="0">
                        <a:solidFill>
                          <a:schemeClr val="tx1">
                            <a:lumMod val="95000"/>
                            <a:lumOff val="5000"/>
                          </a:schemeClr>
                        </a:solidFill>
                      </a:endParaRPr>
                    </a:p>
                    <a:p>
                      <a:pPr algn="ctr"/>
                      <a:r>
                        <a:rPr lang="ru-RU" sz="1200" smtClean="0">
                          <a:solidFill>
                            <a:schemeClr val="tx1">
                              <a:lumMod val="95000"/>
                              <a:lumOff val="5000"/>
                            </a:schemeClr>
                          </a:solidFill>
                        </a:rPr>
                        <a:t>0,0</a:t>
                      </a:r>
                      <a:endParaRPr lang="ru-RU"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FDF"/>
                    </a:solidFill>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defRPr/>
            </a:pPr>
            <a:r>
              <a:rPr lang="ru-RU" sz="3600" i="1" dirty="0" smtClean="0">
                <a:solidFill>
                  <a:srgbClr val="0070C0"/>
                </a:solidFill>
                <a:effectLst/>
              </a:rPr>
              <a:t>Показатели бюджета муниципального образования на 1 жителя</a:t>
            </a:r>
            <a:r>
              <a:rPr lang="ru-RU" sz="2400" i="1" dirty="0" smtClean="0"/>
              <a:t/>
            </a:r>
            <a:br>
              <a:rPr lang="ru-RU" sz="2400" i="1" dirty="0" smtClean="0"/>
            </a:br>
            <a:r>
              <a:rPr lang="ru-RU" sz="1800" i="1" dirty="0" smtClean="0">
                <a:solidFill>
                  <a:schemeClr val="tx1"/>
                </a:solidFill>
                <a:effectLst/>
              </a:rPr>
              <a:t>в тысячах рублей</a:t>
            </a:r>
            <a:endParaRPr lang="ru-RU" sz="1800" i="1" dirty="0">
              <a:solidFill>
                <a:schemeClr val="tx1"/>
              </a:solidFill>
              <a:effectLst/>
            </a:endParaRPr>
          </a:p>
        </p:txBody>
      </p:sp>
      <p:sp>
        <p:nvSpPr>
          <p:cNvPr id="48131" name="Содержимое 2"/>
          <p:cNvSpPr>
            <a:spLocks noGrp="1"/>
          </p:cNvSpPr>
          <p:nvPr>
            <p:ph idx="1"/>
          </p:nvPr>
        </p:nvSpPr>
        <p:spPr/>
        <p:txBody>
          <a:bodyPr/>
          <a:lstStyle/>
          <a:p>
            <a:pPr>
              <a:buClr>
                <a:srgbClr val="7030A0"/>
              </a:buClr>
            </a:pPr>
            <a:r>
              <a:rPr lang="ru-RU" sz="2000" b="1" i="1" dirty="0" smtClean="0">
                <a:solidFill>
                  <a:srgbClr val="7030A0"/>
                </a:solidFill>
              </a:rPr>
              <a:t>Объем доходов бюджета муниципального образования в расчете на 1 жителя – 31,66</a:t>
            </a:r>
          </a:p>
          <a:p>
            <a:pPr>
              <a:buClr>
                <a:srgbClr val="7030A0"/>
              </a:buClr>
            </a:pPr>
            <a:r>
              <a:rPr lang="ru-RU" sz="2000" b="1" i="1" dirty="0" smtClean="0">
                <a:solidFill>
                  <a:srgbClr val="7030A0"/>
                </a:solidFill>
              </a:rPr>
              <a:t>Объем расходов бюджета муниципального образования в расчете на 1 жителя -  31,66</a:t>
            </a:r>
          </a:p>
          <a:p>
            <a:pPr>
              <a:buClr>
                <a:srgbClr val="7030A0"/>
              </a:buClr>
            </a:pPr>
            <a:r>
              <a:rPr lang="ru-RU" sz="2000" b="1" i="1" dirty="0" smtClean="0">
                <a:solidFill>
                  <a:srgbClr val="7030A0"/>
                </a:solidFill>
              </a:rPr>
              <a:t>Объем расходов бюджета муниципального образования на жилищно-коммунальное хозяйство в расчете на 1 жителя – 0,</a:t>
            </a:r>
            <a:r>
              <a:rPr lang="en-US" sz="2000" b="1" i="1" dirty="0" smtClean="0">
                <a:solidFill>
                  <a:srgbClr val="7030A0"/>
                </a:solidFill>
              </a:rPr>
              <a:t>0</a:t>
            </a:r>
            <a:r>
              <a:rPr lang="ru-RU" sz="2000" b="1" i="1" dirty="0" smtClean="0">
                <a:solidFill>
                  <a:srgbClr val="7030A0"/>
                </a:solidFill>
              </a:rPr>
              <a:t>3</a:t>
            </a:r>
          </a:p>
          <a:p>
            <a:pPr>
              <a:buClr>
                <a:srgbClr val="7030A0"/>
              </a:buClr>
            </a:pPr>
            <a:r>
              <a:rPr lang="ru-RU" sz="2000" b="1" i="1" dirty="0" smtClean="0">
                <a:solidFill>
                  <a:srgbClr val="7030A0"/>
                </a:solidFill>
              </a:rPr>
              <a:t>Объем расходов бюджета муниципального образования на образование в расчете на 1 жителя – 14,33</a:t>
            </a:r>
          </a:p>
          <a:p>
            <a:pPr>
              <a:buClr>
                <a:srgbClr val="7030A0"/>
              </a:buClr>
            </a:pPr>
            <a:r>
              <a:rPr lang="ru-RU" sz="2000" b="1" i="1" dirty="0" smtClean="0">
                <a:solidFill>
                  <a:srgbClr val="7030A0"/>
                </a:solidFill>
              </a:rPr>
              <a:t>Объем расходов муниципального образования на культуру и кинематографию в расчете на 1 жителя – 6,64</a:t>
            </a:r>
          </a:p>
          <a:p>
            <a:pPr>
              <a:buClr>
                <a:srgbClr val="7030A0"/>
              </a:buClr>
            </a:pPr>
            <a:r>
              <a:rPr lang="ru-RU" sz="2000" b="1" i="1" dirty="0" smtClean="0">
                <a:solidFill>
                  <a:srgbClr val="7030A0"/>
                </a:solidFill>
              </a:rPr>
              <a:t>Объем расходов бюджета муниципального образования на социальную политику в расчете на 1 жителя – 1,50</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Содержимое 2"/>
          <p:cNvSpPr>
            <a:spLocks noGrp="1"/>
          </p:cNvSpPr>
          <p:nvPr>
            <p:ph idx="1"/>
          </p:nvPr>
        </p:nvSpPr>
        <p:spPr>
          <a:xfrm>
            <a:off x="571472" y="428625"/>
            <a:ext cx="8115328" cy="5880100"/>
          </a:xfrm>
        </p:spPr>
        <p:txBody>
          <a:bodyPr/>
          <a:lstStyle/>
          <a:p>
            <a:pPr>
              <a:buFont typeface="Wingdings 2" pitchFamily="18" charset="2"/>
              <a:buNone/>
            </a:pPr>
            <a:r>
              <a:rPr lang="ru-RU" b="1" i="1" dirty="0" smtClean="0"/>
              <a:t>Контактная информация:</a:t>
            </a:r>
          </a:p>
          <a:p>
            <a:pPr algn="ctr">
              <a:buFont typeface="Wingdings 2" pitchFamily="18" charset="2"/>
              <a:buNone/>
            </a:pPr>
            <a:r>
              <a:rPr lang="ru-RU" dirty="0" smtClean="0"/>
              <a:t>    </a:t>
            </a:r>
            <a:r>
              <a:rPr lang="en-US" dirty="0" smtClean="0"/>
              <a:t> </a:t>
            </a:r>
            <a:r>
              <a:rPr lang="ru-RU" sz="2000" i="1" dirty="0" smtClean="0"/>
              <a:t>Начальник финансового управления</a:t>
            </a:r>
          </a:p>
          <a:p>
            <a:pPr algn="ctr">
              <a:buFont typeface="Wingdings 2" pitchFamily="18" charset="2"/>
              <a:buNone/>
            </a:pPr>
            <a:r>
              <a:rPr lang="ru-RU" sz="2400" b="1" i="1" dirty="0" smtClean="0"/>
              <a:t>Калистратова Наталья Ивановна</a:t>
            </a:r>
          </a:p>
          <a:p>
            <a:pPr algn="ctr">
              <a:buFont typeface="Wingdings 2" pitchFamily="18" charset="2"/>
              <a:buNone/>
            </a:pPr>
            <a:endParaRPr lang="ru-RU" sz="2400" b="1" i="1" dirty="0" smtClean="0"/>
          </a:p>
          <a:p>
            <a:pPr>
              <a:buFont typeface="Wingdings 2" pitchFamily="18" charset="2"/>
              <a:buNone/>
            </a:pPr>
            <a:r>
              <a:rPr lang="ru-RU" sz="2000" i="1" dirty="0" smtClean="0"/>
              <a:t>     </a:t>
            </a:r>
            <a:r>
              <a:rPr lang="en-US" sz="2000" i="1" dirty="0" smtClean="0"/>
              <a:t> </a:t>
            </a:r>
            <a:r>
              <a:rPr lang="ru-RU" sz="2000" i="1" dirty="0" smtClean="0"/>
              <a:t>График работы:</a:t>
            </a:r>
          </a:p>
          <a:p>
            <a:pPr>
              <a:buFont typeface="Wingdings 2" pitchFamily="18" charset="2"/>
              <a:buNone/>
            </a:pPr>
            <a:r>
              <a:rPr lang="ru-RU" sz="2000" i="1" dirty="0" smtClean="0"/>
              <a:t>понедельник-четверг с 9-00 до 18-00 , пятница с 9-00 до 17-00</a:t>
            </a:r>
          </a:p>
          <a:p>
            <a:pPr>
              <a:buFont typeface="Wingdings 2" pitchFamily="18" charset="2"/>
              <a:buNone/>
            </a:pPr>
            <a:r>
              <a:rPr lang="ru-RU" sz="2000" i="1" dirty="0" smtClean="0"/>
              <a:t>перерыв с 13-00 до 13-48 </a:t>
            </a:r>
          </a:p>
          <a:p>
            <a:pPr>
              <a:buFont typeface="Wingdings 2" pitchFamily="18" charset="2"/>
              <a:buNone/>
            </a:pPr>
            <a:r>
              <a:rPr lang="ru-RU" sz="2000" i="1" dirty="0" smtClean="0"/>
              <a:t>Выходные дни суббота-воскресенье</a:t>
            </a:r>
          </a:p>
          <a:p>
            <a:pPr>
              <a:buFont typeface="Wingdings 2" pitchFamily="18" charset="2"/>
              <a:buNone/>
            </a:pPr>
            <a:r>
              <a:rPr lang="ru-RU" sz="2000" i="1" dirty="0" smtClean="0"/>
              <a:t>     Контактный телефон 8(48140) 2-22-42</a:t>
            </a:r>
            <a:r>
              <a:rPr lang="ru-RU" sz="2000" i="1" smtClean="0"/>
              <a:t>, факс 2 (48140) 2-21-60</a:t>
            </a:r>
            <a:endParaRPr lang="en-US" sz="2000" i="1" dirty="0" smtClean="0"/>
          </a:p>
          <a:p>
            <a:pPr>
              <a:buFont typeface="Wingdings 2" pitchFamily="18" charset="2"/>
              <a:buNone/>
            </a:pPr>
            <a:endParaRPr lang="en-US" sz="2000" i="1" dirty="0" smtClean="0"/>
          </a:p>
          <a:p>
            <a:pPr>
              <a:buFont typeface="Wingdings 2" pitchFamily="18" charset="2"/>
              <a:buNone/>
            </a:pPr>
            <a:endParaRPr lang="en-US" sz="2000" i="1" dirty="0" smtClean="0"/>
          </a:p>
          <a:p>
            <a:pPr algn="ctr">
              <a:buFont typeface="Wingdings 2" pitchFamily="18" charset="2"/>
              <a:buNone/>
            </a:pPr>
            <a:r>
              <a:rPr lang="en-US" sz="2000" dirty="0" smtClean="0"/>
              <a:t>      </a:t>
            </a:r>
            <a:r>
              <a:rPr lang="ru-RU" sz="2000" i="1" dirty="0" smtClean="0"/>
              <a:t>Вопросы, предложения и отзывы Вы можете отправить по</a:t>
            </a:r>
            <a:r>
              <a:rPr lang="en-US" sz="2000" i="1" dirty="0" smtClean="0"/>
              <a:t> </a:t>
            </a:r>
            <a:r>
              <a:rPr lang="ru-RU" sz="2000" i="1" dirty="0" smtClean="0"/>
              <a:t>электронной почте </a:t>
            </a:r>
            <a:r>
              <a:rPr lang="ru-RU" sz="2000" dirty="0" err="1" smtClean="0"/>
              <a:t>fin</a:t>
            </a:r>
            <a:r>
              <a:rPr lang="en-US" sz="2000" dirty="0" smtClean="0"/>
              <a:t>his</a:t>
            </a:r>
            <a:r>
              <a:rPr lang="ru-RU" sz="2000" dirty="0" smtClean="0"/>
              <a:t>@</a:t>
            </a:r>
            <a:r>
              <a:rPr lang="ru-RU" sz="2000" dirty="0" err="1" smtClean="0"/>
              <a:t>mail.ru</a:t>
            </a:r>
            <a:r>
              <a:rPr lang="ru-RU" sz="2000" dirty="0" smtClean="0"/>
              <a:t> </a:t>
            </a:r>
            <a:r>
              <a:rPr lang="ru-RU" sz="2000" i="1" dirty="0" smtClean="0"/>
              <a:t>или по адресу: 21</a:t>
            </a:r>
            <a:r>
              <a:rPr lang="en-US" sz="2000" i="1" dirty="0" smtClean="0"/>
              <a:t>6620</a:t>
            </a:r>
            <a:r>
              <a:rPr lang="ru-RU" sz="2000" i="1" dirty="0" smtClean="0"/>
              <a:t>, Смоленская обл., </a:t>
            </a:r>
            <a:r>
              <a:rPr lang="ru-RU" sz="2000" i="1" dirty="0" err="1" smtClean="0"/>
              <a:t>пгт</a:t>
            </a:r>
            <a:r>
              <a:rPr lang="ru-RU" sz="2000" i="1" dirty="0" smtClean="0"/>
              <a:t> Хиславичи, ул. Советская, д.23</a:t>
            </a:r>
            <a:r>
              <a:rPr lang="en-US" sz="2000" i="1" dirty="0" smtClean="0"/>
              <a:t> </a:t>
            </a:r>
            <a:endParaRPr lang="ru-RU" sz="2000" i="1" dirty="0" smtClean="0"/>
          </a:p>
          <a:p>
            <a:pPr>
              <a:buFont typeface="Wingdings 2" pitchFamily="18" charset="2"/>
              <a:buNone/>
            </a:pPr>
            <a:r>
              <a:rPr lang="ru-RU" dirty="0" smtClean="0"/>
              <a:t>    </a:t>
            </a:r>
          </a:p>
          <a:p>
            <a:pPr>
              <a:buFont typeface="Wingdings 2" pitchFamily="18" charset="2"/>
              <a:buNone/>
            </a:pPr>
            <a:endParaRPr lang="ru-RU"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4" y="610136"/>
            <a:ext cx="8286808" cy="6155531"/>
          </a:xfrm>
          <a:prstGeom prst="rect">
            <a:avLst/>
          </a:prstGeom>
          <a:noFill/>
        </p:spPr>
        <p:txBody>
          <a:bodyPr wrap="square" rtlCol="0">
            <a:spAutoFit/>
          </a:bodyPr>
          <a:lstStyle/>
          <a:p>
            <a:pPr algn="ctr"/>
            <a:r>
              <a:rPr lang="ru-RU" b="1" dirty="0" smtClean="0"/>
              <a:t>ОСНОВНЫЕ НАПРАВЛЕНИЯ</a:t>
            </a:r>
            <a:endParaRPr lang="ru-RU" dirty="0" smtClean="0"/>
          </a:p>
          <a:p>
            <a:pPr algn="ctr"/>
            <a:r>
              <a:rPr lang="ru-RU" b="1" dirty="0" smtClean="0"/>
              <a:t>бюджетной и налоговой политики муниципального образования «Хиславичский район» Смоленской области</a:t>
            </a:r>
            <a:endParaRPr lang="ru-RU" dirty="0" smtClean="0"/>
          </a:p>
          <a:p>
            <a:pPr algn="ctr"/>
            <a:r>
              <a:rPr lang="ru-RU" b="1" dirty="0" smtClean="0"/>
              <a:t>на 2022 год и на плановый период 2023 и 2024 годов</a:t>
            </a:r>
            <a:endParaRPr lang="ru-RU" dirty="0" smtClean="0"/>
          </a:p>
          <a:p>
            <a:pPr lvl="0"/>
            <a:endParaRPr lang="ru-RU" b="1" dirty="0" smtClean="0"/>
          </a:p>
          <a:p>
            <a:pPr marL="361950" lvl="0" indent="352425">
              <a:buAutoNum type="romanUcPeriod"/>
            </a:pPr>
            <a:r>
              <a:rPr lang="ru-RU" sz="1600" b="1" dirty="0" smtClean="0"/>
              <a:t>Общие положения</a:t>
            </a:r>
          </a:p>
          <a:p>
            <a:pPr lvl="0" indent="361950"/>
            <a:endParaRPr lang="ru-RU" sz="1600" b="1" dirty="0" smtClean="0"/>
          </a:p>
          <a:p>
            <a:pPr indent="361950"/>
            <a:r>
              <a:rPr lang="ru-RU" sz="1600" i="1" dirty="0" smtClean="0">
                <a:latin typeface="+mn-lt"/>
              </a:rPr>
              <a:t>Основные направления бюджетной и налоговой политики муниципального образования  «Хиславичский район» Смоленской области на 2022 год и на плановый период 2023 и 2024 годов разработаны в целях формирования задач бюджетной и налоговой политики на среднесрочный период, а также условий и подходов, принимаемых при составлении проекта бюджета муниципального образования  «Хиславичский район» Смоленской области на 2022 год и плановый период 2023 и 2024 годов.</a:t>
            </a:r>
          </a:p>
          <a:p>
            <a:pPr indent="361950"/>
            <a:r>
              <a:rPr lang="ru-RU" sz="1600" i="1" dirty="0" smtClean="0">
                <a:latin typeface="+mn-lt"/>
              </a:rPr>
              <a:t>При подготовке основных направлений бюджетной и налоговой политики муниципального образования  «Хиславичский район» Смоленской области на 2022 год и плановый период 2023 и 2024 годов были учтены положения Указа Президента Российской Федерации от 7 мая 2018 года № 204 «О национальных целях и стратегических задачах развития Российской Федерации на период до 2024 года» и от 21 июля 2020 года № 474 «О национальных целях развития Российской Федерации на период до 2030 года». </a:t>
            </a:r>
          </a:p>
          <a:p>
            <a:pPr indent="361950"/>
            <a:r>
              <a:rPr lang="ru-RU" sz="1600" i="1" dirty="0" smtClean="0">
                <a:latin typeface="+mn-lt"/>
              </a:rPr>
              <a:t>Основные направления бюджетной и налоговой политики муниципального образования «Хиславичский район» Смоленской области сохраняют преемственность в отношении определенных ранее приоритетов и скорректированы с учетом текущей экономической ситуации, вызванной распространением новой коронавирусной инфекции, и принятием на федеральном и региональном уровне мер по ее устранению.</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357166"/>
            <a:ext cx="8572500" cy="6247864"/>
          </a:xfrm>
          <a:prstGeom prst="rect">
            <a:avLst/>
          </a:prstGeom>
        </p:spPr>
        <p:txBody>
          <a:bodyPr>
            <a:spAutoFit/>
          </a:bodyPr>
          <a:lstStyle/>
          <a:p>
            <a:pPr lvl="0" indent="361950"/>
            <a:r>
              <a:rPr lang="ru-RU" sz="1600" b="1" i="1" dirty="0" smtClean="0">
                <a:latin typeface="+mn-lt"/>
              </a:rPr>
              <a:t>    </a:t>
            </a:r>
            <a:r>
              <a:rPr lang="en-US" sz="1600" b="1" dirty="0" smtClean="0">
                <a:latin typeface="+mn-lt"/>
              </a:rPr>
              <a:t>II</a:t>
            </a:r>
            <a:r>
              <a:rPr lang="ru-RU" sz="1600" b="1" dirty="0" smtClean="0">
                <a:latin typeface="+mn-lt"/>
              </a:rPr>
              <a:t>. Основные задачи бюджетной и налоговой политики</a:t>
            </a:r>
            <a:endParaRPr lang="ru-RU" sz="1600" dirty="0" smtClean="0">
              <a:latin typeface="+mn-lt"/>
            </a:endParaRPr>
          </a:p>
          <a:p>
            <a:pPr indent="361950"/>
            <a:endParaRPr lang="ru-RU" sz="1600" i="1" dirty="0" smtClean="0">
              <a:latin typeface="+mn-lt"/>
            </a:endParaRPr>
          </a:p>
          <a:p>
            <a:pPr indent="361950"/>
            <a:r>
              <a:rPr lang="ru-RU" sz="1600" i="1" dirty="0" smtClean="0">
                <a:latin typeface="+mn-lt"/>
              </a:rPr>
              <a:t>В сложившихся экономических условиях основными задачами бюджетной и налоговой политики муниципального образования  «Хиславичский район» Смоленской области на 2022-2024 годы являются:</a:t>
            </a:r>
          </a:p>
          <a:p>
            <a:pPr indent="361950"/>
            <a:r>
              <a:rPr lang="ru-RU" sz="1600" i="1" dirty="0" smtClean="0">
                <a:latin typeface="+mn-lt"/>
              </a:rPr>
              <a:t>1. Сохранение устойчивости бюджетной системы муниципального образования  «Хиславичский район» Смоленской области и обеспечение долгосрочной сбалансированности  бюджетов муниципальных образований Хиславичского района Смоленской области.</a:t>
            </a:r>
          </a:p>
          <a:p>
            <a:pPr indent="361950"/>
            <a:r>
              <a:rPr lang="ru-RU" sz="1600" i="1" dirty="0" smtClean="0">
                <a:latin typeface="+mn-lt"/>
              </a:rPr>
              <a:t>2. Создание условий для восстановления роста экономики, занятости и доходов населения, развития малого и среднего предпринимательства.</a:t>
            </a:r>
          </a:p>
          <a:p>
            <a:pPr indent="361950"/>
            <a:r>
              <a:rPr lang="ru-RU" sz="1600" i="1" dirty="0" smtClean="0">
                <a:latin typeface="+mn-lt"/>
              </a:rPr>
              <a:t>3. Создание условий для привлечения инвестиций в экономику области в целях ее устойчивого развития и повышения конкурентоспособности.</a:t>
            </a:r>
          </a:p>
          <a:p>
            <a:pPr indent="361950"/>
            <a:r>
              <a:rPr lang="ru-RU" sz="1600" i="1" dirty="0" smtClean="0">
                <a:latin typeface="+mn-lt"/>
              </a:rPr>
              <a:t>4. Укрепление доходной базы консолидированного бюджета Хиславичского района за счет повышение эффективности администрирования налоговых и неналоговых доходов и мобилизации имеющихся резервов.</a:t>
            </a:r>
          </a:p>
          <a:p>
            <a:pPr indent="361950"/>
            <a:r>
              <a:rPr lang="ru-RU" sz="1600" i="1" dirty="0" smtClean="0">
                <a:latin typeface="+mn-lt"/>
              </a:rPr>
              <a:t>5. Реализация приоритетных направлений и национальных проектов, в первую очередь направленных на решение задач, поставленных в Указе Президента Российской Федерации от 07.05.2018 № 204 «О национальных целях и стратегических задачах развития Российской Федерации на период до 2024 года».</a:t>
            </a:r>
          </a:p>
          <a:p>
            <a:pPr indent="361950"/>
            <a:r>
              <a:rPr lang="ru-RU" sz="1600" i="1" dirty="0" smtClean="0">
                <a:latin typeface="+mn-lt"/>
              </a:rPr>
              <a:t>6. Сохранение социальной направленности консолидированного бюджета  Хиславичского района Смоленской области.</a:t>
            </a:r>
          </a:p>
          <a:p>
            <a:pPr indent="361950"/>
            <a:r>
              <a:rPr lang="ru-RU" sz="1600" i="1" dirty="0" smtClean="0">
                <a:latin typeface="+mn-lt"/>
              </a:rPr>
              <a:t>7. Обеспечение прозрачного механизма оценки эффективности предоставленных налоговых льгот, установленных соответствующими законами.</a:t>
            </a:r>
          </a:p>
          <a:p>
            <a:pPr indent="361950"/>
            <a:r>
              <a:rPr lang="ru-RU" sz="1600" i="1" dirty="0" smtClean="0">
                <a:latin typeface="+mn-lt"/>
              </a:rPr>
              <a:t>8. Открытость и прозрачность управления общественными финансами.</a:t>
            </a:r>
          </a:p>
          <a:p>
            <a:pPr indent="361950"/>
            <a:r>
              <a:rPr lang="ru-RU" sz="1600" b="1" i="1" dirty="0" smtClean="0">
                <a:latin typeface="+mn-lt"/>
              </a:rPr>
              <a:t> </a:t>
            </a:r>
            <a:endParaRPr lang="ru-RU" sz="1600" i="1" dirty="0" smtClean="0">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88" y="285750"/>
            <a:ext cx="8501062" cy="6247864"/>
          </a:xfrm>
          <a:prstGeom prst="rect">
            <a:avLst/>
          </a:prstGeom>
        </p:spPr>
        <p:txBody>
          <a:bodyPr>
            <a:spAutoFit/>
          </a:bodyPr>
          <a:lstStyle/>
          <a:p>
            <a:r>
              <a:rPr lang="ru-RU" sz="1600" b="1" dirty="0" smtClean="0">
                <a:latin typeface="+mn-lt"/>
                <a:cs typeface="Times New Roman" pitchFamily="18" charset="0"/>
              </a:rPr>
              <a:t>    </a:t>
            </a:r>
            <a:r>
              <a:rPr lang="en-US" sz="1600" b="1" dirty="0" smtClean="0">
                <a:latin typeface="+mn-lt"/>
                <a:cs typeface="Times New Roman" pitchFamily="18" charset="0"/>
              </a:rPr>
              <a:t>III</a:t>
            </a:r>
            <a:r>
              <a:rPr lang="ru-RU" sz="1600" b="1" dirty="0" smtClean="0">
                <a:latin typeface="+mn-lt"/>
                <a:cs typeface="Times New Roman" pitchFamily="18" charset="0"/>
              </a:rPr>
              <a:t>. </a:t>
            </a:r>
            <a:r>
              <a:rPr lang="ru-RU" sz="1600" b="1" dirty="0" smtClean="0">
                <a:latin typeface="+mn-lt"/>
              </a:rPr>
              <a:t> </a:t>
            </a:r>
            <a:r>
              <a:rPr lang="x-none" sz="1600" b="1" smtClean="0">
                <a:latin typeface="+mn-lt"/>
              </a:rPr>
              <a:t>Основные направления налоговой политики</a:t>
            </a:r>
            <a:endParaRPr lang="ru-RU" sz="1600" dirty="0" smtClean="0">
              <a:latin typeface="+mn-lt"/>
            </a:endParaRPr>
          </a:p>
          <a:p>
            <a:r>
              <a:rPr lang="ru-RU" sz="1600" b="1" i="1" dirty="0" smtClean="0">
                <a:latin typeface="+mn-lt"/>
              </a:rPr>
              <a:t> </a:t>
            </a:r>
            <a:endParaRPr lang="ru-RU" sz="1600" i="1" dirty="0" smtClean="0">
              <a:latin typeface="+mn-lt"/>
            </a:endParaRPr>
          </a:p>
          <a:p>
            <a:pPr indent="361950" algn="just"/>
            <a:r>
              <a:rPr lang="x-none" sz="1600" i="1" smtClean="0">
                <a:latin typeface="+mn-lt"/>
              </a:rPr>
              <a:t>Основными целями налоговой политики муниципального образования «Хиславичский район» Смоленской области на 202</a:t>
            </a:r>
            <a:r>
              <a:rPr lang="ru-RU" sz="1600" i="1" dirty="0" smtClean="0">
                <a:latin typeface="+mn-lt"/>
              </a:rPr>
              <a:t>2</a:t>
            </a:r>
            <a:r>
              <a:rPr lang="x-none" sz="1600" i="1" smtClean="0">
                <a:latin typeface="+mn-lt"/>
              </a:rPr>
              <a:t> год и на плановый период 202</a:t>
            </a:r>
            <a:r>
              <a:rPr lang="ru-RU" sz="1600" i="1" dirty="0" smtClean="0">
                <a:latin typeface="+mn-lt"/>
              </a:rPr>
              <a:t>3</a:t>
            </a:r>
            <a:r>
              <a:rPr lang="x-none" sz="1600" i="1" smtClean="0">
                <a:latin typeface="+mn-lt"/>
              </a:rPr>
              <a:t> и 202</a:t>
            </a:r>
            <a:r>
              <a:rPr lang="ru-RU" sz="1600" i="1" dirty="0" smtClean="0">
                <a:latin typeface="+mn-lt"/>
              </a:rPr>
              <a:t>4</a:t>
            </a:r>
            <a:r>
              <a:rPr lang="x-none" sz="1600" i="1" smtClean="0">
                <a:latin typeface="+mn-lt"/>
              </a:rPr>
              <a:t> годов являются сохранение сбалансированности консолидированного бюджета муниципальных образований Хиславичского района Смоленской области, создание предсказуемой налоговой системы, направленной на стимулирование деловой активности, рост экономики и инвестиций.</a:t>
            </a:r>
            <a:endParaRPr lang="ru-RU" sz="1600" i="1" dirty="0" smtClean="0">
              <a:latin typeface="+mn-lt"/>
            </a:endParaRPr>
          </a:p>
          <a:p>
            <a:pPr indent="361950" algn="just"/>
            <a:r>
              <a:rPr lang="x-none" sz="1600" i="1" smtClean="0">
                <a:latin typeface="+mn-lt"/>
              </a:rPr>
              <a:t>Основными задачами налоговой политики на ближайшую перспективу будут являться.</a:t>
            </a:r>
            <a:endParaRPr lang="ru-RU" sz="1600" i="1" dirty="0" smtClean="0">
              <a:latin typeface="+mn-lt"/>
            </a:endParaRPr>
          </a:p>
          <a:p>
            <a:endParaRPr lang="ru-RU" sz="1600" i="1" dirty="0" smtClean="0">
              <a:latin typeface="+mn-lt"/>
            </a:endParaRPr>
          </a:p>
          <a:p>
            <a:pPr marL="342900" indent="-342900">
              <a:buAutoNum type="arabicPeriod"/>
            </a:pPr>
            <a:r>
              <a:rPr lang="x-none" sz="1600" b="1" i="1" smtClean="0">
                <a:latin typeface="+mn-lt"/>
              </a:rPr>
              <a:t>Стимулирование инвестиционной деятельности </a:t>
            </a:r>
            <a:endParaRPr lang="ru-RU" sz="1600" b="1" i="1" dirty="0" smtClean="0">
              <a:latin typeface="+mn-lt"/>
            </a:endParaRPr>
          </a:p>
          <a:p>
            <a:pPr marL="342900" indent="-342900"/>
            <a:endParaRPr lang="ru-RU" sz="1600" b="1" i="1" dirty="0" smtClean="0">
              <a:latin typeface="+mn-lt"/>
            </a:endParaRPr>
          </a:p>
          <a:p>
            <a:pPr indent="361950" algn="just"/>
            <a:r>
              <a:rPr lang="x-none" sz="1600" i="1" smtClean="0">
                <a:latin typeface="+mn-lt"/>
              </a:rPr>
              <a:t>В целях обеспечения благоприятного инвестиционного и предпринимательского климата на территории муниципального образования «Хиславичский район» Смоленской области в среднесрочном периоде будут сохранены налоговые льготы:</a:t>
            </a:r>
            <a:endParaRPr lang="ru-RU" sz="1600" i="1" dirty="0" smtClean="0">
              <a:latin typeface="+mn-lt"/>
            </a:endParaRPr>
          </a:p>
          <a:p>
            <a:pPr indent="361950" algn="just"/>
            <a:r>
              <a:rPr lang="x-none" sz="1600" i="1" smtClean="0">
                <a:latin typeface="+mn-lt"/>
              </a:rPr>
              <a:t>- для инвесторов, реализующих одобренные инвестиционные проекты, для инвесторов, реализовавших приоритетные инвестиционные проекты;</a:t>
            </a:r>
            <a:endParaRPr lang="ru-RU" sz="1600" i="1" dirty="0" smtClean="0">
              <a:latin typeface="+mn-lt"/>
            </a:endParaRPr>
          </a:p>
          <a:p>
            <a:pPr indent="361950" algn="just"/>
            <a:r>
              <a:rPr lang="x-none" sz="1600" i="1" smtClean="0">
                <a:latin typeface="+mn-lt"/>
              </a:rPr>
              <a:t>- для резидентов и управляющих компаний индустриальных и промышленных парков;</a:t>
            </a:r>
            <a:endParaRPr lang="ru-RU" sz="1600" i="1" dirty="0" smtClean="0">
              <a:latin typeface="+mn-lt"/>
            </a:endParaRPr>
          </a:p>
          <a:p>
            <a:pPr indent="361950" algn="just"/>
            <a:r>
              <a:rPr lang="x-none" sz="1600" i="1" smtClean="0">
                <a:latin typeface="+mn-lt"/>
              </a:rPr>
              <a:t>- для инвесторов, заключивших специальные инвестиционные контракты;</a:t>
            </a:r>
            <a:endParaRPr lang="ru-RU" sz="1600" i="1" dirty="0" smtClean="0">
              <a:latin typeface="+mn-lt"/>
            </a:endParaRPr>
          </a:p>
          <a:p>
            <a:pPr indent="361950" algn="just"/>
            <a:r>
              <a:rPr lang="x-none" sz="1600" i="1" smtClean="0">
                <a:latin typeface="+mn-lt"/>
              </a:rPr>
              <a:t>- для организаций, реализующим на территории муниципального образования «Хиславичский район» Смоленской области проекты на основании концессионных соглашений, заключенных с муниципальным образованием  «Хиславичский район» Смоленской областью в соответствии с Федеральным законом от 21 июля 2005 года № 115-ФЗ «О концессионных соглашениях», направленных на создание и (или) реконструкцию объектов здравоохранения, а также на осуществление деятельности с их использованием (эксплуатацией); </a:t>
            </a:r>
            <a:endParaRPr lang="ru-RU" sz="1600" i="1" dirty="0" smtClean="0">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285720" y="148471"/>
            <a:ext cx="8572500" cy="6494085"/>
          </a:xfrm>
          <a:prstGeom prst="rect">
            <a:avLst/>
          </a:prstGeom>
          <a:noFill/>
          <a:ln w="9525">
            <a:noFill/>
            <a:miter lim="800000"/>
            <a:headEnd/>
            <a:tailEnd/>
          </a:ln>
        </p:spPr>
        <p:txBody>
          <a:bodyPr anchor="ctr">
            <a:spAutoFit/>
          </a:bodyPr>
          <a:lstStyle/>
          <a:p>
            <a:pPr indent="361950" algn="just"/>
            <a:r>
              <a:rPr lang="ru-RU" sz="1600" i="1" dirty="0" smtClean="0">
                <a:latin typeface="+mn-lt"/>
              </a:rPr>
              <a:t> </a:t>
            </a:r>
            <a:r>
              <a:rPr lang="x-none" sz="1600" i="1" smtClean="0">
                <a:latin typeface="+mn-lt"/>
              </a:rPr>
              <a:t>- для организаций, реализующих на территории муниципального образования «Хиславичский район» Смоленской области соглашения о государственно-частном партнерстве, заключенные с муниципальным образованием «Хиславичский район» Смоленской областью в соответствии с Федеральным законом от 13 июля 2015 года № 224-ФЗ «О государственно-частном партнерстве, муниципально-частном партнерстве в Российской Федерации и внесении изменений в отдельные законодательные акты Российской Федерации», направленных на строительство и (или) реконструкцию объектов здравоохранения, а также на осуществление их эксплуатации и (или) технического обслуживания.</a:t>
            </a:r>
            <a:endParaRPr lang="ru-RU" sz="1600" i="1" dirty="0" smtClean="0">
              <a:latin typeface="+mn-lt"/>
            </a:endParaRPr>
          </a:p>
          <a:p>
            <a:pPr indent="361950" algn="just"/>
            <a:r>
              <a:rPr lang="x-none" sz="1600" i="1" smtClean="0">
                <a:latin typeface="+mn-lt"/>
              </a:rPr>
              <a:t>Будет сохранена и расширена государственная поддержка для субъектов малого и среднего предпринимательства, включая, установленное с 2017 года применение двухлетних «налоговых каникул»,  для впервые зарегистрированных индивидуальных предпринимателей, перешедших на упрощенную систему  налогообложения и (или) патентную систему налогообложения и осуществляющих предпринимательскую деятельность в производственной, социальной и (или) научной сферах, а также в сфере бытовых услуг населению.</a:t>
            </a:r>
            <a:endParaRPr lang="ru-RU" sz="1600" i="1" dirty="0" smtClean="0">
              <a:latin typeface="+mn-lt"/>
            </a:endParaRPr>
          </a:p>
          <a:p>
            <a:pPr indent="361950" algn="just"/>
            <a:endParaRPr lang="ru-RU" sz="1600" i="1" dirty="0" smtClean="0">
              <a:latin typeface="+mn-lt"/>
            </a:endParaRPr>
          </a:p>
          <a:p>
            <a:pPr indent="361950" algn="just"/>
            <a:r>
              <a:rPr lang="x-none" sz="1600" b="1" i="1" smtClean="0">
                <a:latin typeface="+mn-lt"/>
              </a:rPr>
              <a:t>2. Мобилизация доходов</a:t>
            </a:r>
            <a:endParaRPr lang="ru-RU" sz="1600" b="1" i="1" dirty="0" smtClean="0">
              <a:latin typeface="+mn-lt"/>
            </a:endParaRPr>
          </a:p>
          <a:p>
            <a:pPr indent="361950" algn="just"/>
            <a:endParaRPr lang="ru-RU" sz="1600" i="1" dirty="0" smtClean="0">
              <a:latin typeface="+mn-lt"/>
            </a:endParaRPr>
          </a:p>
          <a:p>
            <a:pPr indent="361950" algn="just"/>
            <a:r>
              <a:rPr lang="x-none" sz="1600" i="1" smtClean="0">
                <a:latin typeface="+mn-lt"/>
              </a:rPr>
              <a:t>В целях мобилизации доходов в консолидированный бюджет муниципального образования «Хиславичский район» Смоленской области планируется проведение следующих мероприятий:</a:t>
            </a:r>
            <a:endParaRPr lang="ru-RU" sz="1600" i="1" dirty="0" smtClean="0">
              <a:latin typeface="+mn-lt"/>
            </a:endParaRPr>
          </a:p>
          <a:p>
            <a:pPr indent="361950" algn="just"/>
            <a:r>
              <a:rPr lang="x-none" sz="1600" i="1" smtClean="0">
                <a:latin typeface="+mn-lt"/>
              </a:rPr>
              <a:t>- повышение объемов поступлений в бюджет муниципального образования «Хиславичский район» Смоленской области налога на доходы физических лиц за счет создания условий для роста общего объема фонда оплаты труда, легализации «теневой» заработной платы, доведение ее до среднеотраслевого уровня, а также проведения мероприятий по сокращению задолженности по налогу на доходы физических лиц;</a:t>
            </a:r>
            <a:endParaRPr lang="ru-RU" sz="1400" b="1" i="1" dirty="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2">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5988</TotalTime>
  <Words>4591</Words>
  <Application>Microsoft Office PowerPoint</Application>
  <PresentationFormat>Экран (4:3)</PresentationFormat>
  <Paragraphs>749</Paragraphs>
  <Slides>52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52</vt:i4>
      </vt:variant>
    </vt:vector>
  </HeadingPairs>
  <TitlesOfParts>
    <vt:vector size="53" baseType="lpstr">
      <vt:lpstr>Апекс</vt:lpstr>
      <vt:lpstr>                     Финансовое управление Администрации  муниципального образования «Хиславичский район» Смоленской области   БЮДЖЕТ ДЛЯ ГРАЖДАН  на 2022 год и плановый период  2023 и 2024 годов   к проекту решения  ХиславичскоГО районнОГО СОВЕТА ДЕПУТАТОВ  О   бюджете муниципального образования  «Хиславичский район»  Смоленской области на  2022 год и плановый период 2023 и 2024годов  </vt:lpstr>
      <vt:lpstr>В состав муниципального образования «Хиславичский район» Смоленской области входит  7 поселений: 1 Хиславичское городское поселение; 6 сельских поселений:  Владимировское сельское поселение; Городищенское сельское поселение; Кожуховичское сельское поселение; Корзовское сельское поселение; Печерское сельское поселение; Череповское сельское поселение</vt:lpstr>
      <vt:lpstr>Что такое «Бюджет для граждан?» </vt:lpstr>
      <vt:lpstr>Как определяется баланс бюджета? </vt:lpstr>
      <vt:lpstr>  ОСНОВНЫЕ ПАРАМЕТРЫ прогноза социально-экономического развития муниципального образования «Хиславичский район» Смоленской области  на среднесрочный период  </vt:lpstr>
      <vt:lpstr>Слайд 6</vt:lpstr>
      <vt:lpstr>Слайд 7</vt:lpstr>
      <vt:lpstr>Слайд 8</vt:lpstr>
      <vt:lpstr>Слайд 9</vt:lpstr>
      <vt:lpstr>Слайд 10</vt:lpstr>
      <vt:lpstr>Слайд 11</vt:lpstr>
      <vt:lpstr>Слайд 12</vt:lpstr>
      <vt:lpstr>Слайд 13</vt:lpstr>
      <vt:lpstr>Бюджет (от старонормандского bougette – 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vt:lpstr>
      <vt:lpstr>Из каких поступлений в настоящее время формируется доходная часть местного бюджета?</vt:lpstr>
      <vt:lpstr>Межбюджетные трансферты - основной вид безвозмездных перечислений.  </vt:lpstr>
      <vt:lpstr>Общие характеристики доходов и расходов местного бюджета на 2022 год</vt:lpstr>
      <vt:lpstr>Слайд 18</vt:lpstr>
      <vt:lpstr>Слайд 19</vt:lpstr>
      <vt:lpstr>Сведения об объеме муниципального долга и дефицита бюджета муниципального образования «Хиславичский район» Смоленской области» в динамике на 2022год  и на плановый период 2023 и 2024 годов</vt:lpstr>
      <vt:lpstr>Слайд 21</vt:lpstr>
      <vt:lpstr>Слайд 22</vt:lpstr>
      <vt:lpstr>Слайд 23</vt:lpstr>
      <vt:lpstr>Объем и структура доходов бюджета муниципального образования «Хиславичский район» Смоленской области» в динамике на 2022 год и на плановый период 2023 и 2024 годов </vt:lpstr>
      <vt:lpstr>Слайд 25</vt:lpstr>
      <vt:lpstr>Слайд 26</vt:lpstr>
      <vt:lpstr>Слайд 27</vt:lpstr>
      <vt:lpstr>Слайд 28</vt:lpstr>
      <vt:lpstr>Слайд 29</vt:lpstr>
      <vt:lpstr>Слайд 30</vt:lpstr>
      <vt:lpstr>Межбюджетные отношения</vt:lpstr>
      <vt:lpstr>Слайд 32</vt:lpstr>
      <vt:lpstr>Слайд 33</vt:lpstr>
      <vt:lpstr>Объем и структура расходов бюджета по разделам  на 2022 год  236755,6 из них:</vt:lpstr>
      <vt:lpstr>Объем и структура расходов бюджета по разделам  на 2023 год  206861,7 из них:</vt:lpstr>
      <vt:lpstr>Объем и структура расходов бюджета по разделам  на 2024 год  208543,6 из них:</vt:lpstr>
      <vt:lpstr>Слайд 37</vt:lpstr>
      <vt:lpstr>Расходы бюджета в разрезе муниципальных программ на 2022 год</vt:lpstr>
      <vt:lpstr>Расходы бюджета в разрезе муниципальных программ на 2023 год</vt:lpstr>
      <vt:lpstr>Расходы бюджета в разрезе муниципальных программ на 2024 год</vt:lpstr>
      <vt:lpstr>Расходы бюджета муниципального образования «Хиславичский район»  Смоленской области на реализацию муниципальных программ на 2022 год  и на плановый период 2023 и 2024годов тыс. рублей</vt:lpstr>
      <vt:lpstr>Слайд 42</vt:lpstr>
      <vt:lpstr>Слайд 43</vt:lpstr>
      <vt:lpstr>Слайд 44</vt:lpstr>
      <vt:lpstr>Перечень муниципальных программ муниципального образования «Хиславичский район» Смоленской области  на 2022 год, 2023 год, 2024 год.</vt:lpstr>
      <vt:lpstr>Слайд 46</vt:lpstr>
      <vt:lpstr>Прогноз основных характеристик консолидированного бюджета  муниципального образования  «Хиславичский район" Смоленской области  на 2022 год и плановый период 2023 и 2024 годов</vt:lpstr>
      <vt:lpstr>Сведения об объемах бюджетных инвестиций муниципального образования  «Хиславичский район" Смоленской области  в объекты капитального строительства на 2022 год  и плановый период 2023 и 2024 годов </vt:lpstr>
      <vt:lpstr>РЕАЛИЗАЦИЯ  НАЦИОНАЛЬНЫХ  ПРОЕКТОВ</vt:lpstr>
      <vt:lpstr>Муниципальное образование  «Хиславичский район»  Смоленской области  участвует в реализации  следующих национальных проектов: «Образование», «Культура»</vt:lpstr>
      <vt:lpstr>Показатели бюджета муниципального образования на 1 жителя в тысячах рублей</vt:lpstr>
      <vt:lpstr>Слайд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Sergej</dc:creator>
  <cp:lastModifiedBy>USER</cp:lastModifiedBy>
  <cp:revision>768</cp:revision>
  <dcterms:created xsi:type="dcterms:W3CDTF">2013-12-11T14:12:53Z</dcterms:created>
  <dcterms:modified xsi:type="dcterms:W3CDTF">2021-11-25T11:19:51Z</dcterms:modified>
</cp:coreProperties>
</file>