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0"/>
  </p:notesMasterIdLst>
  <p:sldIdLst>
    <p:sldId id="256" r:id="rId2"/>
    <p:sldId id="261" r:id="rId3"/>
    <p:sldId id="270" r:id="rId4"/>
    <p:sldId id="277" r:id="rId5"/>
    <p:sldId id="278" r:id="rId6"/>
    <p:sldId id="293" r:id="rId7"/>
    <p:sldId id="292" r:id="rId8"/>
    <p:sldId id="294" r:id="rId9"/>
    <p:sldId id="295" r:id="rId10"/>
    <p:sldId id="296" r:id="rId11"/>
    <p:sldId id="297" r:id="rId12"/>
    <p:sldId id="334" r:id="rId13"/>
    <p:sldId id="298" r:id="rId14"/>
    <p:sldId id="271" r:id="rId15"/>
    <p:sldId id="299" r:id="rId16"/>
    <p:sldId id="318" r:id="rId17"/>
    <p:sldId id="319" r:id="rId18"/>
    <p:sldId id="320" r:id="rId19"/>
    <p:sldId id="288" r:id="rId20"/>
    <p:sldId id="321" r:id="rId21"/>
    <p:sldId id="325" r:id="rId22"/>
    <p:sldId id="326" r:id="rId23"/>
    <p:sldId id="289" r:id="rId24"/>
    <p:sldId id="290" r:id="rId25"/>
    <p:sldId id="263" r:id="rId26"/>
    <p:sldId id="265" r:id="rId27"/>
    <p:sldId id="268" r:id="rId28"/>
    <p:sldId id="266" r:id="rId29"/>
    <p:sldId id="303" r:id="rId30"/>
    <p:sldId id="333" r:id="rId31"/>
    <p:sldId id="304" r:id="rId32"/>
    <p:sldId id="307" r:id="rId33"/>
    <p:sldId id="331" r:id="rId34"/>
    <p:sldId id="332" r:id="rId35"/>
    <p:sldId id="308" r:id="rId36"/>
    <p:sldId id="327" r:id="rId37"/>
    <p:sldId id="330" r:id="rId38"/>
    <p:sldId id="329" r:id="rId39"/>
    <p:sldId id="314" r:id="rId40"/>
    <p:sldId id="315" r:id="rId41"/>
    <p:sldId id="316" r:id="rId42"/>
    <p:sldId id="317" r:id="rId43"/>
    <p:sldId id="273" r:id="rId44"/>
    <p:sldId id="275" r:id="rId45"/>
    <p:sldId id="313" r:id="rId46"/>
    <p:sldId id="291" r:id="rId47"/>
    <p:sldId id="274" r:id="rId48"/>
    <p:sldId id="276" r:id="rId4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1"/>
  <p:clrMru>
    <a:srgbClr val="BFEFDF"/>
    <a:srgbClr val="D5F7B7"/>
    <a:srgbClr val="66FF99"/>
    <a:srgbClr val="66FFFF"/>
    <a:srgbClr val="CCFF99"/>
    <a:srgbClr val="FFFF00"/>
    <a:srgbClr val="FF7C80"/>
    <a:srgbClr val="FF9900"/>
    <a:srgbClr val="99FF99"/>
    <a:srgbClr val="33CCCC"/>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385" autoAdjust="0"/>
    <p:restoredTop sz="95262" autoAdjust="0"/>
  </p:normalViewPr>
  <p:slideViewPr>
    <p:cSldViewPr>
      <p:cViewPr>
        <p:scale>
          <a:sx n="100" d="100"/>
          <a:sy n="100" d="100"/>
        </p:scale>
        <p:origin x="-306" y="-162"/>
      </p:cViewPr>
      <p:guideLst>
        <p:guide orient="horz" pos="2160"/>
        <p:guide pos="2880"/>
      </p:guideLst>
    </p:cSldViewPr>
  </p:slideViewPr>
  <p:outlineViewPr>
    <p:cViewPr>
      <p:scale>
        <a:sx n="33" d="100"/>
        <a:sy n="33" d="100"/>
      </p:scale>
      <p:origin x="0" y="29622"/>
    </p:cViewPr>
  </p:outlineViewPr>
  <p:notesTextViewPr>
    <p:cViewPr>
      <p:scale>
        <a:sx n="100" d="100"/>
        <a:sy n="100" d="100"/>
      </p:scale>
      <p:origin x="0" y="0"/>
    </p:cViewPr>
  </p:notesTextViewPr>
  <p:sorterViewPr>
    <p:cViewPr>
      <p:scale>
        <a:sx n="66" d="100"/>
        <a:sy n="66" d="100"/>
      </p:scale>
      <p:origin x="0" y="0"/>
    </p:cViewPr>
  </p:sorterViewPr>
  <p:gridSpacing cx="73737788" cy="7373778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_____Microsoft_Office_Excel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_____Microsoft_Office_Excel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_____Microsoft_Office_Excel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_____Microsoft_Office_Excel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_____Microsoft_Office_Excel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_____Microsoft_Office_Excel15.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Office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Office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Office_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_____Microsoft_Office_Excel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Лист1!$B$1</c:f>
              <c:strCache>
                <c:ptCount val="1"/>
                <c:pt idx="0">
                  <c:v>Доходы (228442,6)</c:v>
                </c:pt>
              </c:strCache>
            </c:strRef>
          </c:tx>
          <c:spPr>
            <a:solidFill>
              <a:srgbClr val="FFFF00"/>
            </a:solidFill>
          </c:spPr>
          <c:dLbls>
            <c:txPr>
              <a:bodyPr/>
              <a:lstStyle/>
              <a:p>
                <a:pPr>
                  <a:defRPr b="1"/>
                </a:pPr>
                <a:endParaRPr lang="ru-RU"/>
              </a:p>
            </c:txPr>
            <c:showVal val="1"/>
          </c:dLbls>
          <c:cat>
            <c:strRef>
              <c:f>Лист1!$A$2</c:f>
              <c:strCache>
                <c:ptCount val="1"/>
                <c:pt idx="0">
                  <c:v>2021 год</c:v>
                </c:pt>
              </c:strCache>
            </c:strRef>
          </c:cat>
          <c:val>
            <c:numRef>
              <c:f>Лист1!$B$2</c:f>
              <c:numCache>
                <c:formatCode>General</c:formatCode>
                <c:ptCount val="1"/>
                <c:pt idx="0">
                  <c:v>228442.6</c:v>
                </c:pt>
              </c:numCache>
            </c:numRef>
          </c:val>
        </c:ser>
        <c:ser>
          <c:idx val="1"/>
          <c:order val="1"/>
          <c:tx>
            <c:strRef>
              <c:f>Лист1!$C$1</c:f>
              <c:strCache>
                <c:ptCount val="1"/>
                <c:pt idx="0">
                  <c:v>Расходы (229477,6)</c:v>
                </c:pt>
              </c:strCache>
            </c:strRef>
          </c:tx>
          <c:spPr>
            <a:solidFill>
              <a:srgbClr val="66FF99"/>
            </a:solidFill>
          </c:spPr>
          <c:dLbls>
            <c:txPr>
              <a:bodyPr/>
              <a:lstStyle/>
              <a:p>
                <a:pPr>
                  <a:defRPr b="1"/>
                </a:pPr>
                <a:endParaRPr lang="ru-RU"/>
              </a:p>
            </c:txPr>
            <c:showVal val="1"/>
          </c:dLbls>
          <c:cat>
            <c:strRef>
              <c:f>Лист1!$A$2</c:f>
              <c:strCache>
                <c:ptCount val="1"/>
                <c:pt idx="0">
                  <c:v>2021 год</c:v>
                </c:pt>
              </c:strCache>
            </c:strRef>
          </c:cat>
          <c:val>
            <c:numRef>
              <c:f>Лист1!$C$2</c:f>
              <c:numCache>
                <c:formatCode>General</c:formatCode>
                <c:ptCount val="1"/>
                <c:pt idx="0">
                  <c:v>229477.6</c:v>
                </c:pt>
              </c:numCache>
            </c:numRef>
          </c:val>
        </c:ser>
        <c:ser>
          <c:idx val="2"/>
          <c:order val="2"/>
          <c:tx>
            <c:strRef>
              <c:f>Лист1!$D$1</c:f>
              <c:strCache>
                <c:ptCount val="1"/>
                <c:pt idx="0">
                  <c:v>Дефицит (1035,0)</c:v>
                </c:pt>
              </c:strCache>
            </c:strRef>
          </c:tx>
          <c:spPr>
            <a:solidFill>
              <a:srgbClr val="FF0000"/>
            </a:solidFill>
          </c:spPr>
          <c:dLbls>
            <c:txPr>
              <a:bodyPr/>
              <a:lstStyle/>
              <a:p>
                <a:pPr>
                  <a:defRPr b="1"/>
                </a:pPr>
                <a:endParaRPr lang="ru-RU"/>
              </a:p>
            </c:txPr>
            <c:showVal val="1"/>
          </c:dLbls>
          <c:cat>
            <c:strRef>
              <c:f>Лист1!$A$2</c:f>
              <c:strCache>
                <c:ptCount val="1"/>
                <c:pt idx="0">
                  <c:v>2021 год</c:v>
                </c:pt>
              </c:strCache>
            </c:strRef>
          </c:cat>
          <c:val>
            <c:numRef>
              <c:f>Лист1!$D$2</c:f>
              <c:numCache>
                <c:formatCode>General</c:formatCode>
                <c:ptCount val="1"/>
                <c:pt idx="0">
                  <c:v>1035</c:v>
                </c:pt>
              </c:numCache>
            </c:numRef>
          </c:val>
        </c:ser>
        <c:axId val="146080128"/>
        <c:axId val="146081664"/>
      </c:barChart>
      <c:catAx>
        <c:axId val="146080128"/>
        <c:scaling>
          <c:orientation val="minMax"/>
        </c:scaling>
        <c:axPos val="b"/>
        <c:tickLblPos val="nextTo"/>
        <c:crossAx val="146081664"/>
        <c:crosses val="autoZero"/>
        <c:auto val="1"/>
        <c:lblAlgn val="ctr"/>
        <c:lblOffset val="100"/>
      </c:catAx>
      <c:valAx>
        <c:axId val="146081664"/>
        <c:scaling>
          <c:orientation val="minMax"/>
        </c:scaling>
        <c:axPos val="l"/>
        <c:majorGridlines/>
        <c:numFmt formatCode="General" sourceLinked="1"/>
        <c:tickLblPos val="nextTo"/>
        <c:crossAx val="146080128"/>
        <c:crosses val="autoZero"/>
        <c:crossBetween val="between"/>
      </c:valAx>
    </c:plotArea>
    <c:legend>
      <c:legendPos val="r"/>
      <c:layout/>
    </c:legend>
    <c:plotVisOnly val="1"/>
    <c:dispBlanksAs val="gap"/>
  </c:chart>
  <c:txPr>
    <a:bodyPr/>
    <a:lstStyle/>
    <a:p>
      <a:pPr>
        <a:defRPr sz="1800"/>
      </a:pPr>
      <a:endParaRPr lang="ru-RU"/>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ru-RU"/>
  <c:chart>
    <c:title>
      <c:layout/>
      <c:txPr>
        <a:bodyPr/>
        <a:lstStyle/>
        <a:p>
          <a:pPr>
            <a:defRPr sz="1400"/>
          </a:pPr>
          <a:endParaRPr lang="ru-RU"/>
        </a:p>
      </c:txPr>
    </c:title>
    <c:view3D>
      <c:rotX val="30"/>
      <c:perspective val="30"/>
    </c:view3D>
    <c:plotArea>
      <c:layout/>
      <c:pie3DChart>
        <c:varyColors val="1"/>
        <c:ser>
          <c:idx val="0"/>
          <c:order val="0"/>
          <c:tx>
            <c:strRef>
              <c:f>Лист1!$B$1</c:f>
              <c:strCache>
                <c:ptCount val="1"/>
                <c:pt idx="0">
                  <c:v>в тысячах рублей</c:v>
                </c:pt>
              </c:strCache>
            </c:strRef>
          </c:tx>
          <c:explosion val="21"/>
          <c:dPt>
            <c:idx val="0"/>
            <c:spPr>
              <a:solidFill>
                <a:srgbClr val="FFC000"/>
              </a:solidFill>
            </c:spPr>
          </c:dPt>
          <c:dPt>
            <c:idx val="2"/>
            <c:spPr>
              <a:solidFill>
                <a:srgbClr val="FF7C80"/>
              </a:solidFill>
            </c:spPr>
          </c:dPt>
          <c:dPt>
            <c:idx val="3"/>
            <c:spPr>
              <a:solidFill>
                <a:srgbClr val="0000FF"/>
              </a:solidFill>
            </c:spPr>
          </c:dPt>
          <c:dPt>
            <c:idx val="4"/>
            <c:spPr>
              <a:solidFill>
                <a:srgbClr val="66FF99"/>
              </a:solidFill>
            </c:spPr>
          </c:dPt>
          <c:dPt>
            <c:idx val="6"/>
            <c:spPr>
              <a:solidFill>
                <a:srgbClr val="FFFF00"/>
              </a:solidFill>
            </c:spPr>
          </c:dPt>
          <c:dPt>
            <c:idx val="8"/>
            <c:spPr>
              <a:solidFill>
                <a:srgbClr val="66FFFF"/>
              </a:solidFill>
            </c:spPr>
          </c:dPt>
          <c:dLbls>
            <c:showVal val="1"/>
            <c:showLeaderLines val="1"/>
          </c:dLbls>
          <c:cat>
            <c:strRef>
              <c:f>Лист1!$A$2:$A$10</c:f>
              <c:strCache>
                <c:ptCount val="9"/>
                <c:pt idx="0">
                  <c:v>01 Общегосударственные вопросы (29208,1)</c:v>
                </c:pt>
                <c:pt idx="1">
                  <c:v>04 Национальная экономика (2250,0)</c:v>
                </c:pt>
                <c:pt idx="2">
                  <c:v>05 Жилищно-коммунальное хозяйство (190,0)</c:v>
                </c:pt>
                <c:pt idx="3">
                  <c:v>07 Образование (107727,9)</c:v>
                </c:pt>
                <c:pt idx="4">
                  <c:v>08 Культура, кинематография (43568,8)</c:v>
                </c:pt>
                <c:pt idx="5">
                  <c:v>10 Социальная политика (13861,8)</c:v>
                </c:pt>
                <c:pt idx="6">
                  <c:v>11 Физическая культура и спорт (4981,5)</c:v>
                </c:pt>
                <c:pt idx="7">
                  <c:v>13 Обслуживание муниципального долга (8,8)</c:v>
                </c:pt>
                <c:pt idx="8">
                  <c:v>14 Межбюджетные трансферты (27680,8)</c:v>
                </c:pt>
              </c:strCache>
            </c:strRef>
          </c:cat>
          <c:val>
            <c:numRef>
              <c:f>Лист1!$B$2:$B$10</c:f>
              <c:numCache>
                <c:formatCode>General</c:formatCode>
                <c:ptCount val="9"/>
                <c:pt idx="0">
                  <c:v>29208.1</c:v>
                </c:pt>
                <c:pt idx="1">
                  <c:v>2250</c:v>
                </c:pt>
                <c:pt idx="2">
                  <c:v>190</c:v>
                </c:pt>
                <c:pt idx="3">
                  <c:v>107727.9</c:v>
                </c:pt>
                <c:pt idx="4">
                  <c:v>43568.800000000003</c:v>
                </c:pt>
                <c:pt idx="5">
                  <c:v>13861.8</c:v>
                </c:pt>
                <c:pt idx="6">
                  <c:v>4981.5</c:v>
                </c:pt>
                <c:pt idx="7">
                  <c:v>8.8000000000000007</c:v>
                </c:pt>
                <c:pt idx="8">
                  <c:v>27680.799999999996</c:v>
                </c:pt>
              </c:numCache>
            </c:numRef>
          </c:val>
        </c:ser>
      </c:pie3DChart>
    </c:plotArea>
    <c:legend>
      <c:legendPos val="r"/>
      <c:layout>
        <c:manualLayout>
          <c:xMode val="edge"/>
          <c:yMode val="edge"/>
          <c:x val="0.6527777777777789"/>
          <c:y val="0.10035711820580735"/>
          <c:w val="0.33796296296296463"/>
          <c:h val="0.82852358222585631"/>
        </c:manualLayout>
      </c:layout>
      <c:txPr>
        <a:bodyPr/>
        <a:lstStyle/>
        <a:p>
          <a:pPr>
            <a:defRPr sz="1200"/>
          </a:pPr>
          <a:endParaRPr lang="ru-RU"/>
        </a:p>
      </c:txPr>
    </c:legend>
    <c:plotVisOnly val="1"/>
  </c:chart>
  <c:txPr>
    <a:bodyPr/>
    <a:lstStyle/>
    <a:p>
      <a:pPr>
        <a:defRPr sz="1800"/>
      </a:pPr>
      <a:endParaRPr lang="ru-RU"/>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ru-RU"/>
  <c:chart>
    <c:title>
      <c:layout/>
      <c:txPr>
        <a:bodyPr/>
        <a:lstStyle/>
        <a:p>
          <a:pPr>
            <a:defRPr sz="1400"/>
          </a:pPr>
          <a:endParaRPr lang="ru-RU"/>
        </a:p>
      </c:txPr>
    </c:title>
    <c:view3D>
      <c:rotX val="30"/>
      <c:perspective val="30"/>
    </c:view3D>
    <c:plotArea>
      <c:layout/>
      <c:pie3DChart>
        <c:varyColors val="1"/>
        <c:ser>
          <c:idx val="0"/>
          <c:order val="0"/>
          <c:tx>
            <c:strRef>
              <c:f>Лист1!$B$1</c:f>
              <c:strCache>
                <c:ptCount val="1"/>
                <c:pt idx="0">
                  <c:v>в тысячах рублей</c:v>
                </c:pt>
              </c:strCache>
            </c:strRef>
          </c:tx>
          <c:explosion val="25"/>
          <c:dPt>
            <c:idx val="0"/>
            <c:spPr>
              <a:solidFill>
                <a:srgbClr val="FF7C80"/>
              </a:solidFill>
            </c:spPr>
          </c:dPt>
          <c:dPt>
            <c:idx val="1"/>
            <c:spPr>
              <a:solidFill>
                <a:srgbClr val="FFC000"/>
              </a:solidFill>
            </c:spPr>
          </c:dPt>
          <c:dPt>
            <c:idx val="2"/>
            <c:spPr>
              <a:solidFill>
                <a:srgbClr val="0000FF"/>
              </a:solidFill>
            </c:spPr>
          </c:dPt>
          <c:dPt>
            <c:idx val="3"/>
            <c:spPr>
              <a:solidFill>
                <a:srgbClr val="66FF99"/>
              </a:solidFill>
            </c:spPr>
          </c:dPt>
          <c:dPt>
            <c:idx val="4"/>
            <c:spPr>
              <a:solidFill>
                <a:srgbClr val="C00000"/>
              </a:solidFill>
            </c:spPr>
          </c:dPt>
          <c:dPt>
            <c:idx val="5"/>
            <c:spPr>
              <a:solidFill>
                <a:srgbClr val="FFFF00"/>
              </a:solidFill>
            </c:spPr>
          </c:dPt>
          <c:dPt>
            <c:idx val="7"/>
            <c:spPr>
              <a:solidFill>
                <a:srgbClr val="66FFFF"/>
              </a:solidFill>
            </c:spPr>
          </c:dPt>
          <c:dLbls>
            <c:showVal val="1"/>
            <c:showLeaderLines val="1"/>
          </c:dLbls>
          <c:cat>
            <c:strRef>
              <c:f>Лист1!$A$2:$A$9</c:f>
              <c:strCache>
                <c:ptCount val="8"/>
                <c:pt idx="0">
                  <c:v>01 Общегосударственные вопросы (26859,9)</c:v>
                </c:pt>
                <c:pt idx="1">
                  <c:v>04 Национальная экономика (5,0)</c:v>
                </c:pt>
                <c:pt idx="2">
                  <c:v>07 Образование (89249,3)</c:v>
                </c:pt>
                <c:pt idx="3">
                  <c:v>08 Культура, кинематография (39869,3)</c:v>
                </c:pt>
                <c:pt idx="4">
                  <c:v>10 Социальная политика (937,9)</c:v>
                </c:pt>
                <c:pt idx="5">
                  <c:v>11 Физическая культура и спорт (3182,8)</c:v>
                </c:pt>
                <c:pt idx="6">
                  <c:v>13 Обслуживание муниципального долга (3,8)</c:v>
                </c:pt>
                <c:pt idx="7">
                  <c:v>14 Межбюджетные трансферты (27032,6)</c:v>
                </c:pt>
              </c:strCache>
            </c:strRef>
          </c:cat>
          <c:val>
            <c:numRef>
              <c:f>Лист1!$B$2:$B$9</c:f>
              <c:numCache>
                <c:formatCode>General</c:formatCode>
                <c:ptCount val="8"/>
                <c:pt idx="0">
                  <c:v>26859.9</c:v>
                </c:pt>
                <c:pt idx="1">
                  <c:v>5</c:v>
                </c:pt>
                <c:pt idx="2">
                  <c:v>89249.3</c:v>
                </c:pt>
                <c:pt idx="3">
                  <c:v>39869.300000000003</c:v>
                </c:pt>
                <c:pt idx="4">
                  <c:v>937.9</c:v>
                </c:pt>
                <c:pt idx="5">
                  <c:v>3182.8</c:v>
                </c:pt>
                <c:pt idx="6">
                  <c:v>3.8</c:v>
                </c:pt>
                <c:pt idx="7">
                  <c:v>27032.6</c:v>
                </c:pt>
              </c:numCache>
            </c:numRef>
          </c:val>
        </c:ser>
      </c:pie3DChart>
    </c:plotArea>
    <c:legend>
      <c:legendPos val="r"/>
      <c:layout>
        <c:manualLayout>
          <c:xMode val="edge"/>
          <c:yMode val="edge"/>
          <c:x val="0.65277777777777901"/>
          <c:y val="0.10035711820580734"/>
          <c:w val="0.33796296296296485"/>
          <c:h val="0.82852358222585631"/>
        </c:manualLayout>
      </c:layout>
      <c:txPr>
        <a:bodyPr/>
        <a:lstStyle/>
        <a:p>
          <a:pPr>
            <a:defRPr sz="1200"/>
          </a:pPr>
          <a:endParaRPr lang="ru-RU"/>
        </a:p>
      </c:txPr>
    </c:legend>
    <c:plotVisOnly val="1"/>
  </c:chart>
  <c:txPr>
    <a:bodyPr/>
    <a:lstStyle/>
    <a:p>
      <a:pPr>
        <a:defRPr sz="1800"/>
      </a:pPr>
      <a:endParaRPr lang="ru-RU"/>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ru-RU"/>
  <c:chart>
    <c:title>
      <c:layout/>
      <c:txPr>
        <a:bodyPr/>
        <a:lstStyle/>
        <a:p>
          <a:pPr>
            <a:defRPr sz="1400"/>
          </a:pPr>
          <a:endParaRPr lang="ru-RU"/>
        </a:p>
      </c:txPr>
    </c:title>
    <c:view3D>
      <c:rotX val="30"/>
      <c:perspective val="30"/>
    </c:view3D>
    <c:plotArea>
      <c:layout/>
      <c:pie3DChart>
        <c:varyColors val="1"/>
        <c:ser>
          <c:idx val="0"/>
          <c:order val="0"/>
          <c:tx>
            <c:strRef>
              <c:f>Лист1!$B$1</c:f>
              <c:strCache>
                <c:ptCount val="1"/>
                <c:pt idx="0">
                  <c:v>в тысячах рублей</c:v>
                </c:pt>
              </c:strCache>
            </c:strRef>
          </c:tx>
          <c:explosion val="25"/>
          <c:dPt>
            <c:idx val="0"/>
            <c:spPr>
              <a:solidFill>
                <a:srgbClr val="FF7C80"/>
              </a:solidFill>
            </c:spPr>
          </c:dPt>
          <c:dPt>
            <c:idx val="1"/>
            <c:spPr>
              <a:solidFill>
                <a:srgbClr val="0000FF"/>
              </a:solidFill>
            </c:spPr>
          </c:dPt>
          <c:dPt>
            <c:idx val="2"/>
            <c:spPr>
              <a:solidFill>
                <a:srgbClr val="66FF99"/>
              </a:solidFill>
            </c:spPr>
          </c:dPt>
          <c:dPt>
            <c:idx val="3"/>
            <c:spPr>
              <a:solidFill>
                <a:srgbClr val="FFFF00"/>
              </a:solidFill>
            </c:spPr>
          </c:dPt>
          <c:dPt>
            <c:idx val="4"/>
            <c:spPr>
              <a:solidFill>
                <a:srgbClr val="FF6699"/>
              </a:solidFill>
            </c:spPr>
          </c:dPt>
          <c:dPt>
            <c:idx val="6"/>
            <c:spPr>
              <a:solidFill>
                <a:srgbClr val="66FFFF"/>
              </a:solidFill>
            </c:spPr>
          </c:dPt>
          <c:dLbls>
            <c:showVal val="1"/>
            <c:showLeaderLines val="1"/>
          </c:dLbls>
          <c:cat>
            <c:strRef>
              <c:f>Лист1!$A$2:$A$8</c:f>
              <c:strCache>
                <c:ptCount val="7"/>
                <c:pt idx="0">
                  <c:v>01 Общегосударственные вопросы (21146,4)</c:v>
                </c:pt>
                <c:pt idx="1">
                  <c:v>07 Образование (92969,3)</c:v>
                </c:pt>
                <c:pt idx="2">
                  <c:v>08 Культура, кинематография (33549,6)</c:v>
                </c:pt>
                <c:pt idx="3">
                  <c:v>10 Социальная политика (975,4)</c:v>
                </c:pt>
                <c:pt idx="4">
                  <c:v>11 Физическая культура и спорт (3182,8)</c:v>
                </c:pt>
                <c:pt idx="5">
                  <c:v>13 Обслуживание муниципального долга (3,8)</c:v>
                </c:pt>
                <c:pt idx="6">
                  <c:v>14 Межбюджетные трансферты (23657,3)</c:v>
                </c:pt>
              </c:strCache>
            </c:strRef>
          </c:cat>
          <c:val>
            <c:numRef>
              <c:f>Лист1!$B$2:$B$8</c:f>
              <c:numCache>
                <c:formatCode>General</c:formatCode>
                <c:ptCount val="7"/>
                <c:pt idx="0">
                  <c:v>21146.400000000001</c:v>
                </c:pt>
                <c:pt idx="1">
                  <c:v>92969.3</c:v>
                </c:pt>
                <c:pt idx="2">
                  <c:v>33549.599999999999</c:v>
                </c:pt>
                <c:pt idx="3">
                  <c:v>975.4</c:v>
                </c:pt>
                <c:pt idx="4">
                  <c:v>3182.8</c:v>
                </c:pt>
                <c:pt idx="5">
                  <c:v>3.8</c:v>
                </c:pt>
                <c:pt idx="6">
                  <c:v>23657.3</c:v>
                </c:pt>
              </c:numCache>
            </c:numRef>
          </c:val>
        </c:ser>
      </c:pie3DChart>
    </c:plotArea>
    <c:legend>
      <c:legendPos val="r"/>
      <c:layout>
        <c:manualLayout>
          <c:xMode val="edge"/>
          <c:yMode val="edge"/>
          <c:x val="0.65277777777777912"/>
          <c:y val="0.10035711820580732"/>
          <c:w val="0.33796296296296502"/>
          <c:h val="0.82852358222585631"/>
        </c:manualLayout>
      </c:layout>
      <c:txPr>
        <a:bodyPr/>
        <a:lstStyle/>
        <a:p>
          <a:pPr>
            <a:defRPr sz="1200"/>
          </a:pPr>
          <a:endParaRPr lang="ru-RU"/>
        </a:p>
      </c:txPr>
    </c:legend>
    <c:plotVisOnly val="1"/>
  </c:chart>
  <c:txPr>
    <a:bodyPr/>
    <a:lstStyle/>
    <a:p>
      <a:pPr>
        <a:defRPr sz="1800"/>
      </a:pPr>
      <a:endParaRPr lang="ru-RU"/>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rotX val="30"/>
      <c:perspective val="30"/>
    </c:view3D>
    <c:plotArea>
      <c:layout/>
      <c:pie3DChart>
        <c:varyColors val="1"/>
        <c:ser>
          <c:idx val="0"/>
          <c:order val="0"/>
          <c:tx>
            <c:strRef>
              <c:f>Лист1!$B$1</c:f>
              <c:strCache>
                <c:ptCount val="1"/>
                <c:pt idx="0">
                  <c:v>в тысячах рублей</c:v>
                </c:pt>
              </c:strCache>
            </c:strRef>
          </c:tx>
          <c:explosion val="25"/>
          <c:dPt>
            <c:idx val="0"/>
            <c:spPr>
              <a:solidFill>
                <a:srgbClr val="FFFF00"/>
              </a:solidFill>
            </c:spPr>
          </c:dPt>
          <c:dPt>
            <c:idx val="1"/>
            <c:spPr>
              <a:solidFill>
                <a:srgbClr val="66FFFF"/>
              </a:solidFill>
            </c:spPr>
          </c:dPt>
          <c:dPt>
            <c:idx val="2"/>
            <c:spPr>
              <a:solidFill>
                <a:srgbClr val="99FF99"/>
              </a:solidFill>
            </c:spPr>
          </c:dPt>
          <c:dPt>
            <c:idx val="3"/>
            <c:spPr>
              <a:solidFill>
                <a:srgbClr val="FF9900"/>
              </a:solidFill>
            </c:spPr>
          </c:dPt>
          <c:dPt>
            <c:idx val="5"/>
            <c:spPr>
              <a:solidFill>
                <a:srgbClr val="FF6699"/>
              </a:solidFill>
            </c:spPr>
          </c:dPt>
          <c:dPt>
            <c:idx val="10"/>
            <c:spPr>
              <a:solidFill>
                <a:srgbClr val="33CCCC"/>
              </a:solidFill>
            </c:spPr>
          </c:dPt>
          <c:dLbls>
            <c:dLbl>
              <c:idx val="0"/>
              <c:layout>
                <c:manualLayout>
                  <c:x val="-0.15990862253329452"/>
                  <c:y val="0.28955644521589841"/>
                </c:manualLayout>
              </c:layout>
              <c:showVal val="1"/>
            </c:dLbl>
            <c:dLbl>
              <c:idx val="1"/>
              <c:layout>
                <c:manualLayout>
                  <c:x val="9.5715344609701533E-2"/>
                  <c:y val="4.3052678157594323E-2"/>
                </c:manualLayout>
              </c:layout>
              <c:showVal val="1"/>
            </c:dLbl>
            <c:dLbl>
              <c:idx val="2"/>
              <c:layout>
                <c:manualLayout>
                  <c:x val="1.4660493827160498E-2"/>
                  <c:y val="1.1453988073574286E-2"/>
                </c:manualLayout>
              </c:layout>
              <c:showVal val="1"/>
            </c:dLbl>
            <c:showVal val="1"/>
            <c:showLeaderLines val="1"/>
          </c:dLbls>
          <c:cat>
            <c:strRef>
              <c:f>Лист1!$A$2:$A$19</c:f>
              <c:strCache>
                <c:ptCount val="18"/>
                <c:pt idx="0">
                  <c:v>Развитие образования и молодежной политики (107447,6)</c:v>
                </c:pt>
                <c:pt idx="1">
                  <c:v>Развитие культуры и туризма (48659,6)</c:v>
                </c:pt>
                <c:pt idx="2">
                  <c:v>Управление муниципальными финансами (33253,7)</c:v>
                </c:pt>
                <c:pt idx="3">
                  <c:v>Создание условий для эффективного управления (20255,2)</c:v>
                </c:pt>
                <c:pt idx="4">
                  <c:v>Развитие физической культуры и спорта (4981,5)</c:v>
                </c:pt>
                <c:pt idx="5">
                  <c:v>Создание благоприятного предпринимательского климата (1909,2)</c:v>
                </c:pt>
                <c:pt idx="6">
                  <c:v>Обеспечение жильем молодых семей (330,1)</c:v>
                </c:pt>
                <c:pt idx="7">
                  <c:v>Противодействие терроризму и экстремизму (10,0)</c:v>
                </c:pt>
                <c:pt idx="8">
                  <c:v>Демографическое развитие на территории муниципального образования (10,0)</c:v>
                </c:pt>
                <c:pt idx="9">
                  <c:v>Обеспечение безопасности дорожного движения (5,0)</c:v>
                </c:pt>
                <c:pt idx="10">
                  <c:v>Социальная поддержка замещающих семей и семей с детьми, находящихся в социально опасном положении (4993,3)</c:v>
                </c:pt>
                <c:pt idx="11">
                  <c:v>Разработка проектов генеральных планов и правил землепользования и застройки сельских поселений (190,0)</c:v>
                </c:pt>
                <c:pt idx="12">
                  <c:v>Доступная среда (10,0)</c:v>
                </c:pt>
                <c:pt idx="13">
                  <c:v>Модернизация объектов жилищно-коммунального хозяйства (5,0)</c:v>
                </c:pt>
                <c:pt idx="14">
                  <c:v>Развитие водохозяйственного комплекса (50,0)</c:v>
                </c:pt>
                <c:pt idx="15">
                  <c:v>Профилактика правонарушений и усиление борьбы с преступностью (5,0)</c:v>
                </c:pt>
                <c:pt idx="16">
                  <c:v>Комплексные меры противодействия злоупотреблению наркотических средств и их незаконному обороту (5,0)</c:v>
                </c:pt>
                <c:pt idx="17">
                  <c:v>Развитие добровольчества (волонтерства) (5,0)</c:v>
                </c:pt>
              </c:strCache>
            </c:strRef>
          </c:cat>
          <c:val>
            <c:numRef>
              <c:f>Лист1!$B$2:$B$19</c:f>
              <c:numCache>
                <c:formatCode>General</c:formatCode>
                <c:ptCount val="18"/>
                <c:pt idx="0">
                  <c:v>107447.6</c:v>
                </c:pt>
                <c:pt idx="1">
                  <c:v>48659.6</c:v>
                </c:pt>
                <c:pt idx="2">
                  <c:v>33253.699999999997</c:v>
                </c:pt>
                <c:pt idx="3">
                  <c:v>20255.2</c:v>
                </c:pt>
                <c:pt idx="4">
                  <c:v>4981.5</c:v>
                </c:pt>
                <c:pt idx="5">
                  <c:v>1909.2</c:v>
                </c:pt>
                <c:pt idx="6">
                  <c:v>330.1</c:v>
                </c:pt>
                <c:pt idx="7">
                  <c:v>10</c:v>
                </c:pt>
                <c:pt idx="8">
                  <c:v>10</c:v>
                </c:pt>
                <c:pt idx="9">
                  <c:v>5</c:v>
                </c:pt>
                <c:pt idx="10">
                  <c:v>4993.3</c:v>
                </c:pt>
                <c:pt idx="11">
                  <c:v>190</c:v>
                </c:pt>
                <c:pt idx="12">
                  <c:v>10</c:v>
                </c:pt>
                <c:pt idx="13">
                  <c:v>5</c:v>
                </c:pt>
                <c:pt idx="14">
                  <c:v>50</c:v>
                </c:pt>
                <c:pt idx="15">
                  <c:v>5</c:v>
                </c:pt>
                <c:pt idx="16">
                  <c:v>5</c:v>
                </c:pt>
                <c:pt idx="17">
                  <c:v>5</c:v>
                </c:pt>
              </c:numCache>
            </c:numRef>
          </c:val>
        </c:ser>
      </c:pie3DChart>
    </c:plotArea>
    <c:legend>
      <c:legendPos val="r"/>
      <c:layout>
        <c:manualLayout>
          <c:xMode val="edge"/>
          <c:yMode val="edge"/>
          <c:x val="0.60362022455526465"/>
          <c:y val="3.9728365040007221E-2"/>
          <c:w val="0.38712051618547777"/>
          <c:h val="0.92550597055341211"/>
        </c:manualLayout>
      </c:layout>
      <c:txPr>
        <a:bodyPr/>
        <a:lstStyle/>
        <a:p>
          <a:pPr>
            <a:defRPr sz="900"/>
          </a:pPr>
          <a:endParaRPr lang="ru-RU"/>
        </a:p>
      </c:txPr>
    </c:legend>
    <c:plotVisOnly val="1"/>
  </c:chart>
  <c:txPr>
    <a:bodyPr/>
    <a:lstStyle/>
    <a:p>
      <a:pPr>
        <a:defRPr sz="1800"/>
      </a:pPr>
      <a:endParaRPr lang="ru-RU"/>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ru-RU"/>
  <c:chart>
    <c:title>
      <c:layout>
        <c:manualLayout>
          <c:xMode val="edge"/>
          <c:yMode val="edge"/>
          <c:x val="0.37836030912802626"/>
          <c:y val="1.6542975747491209E-2"/>
        </c:manualLayout>
      </c:layout>
      <c:txPr>
        <a:bodyPr/>
        <a:lstStyle/>
        <a:p>
          <a:pPr>
            <a:defRPr sz="1400"/>
          </a:pPr>
          <a:endParaRPr lang="ru-RU"/>
        </a:p>
      </c:txPr>
    </c:title>
    <c:view3D>
      <c:rotX val="30"/>
      <c:perspective val="30"/>
    </c:view3D>
    <c:plotArea>
      <c:layout/>
      <c:pie3DChart>
        <c:varyColors val="1"/>
        <c:ser>
          <c:idx val="0"/>
          <c:order val="0"/>
          <c:tx>
            <c:strRef>
              <c:f>Лист1!$B$1</c:f>
              <c:strCache>
                <c:ptCount val="1"/>
                <c:pt idx="0">
                  <c:v>в тысячах рублей</c:v>
                </c:pt>
              </c:strCache>
            </c:strRef>
          </c:tx>
          <c:explosion val="25"/>
          <c:dPt>
            <c:idx val="0"/>
            <c:spPr>
              <a:solidFill>
                <a:srgbClr val="FFFF00"/>
              </a:solidFill>
            </c:spPr>
          </c:dPt>
          <c:dPt>
            <c:idx val="1"/>
            <c:spPr>
              <a:solidFill>
                <a:srgbClr val="66FFFF"/>
              </a:solidFill>
            </c:spPr>
          </c:dPt>
          <c:dPt>
            <c:idx val="2"/>
            <c:spPr>
              <a:solidFill>
                <a:srgbClr val="99FF99"/>
              </a:solidFill>
            </c:spPr>
          </c:dPt>
          <c:dPt>
            <c:idx val="3"/>
            <c:spPr>
              <a:solidFill>
                <a:srgbClr val="FF9900"/>
              </a:solidFill>
            </c:spPr>
          </c:dPt>
          <c:dLbls>
            <c:dLbl>
              <c:idx val="0"/>
              <c:layout>
                <c:manualLayout>
                  <c:x val="-0.1460558228832507"/>
                  <c:y val="0.30260414320961837"/>
                </c:manualLayout>
              </c:layout>
              <c:showVal val="1"/>
            </c:dLbl>
            <c:showVal val="1"/>
            <c:showLeaderLines val="1"/>
          </c:dLbls>
          <c:cat>
            <c:strRef>
              <c:f>Лист1!$A$2:$A$7</c:f>
              <c:strCache>
                <c:ptCount val="6"/>
                <c:pt idx="0">
                  <c:v>Развитие образования и молодежной политики (87451,7)</c:v>
                </c:pt>
                <c:pt idx="1">
                  <c:v>Развитие культуры и туризма (42604,8)</c:v>
                </c:pt>
                <c:pt idx="2">
                  <c:v>Управление муниципальными финансами (32500,5)</c:v>
                </c:pt>
                <c:pt idx="3">
                  <c:v>Создание условий для эффективного управления (12324,5)</c:v>
                </c:pt>
                <c:pt idx="4">
                  <c:v>Развитие физической культуры и спорта (3182,8)</c:v>
                </c:pt>
                <c:pt idx="5">
                  <c:v>Создание благоприятного предпринимательского климата (1829,2)</c:v>
                </c:pt>
              </c:strCache>
            </c:strRef>
          </c:cat>
          <c:val>
            <c:numRef>
              <c:f>Лист1!$B$2:$B$7</c:f>
              <c:numCache>
                <c:formatCode>General</c:formatCode>
                <c:ptCount val="6"/>
                <c:pt idx="0">
                  <c:v>87451.7</c:v>
                </c:pt>
                <c:pt idx="1">
                  <c:v>42604.800000000003</c:v>
                </c:pt>
                <c:pt idx="2">
                  <c:v>32500.5</c:v>
                </c:pt>
                <c:pt idx="3">
                  <c:v>12324.5</c:v>
                </c:pt>
                <c:pt idx="4">
                  <c:v>3182.8</c:v>
                </c:pt>
                <c:pt idx="5">
                  <c:v>1829.2</c:v>
                </c:pt>
              </c:numCache>
            </c:numRef>
          </c:val>
        </c:ser>
      </c:pie3DChart>
    </c:plotArea>
    <c:legend>
      <c:legendPos val="r"/>
      <c:layout>
        <c:manualLayout>
          <c:xMode val="edge"/>
          <c:yMode val="edge"/>
          <c:x val="0.60362022455526465"/>
          <c:y val="8.6104866041740669E-2"/>
          <c:w val="0.38712051618547788"/>
          <c:h val="0.79668231619513263"/>
        </c:manualLayout>
      </c:layout>
      <c:txPr>
        <a:bodyPr/>
        <a:lstStyle/>
        <a:p>
          <a:pPr>
            <a:defRPr sz="1200"/>
          </a:pPr>
          <a:endParaRPr lang="ru-RU"/>
        </a:p>
      </c:txPr>
    </c:legend>
    <c:plotVisOnly val="1"/>
  </c:chart>
  <c:txPr>
    <a:bodyPr/>
    <a:lstStyle/>
    <a:p>
      <a:pPr>
        <a:defRPr sz="1800"/>
      </a:pPr>
      <a:endParaRPr lang="ru-RU"/>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ru-RU"/>
  <c:chart>
    <c:title>
      <c:layout>
        <c:manualLayout>
          <c:xMode val="edge"/>
          <c:yMode val="edge"/>
          <c:x val="0.36910104986876641"/>
          <c:y val="3.9533114962158382E-2"/>
        </c:manualLayout>
      </c:layout>
      <c:txPr>
        <a:bodyPr/>
        <a:lstStyle/>
        <a:p>
          <a:pPr>
            <a:defRPr sz="1400"/>
          </a:pPr>
          <a:endParaRPr lang="ru-RU"/>
        </a:p>
      </c:txPr>
    </c:title>
    <c:view3D>
      <c:rotX val="30"/>
      <c:perspective val="30"/>
    </c:view3D>
    <c:plotArea>
      <c:layout/>
      <c:pie3DChart>
        <c:varyColors val="1"/>
        <c:ser>
          <c:idx val="0"/>
          <c:order val="0"/>
          <c:tx>
            <c:strRef>
              <c:f>Лист1!$B$1</c:f>
              <c:strCache>
                <c:ptCount val="1"/>
                <c:pt idx="0">
                  <c:v>в тысячах рублей</c:v>
                </c:pt>
              </c:strCache>
            </c:strRef>
          </c:tx>
          <c:explosion val="25"/>
          <c:dPt>
            <c:idx val="0"/>
            <c:spPr>
              <a:solidFill>
                <a:srgbClr val="FFFF00"/>
              </a:solidFill>
            </c:spPr>
          </c:dPt>
          <c:dPt>
            <c:idx val="1"/>
            <c:spPr>
              <a:solidFill>
                <a:srgbClr val="66FFFF"/>
              </a:solidFill>
            </c:spPr>
          </c:dPt>
          <c:dPt>
            <c:idx val="2"/>
            <c:spPr>
              <a:solidFill>
                <a:srgbClr val="99FF99"/>
              </a:solidFill>
            </c:spPr>
          </c:dPt>
          <c:dPt>
            <c:idx val="3"/>
            <c:spPr>
              <a:solidFill>
                <a:srgbClr val="FF9900"/>
              </a:solidFill>
            </c:spPr>
          </c:dPt>
          <c:dPt>
            <c:idx val="5"/>
            <c:spPr>
              <a:solidFill>
                <a:srgbClr val="FF0000"/>
              </a:solidFill>
            </c:spPr>
          </c:dPt>
          <c:dLbls>
            <c:dLbl>
              <c:idx val="0"/>
              <c:layout>
                <c:manualLayout>
                  <c:x val="-0.15627320890444249"/>
                  <c:y val="0.21186412348793848"/>
                </c:manualLayout>
              </c:layout>
              <c:showVal val="1"/>
            </c:dLbl>
            <c:showVal val="1"/>
            <c:showLeaderLines val="1"/>
          </c:dLbls>
          <c:cat>
            <c:strRef>
              <c:f>Лист1!$A$2:$A$7</c:f>
              <c:strCache>
                <c:ptCount val="6"/>
                <c:pt idx="0">
                  <c:v>Развитие образования и молодежной политики (91209,2)</c:v>
                </c:pt>
                <c:pt idx="1">
                  <c:v>Развитие культуры и туризма (36285,1)</c:v>
                </c:pt>
                <c:pt idx="2">
                  <c:v>Управление муниципальными финансами (26942,2)</c:v>
                </c:pt>
                <c:pt idx="3">
                  <c:v>Создание условий для эффективного управления (10886,7)</c:v>
                </c:pt>
                <c:pt idx="4">
                  <c:v>Развитие физической культуры и спорта (3182,8)</c:v>
                </c:pt>
                <c:pt idx="5">
                  <c:v>Создание благоприятного предпринимательского климата (739,2)</c:v>
                </c:pt>
              </c:strCache>
            </c:strRef>
          </c:cat>
          <c:val>
            <c:numRef>
              <c:f>Лист1!$B$2:$B$7</c:f>
              <c:numCache>
                <c:formatCode>General</c:formatCode>
                <c:ptCount val="6"/>
                <c:pt idx="0">
                  <c:v>91209.2</c:v>
                </c:pt>
                <c:pt idx="1">
                  <c:v>36285.1</c:v>
                </c:pt>
                <c:pt idx="2">
                  <c:v>26942.2</c:v>
                </c:pt>
                <c:pt idx="3">
                  <c:v>10886.7</c:v>
                </c:pt>
                <c:pt idx="4">
                  <c:v>3182.8</c:v>
                </c:pt>
                <c:pt idx="5">
                  <c:v>739.2</c:v>
                </c:pt>
              </c:numCache>
            </c:numRef>
          </c:val>
        </c:ser>
      </c:pie3DChart>
    </c:plotArea>
    <c:legend>
      <c:legendPos val="r"/>
      <c:layout>
        <c:manualLayout>
          <c:xMode val="edge"/>
          <c:yMode val="edge"/>
          <c:x val="0.60362022455526465"/>
          <c:y val="0.11494152002704865"/>
          <c:w val="0.38712051618547788"/>
          <c:h val="0.77967200866799125"/>
        </c:manualLayout>
      </c:layout>
      <c:txPr>
        <a:bodyPr/>
        <a:lstStyle/>
        <a:p>
          <a:pPr>
            <a:defRPr sz="1400"/>
          </a:pPr>
          <a:endParaRPr lang="ru-RU"/>
        </a:p>
      </c:txPr>
    </c:legend>
    <c:plotVisOnly val="1"/>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Лист1!$B$1</c:f>
              <c:strCache>
                <c:ptCount val="1"/>
                <c:pt idx="0">
                  <c:v>Доходы (191939,1)</c:v>
                </c:pt>
              </c:strCache>
            </c:strRef>
          </c:tx>
          <c:spPr>
            <a:solidFill>
              <a:srgbClr val="FFFF00"/>
            </a:solidFill>
          </c:spPr>
          <c:dLbls>
            <c:showVal val="1"/>
          </c:dLbls>
          <c:cat>
            <c:strRef>
              <c:f>Лист1!$A$2</c:f>
              <c:strCache>
                <c:ptCount val="1"/>
                <c:pt idx="0">
                  <c:v>2022 год</c:v>
                </c:pt>
              </c:strCache>
            </c:strRef>
          </c:cat>
          <c:val>
            <c:numRef>
              <c:f>Лист1!$B$2</c:f>
              <c:numCache>
                <c:formatCode>General</c:formatCode>
                <c:ptCount val="1"/>
                <c:pt idx="0">
                  <c:v>191939.1</c:v>
                </c:pt>
              </c:numCache>
            </c:numRef>
          </c:val>
        </c:ser>
        <c:ser>
          <c:idx val="1"/>
          <c:order val="1"/>
          <c:tx>
            <c:strRef>
              <c:f>Лист1!$C$1</c:f>
              <c:strCache>
                <c:ptCount val="1"/>
                <c:pt idx="0">
                  <c:v>Расходы (191939,1)</c:v>
                </c:pt>
              </c:strCache>
            </c:strRef>
          </c:tx>
          <c:spPr>
            <a:solidFill>
              <a:srgbClr val="66FF99"/>
            </a:solidFill>
          </c:spPr>
          <c:dLbls>
            <c:showVal val="1"/>
          </c:dLbls>
          <c:cat>
            <c:strRef>
              <c:f>Лист1!$A$2</c:f>
              <c:strCache>
                <c:ptCount val="1"/>
                <c:pt idx="0">
                  <c:v>2022 год</c:v>
                </c:pt>
              </c:strCache>
            </c:strRef>
          </c:cat>
          <c:val>
            <c:numRef>
              <c:f>Лист1!$C$2</c:f>
              <c:numCache>
                <c:formatCode>General</c:formatCode>
                <c:ptCount val="1"/>
                <c:pt idx="0">
                  <c:v>191939.1</c:v>
                </c:pt>
              </c:numCache>
            </c:numRef>
          </c:val>
        </c:ser>
        <c:ser>
          <c:idx val="2"/>
          <c:order val="2"/>
          <c:tx>
            <c:strRef>
              <c:f>Лист1!$D$1</c:f>
              <c:strCache>
                <c:ptCount val="1"/>
                <c:pt idx="0">
                  <c:v>Дефицит (0)</c:v>
                </c:pt>
              </c:strCache>
            </c:strRef>
          </c:tx>
          <c:dLbls>
            <c:showVal val="1"/>
          </c:dLbls>
          <c:cat>
            <c:strRef>
              <c:f>Лист1!$A$2</c:f>
              <c:strCache>
                <c:ptCount val="1"/>
                <c:pt idx="0">
                  <c:v>2022 год</c:v>
                </c:pt>
              </c:strCache>
            </c:strRef>
          </c:cat>
          <c:val>
            <c:numRef>
              <c:f>Лист1!$D$2</c:f>
              <c:numCache>
                <c:formatCode>General</c:formatCode>
                <c:ptCount val="1"/>
                <c:pt idx="0">
                  <c:v>0</c:v>
                </c:pt>
              </c:numCache>
            </c:numRef>
          </c:val>
        </c:ser>
        <c:axId val="119048832"/>
        <c:axId val="119075200"/>
      </c:barChart>
      <c:catAx>
        <c:axId val="119048832"/>
        <c:scaling>
          <c:orientation val="minMax"/>
        </c:scaling>
        <c:axPos val="b"/>
        <c:tickLblPos val="nextTo"/>
        <c:crossAx val="119075200"/>
        <c:crosses val="autoZero"/>
        <c:auto val="1"/>
        <c:lblAlgn val="ctr"/>
        <c:lblOffset val="100"/>
      </c:catAx>
      <c:valAx>
        <c:axId val="119075200"/>
        <c:scaling>
          <c:orientation val="minMax"/>
        </c:scaling>
        <c:axPos val="l"/>
        <c:majorGridlines/>
        <c:numFmt formatCode="General" sourceLinked="1"/>
        <c:tickLblPos val="nextTo"/>
        <c:crossAx val="119048832"/>
        <c:crosses val="autoZero"/>
        <c:crossBetween val="between"/>
      </c:valAx>
    </c:plotArea>
    <c:legend>
      <c:legendPos val="r"/>
      <c:layout/>
    </c:legend>
    <c:plotVisOnly val="1"/>
    <c:dispBlanksAs val="gap"/>
  </c:chart>
  <c:txPr>
    <a:bodyPr/>
    <a:lstStyle/>
    <a:p>
      <a:pPr>
        <a:defRPr sz="18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Лист1!$B$1</c:f>
              <c:strCache>
                <c:ptCount val="1"/>
                <c:pt idx="0">
                  <c:v>Доходы (184720,6)</c:v>
                </c:pt>
              </c:strCache>
            </c:strRef>
          </c:tx>
          <c:dPt>
            <c:idx val="0"/>
            <c:spPr>
              <a:solidFill>
                <a:srgbClr val="FFFF00"/>
              </a:solidFill>
            </c:spPr>
          </c:dPt>
          <c:dLbls>
            <c:showVal val="1"/>
          </c:dLbls>
          <c:cat>
            <c:strRef>
              <c:f>Лист1!$A$2</c:f>
              <c:strCache>
                <c:ptCount val="1"/>
                <c:pt idx="0">
                  <c:v>2023 год</c:v>
                </c:pt>
              </c:strCache>
            </c:strRef>
          </c:cat>
          <c:val>
            <c:numRef>
              <c:f>Лист1!$B$2</c:f>
              <c:numCache>
                <c:formatCode>General</c:formatCode>
                <c:ptCount val="1"/>
                <c:pt idx="0">
                  <c:v>184720.6</c:v>
                </c:pt>
              </c:numCache>
            </c:numRef>
          </c:val>
        </c:ser>
        <c:ser>
          <c:idx val="1"/>
          <c:order val="1"/>
          <c:tx>
            <c:strRef>
              <c:f>Лист1!$C$1</c:f>
              <c:strCache>
                <c:ptCount val="1"/>
                <c:pt idx="0">
                  <c:v>Расходы (184720,6)</c:v>
                </c:pt>
              </c:strCache>
            </c:strRef>
          </c:tx>
          <c:spPr>
            <a:solidFill>
              <a:srgbClr val="66FF99"/>
            </a:solidFill>
          </c:spPr>
          <c:dLbls>
            <c:showVal val="1"/>
          </c:dLbls>
          <c:cat>
            <c:strRef>
              <c:f>Лист1!$A$2</c:f>
              <c:strCache>
                <c:ptCount val="1"/>
                <c:pt idx="0">
                  <c:v>2023 год</c:v>
                </c:pt>
              </c:strCache>
            </c:strRef>
          </c:cat>
          <c:val>
            <c:numRef>
              <c:f>Лист1!$C$2</c:f>
              <c:numCache>
                <c:formatCode>General</c:formatCode>
                <c:ptCount val="1"/>
                <c:pt idx="0">
                  <c:v>184720.6</c:v>
                </c:pt>
              </c:numCache>
            </c:numRef>
          </c:val>
        </c:ser>
        <c:ser>
          <c:idx val="2"/>
          <c:order val="2"/>
          <c:tx>
            <c:strRef>
              <c:f>Лист1!$D$1</c:f>
              <c:strCache>
                <c:ptCount val="1"/>
                <c:pt idx="0">
                  <c:v>Дефицит (0)</c:v>
                </c:pt>
              </c:strCache>
            </c:strRef>
          </c:tx>
          <c:dLbls>
            <c:showVal val="1"/>
          </c:dLbls>
          <c:cat>
            <c:strRef>
              <c:f>Лист1!$A$2</c:f>
              <c:strCache>
                <c:ptCount val="1"/>
                <c:pt idx="0">
                  <c:v>2023 год</c:v>
                </c:pt>
              </c:strCache>
            </c:strRef>
          </c:cat>
          <c:val>
            <c:numRef>
              <c:f>Лист1!$D$2</c:f>
              <c:numCache>
                <c:formatCode>General</c:formatCode>
                <c:ptCount val="1"/>
                <c:pt idx="0">
                  <c:v>0</c:v>
                </c:pt>
              </c:numCache>
            </c:numRef>
          </c:val>
        </c:ser>
        <c:axId val="145783808"/>
        <c:axId val="146211584"/>
      </c:barChart>
      <c:catAx>
        <c:axId val="145783808"/>
        <c:scaling>
          <c:orientation val="minMax"/>
        </c:scaling>
        <c:axPos val="b"/>
        <c:tickLblPos val="nextTo"/>
        <c:crossAx val="146211584"/>
        <c:crosses val="autoZero"/>
        <c:auto val="1"/>
        <c:lblAlgn val="ctr"/>
        <c:lblOffset val="100"/>
      </c:catAx>
      <c:valAx>
        <c:axId val="146211584"/>
        <c:scaling>
          <c:orientation val="minMax"/>
        </c:scaling>
        <c:axPos val="l"/>
        <c:majorGridlines/>
        <c:numFmt formatCode="General" sourceLinked="1"/>
        <c:tickLblPos val="nextTo"/>
        <c:crossAx val="145783808"/>
        <c:crosses val="autoZero"/>
        <c:crossBetween val="between"/>
      </c:valAx>
    </c:plotArea>
    <c:legend>
      <c:legendPos val="r"/>
      <c:layout/>
    </c:legend>
    <c:plotVisOnly val="1"/>
    <c:dispBlanksAs val="gap"/>
  </c:chart>
  <c:txPr>
    <a:bodyPr/>
    <a:lstStyle/>
    <a:p>
      <a:pPr>
        <a:defRPr sz="1800"/>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title>
      <c:layout/>
      <c:txPr>
        <a:bodyPr/>
        <a:lstStyle/>
        <a:p>
          <a:pPr>
            <a:defRPr sz="1400"/>
          </a:pPr>
          <a:endParaRPr lang="ru-RU"/>
        </a:p>
      </c:txPr>
    </c:title>
    <c:plotArea>
      <c:layout/>
      <c:pieChart>
        <c:varyColors val="1"/>
        <c:ser>
          <c:idx val="0"/>
          <c:order val="0"/>
          <c:tx>
            <c:strRef>
              <c:f>Лист1!$B$1</c:f>
              <c:strCache>
                <c:ptCount val="1"/>
                <c:pt idx="0">
                  <c:v>в тысячах рублей</c:v>
                </c:pt>
              </c:strCache>
            </c:strRef>
          </c:tx>
          <c:spPr>
            <a:solidFill>
              <a:srgbClr val="FFFF00"/>
            </a:solidFill>
          </c:spPr>
          <c:explosion val="25"/>
          <c:dPt>
            <c:idx val="1"/>
            <c:spPr>
              <a:solidFill>
                <a:srgbClr val="66FF99"/>
              </a:solidFill>
            </c:spPr>
          </c:dPt>
          <c:dPt>
            <c:idx val="2"/>
            <c:spPr>
              <a:solidFill>
                <a:srgbClr val="FF7C80"/>
              </a:solidFill>
            </c:spPr>
          </c:dPt>
          <c:dLbls>
            <c:dLbl>
              <c:idx val="0"/>
              <c:layout>
                <c:manualLayout>
                  <c:x val="0.11512892485661522"/>
                  <c:y val="-0.12760556649906288"/>
                </c:manualLayout>
              </c:layout>
              <c:showVal val="1"/>
            </c:dLbl>
            <c:showVal val="1"/>
            <c:showLeaderLines val="1"/>
          </c:dLbls>
          <c:cat>
            <c:strRef>
              <c:f>Лист1!$A$2:$A$4</c:f>
              <c:strCache>
                <c:ptCount val="3"/>
                <c:pt idx="0">
                  <c:v>Безвозмездные поступления (207742,4)</c:v>
                </c:pt>
                <c:pt idx="1">
                  <c:v>Налоговые доходы (19406,3)</c:v>
                </c:pt>
                <c:pt idx="2">
                  <c:v>Неналоговые доходы (1293,9)</c:v>
                </c:pt>
              </c:strCache>
            </c:strRef>
          </c:cat>
          <c:val>
            <c:numRef>
              <c:f>Лист1!$B$2:$B$4</c:f>
              <c:numCache>
                <c:formatCode>General</c:formatCode>
                <c:ptCount val="3"/>
                <c:pt idx="0">
                  <c:v>207742.4</c:v>
                </c:pt>
                <c:pt idx="1">
                  <c:v>19406.3</c:v>
                </c:pt>
                <c:pt idx="2">
                  <c:v>1293.9000000000001</c:v>
                </c:pt>
              </c:numCache>
            </c:numRef>
          </c:val>
        </c:ser>
        <c:firstSliceAng val="0"/>
      </c:pieChart>
    </c:plotArea>
    <c:legend>
      <c:legendPos val="r"/>
      <c:layout/>
    </c:legend>
    <c:plotVisOnly val="1"/>
  </c:chart>
  <c:txPr>
    <a:bodyPr/>
    <a:lstStyle/>
    <a:p>
      <a:pPr>
        <a:defRPr sz="1800"/>
      </a:pPr>
      <a:endParaRPr lang="ru-RU"/>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chart>
    <c:title>
      <c:layout/>
      <c:txPr>
        <a:bodyPr/>
        <a:lstStyle/>
        <a:p>
          <a:pPr>
            <a:defRPr sz="1400"/>
          </a:pPr>
          <a:endParaRPr lang="ru-RU"/>
        </a:p>
      </c:txPr>
    </c:title>
    <c:plotArea>
      <c:layout/>
      <c:pieChart>
        <c:varyColors val="1"/>
        <c:ser>
          <c:idx val="0"/>
          <c:order val="0"/>
          <c:tx>
            <c:strRef>
              <c:f>Лист1!$B$1</c:f>
              <c:strCache>
                <c:ptCount val="1"/>
                <c:pt idx="0">
                  <c:v>в тысячах рублей</c:v>
                </c:pt>
              </c:strCache>
            </c:strRef>
          </c:tx>
          <c:explosion val="25"/>
          <c:dPt>
            <c:idx val="0"/>
            <c:spPr>
              <a:solidFill>
                <a:srgbClr val="FFFF00"/>
              </a:solidFill>
            </c:spPr>
          </c:dPt>
          <c:dPt>
            <c:idx val="1"/>
            <c:spPr>
              <a:solidFill>
                <a:srgbClr val="66FF99"/>
              </a:solidFill>
            </c:spPr>
          </c:dPt>
          <c:dPt>
            <c:idx val="2"/>
            <c:spPr>
              <a:solidFill>
                <a:srgbClr val="FF7C80"/>
              </a:solidFill>
            </c:spPr>
          </c:dPt>
          <c:dLbls>
            <c:dLbl>
              <c:idx val="0"/>
              <c:layout>
                <c:manualLayout>
                  <c:x val="6.9620516185476822E-2"/>
                  <c:y val="-8.901492505614822E-2"/>
                </c:manualLayout>
              </c:layout>
              <c:showVal val="1"/>
            </c:dLbl>
            <c:showVal val="1"/>
            <c:showLeaderLines val="1"/>
          </c:dLbls>
          <c:cat>
            <c:strRef>
              <c:f>Лист1!$A$2:$A$4</c:f>
              <c:strCache>
                <c:ptCount val="3"/>
                <c:pt idx="0">
                  <c:v>Безвозмездные поступления (170730,8)</c:v>
                </c:pt>
                <c:pt idx="1">
                  <c:v>Налоговые доходы (19853,8)</c:v>
                </c:pt>
                <c:pt idx="2">
                  <c:v>Неналоговые доходы (1354,5)</c:v>
                </c:pt>
              </c:strCache>
            </c:strRef>
          </c:cat>
          <c:val>
            <c:numRef>
              <c:f>Лист1!$B$2:$B$4</c:f>
              <c:numCache>
                <c:formatCode>General</c:formatCode>
                <c:ptCount val="3"/>
                <c:pt idx="0">
                  <c:v>170730.8</c:v>
                </c:pt>
                <c:pt idx="1">
                  <c:v>19853.8</c:v>
                </c:pt>
                <c:pt idx="2">
                  <c:v>1354.5</c:v>
                </c:pt>
              </c:numCache>
            </c:numRef>
          </c:val>
        </c:ser>
        <c:firstSliceAng val="0"/>
      </c:pieChart>
    </c:plotArea>
    <c:legend>
      <c:legendPos val="r"/>
      <c:layout/>
    </c:legend>
    <c:plotVisOnly val="1"/>
  </c:chart>
  <c:txPr>
    <a:bodyPr/>
    <a:lstStyle/>
    <a:p>
      <a:pPr>
        <a:defRPr sz="1800"/>
      </a:pPr>
      <a:endParaRPr lang="ru-RU"/>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ru-RU"/>
  <c:chart>
    <c:title>
      <c:layout/>
      <c:txPr>
        <a:bodyPr/>
        <a:lstStyle/>
        <a:p>
          <a:pPr>
            <a:defRPr sz="1400"/>
          </a:pPr>
          <a:endParaRPr lang="ru-RU"/>
        </a:p>
      </c:txPr>
    </c:title>
    <c:plotArea>
      <c:layout>
        <c:manualLayout>
          <c:layoutTarget val="inner"/>
          <c:xMode val="edge"/>
          <c:yMode val="edge"/>
          <c:x val="0.1262139107611549"/>
          <c:y val="0.14754705560658593"/>
          <c:w val="0.43278373189462455"/>
          <c:h val="0.75642308366208133"/>
        </c:manualLayout>
      </c:layout>
      <c:pieChart>
        <c:varyColors val="1"/>
        <c:ser>
          <c:idx val="0"/>
          <c:order val="0"/>
          <c:tx>
            <c:strRef>
              <c:f>Лист1!$B$1</c:f>
              <c:strCache>
                <c:ptCount val="1"/>
                <c:pt idx="0">
                  <c:v>в тысячах рублей</c:v>
                </c:pt>
              </c:strCache>
            </c:strRef>
          </c:tx>
          <c:explosion val="25"/>
          <c:dPt>
            <c:idx val="0"/>
            <c:spPr>
              <a:solidFill>
                <a:srgbClr val="FFFF00"/>
              </a:solidFill>
            </c:spPr>
          </c:dPt>
          <c:dPt>
            <c:idx val="1"/>
            <c:spPr>
              <a:solidFill>
                <a:srgbClr val="66FF99"/>
              </a:solidFill>
            </c:spPr>
          </c:dPt>
          <c:dPt>
            <c:idx val="2"/>
            <c:spPr>
              <a:solidFill>
                <a:srgbClr val="FF7C80"/>
              </a:solidFill>
            </c:spPr>
          </c:dPt>
          <c:dLbls>
            <c:dLbl>
              <c:idx val="0"/>
              <c:layout>
                <c:manualLayout>
                  <c:x val="6.134283561777E-2"/>
                  <c:y val="-9.9821706373014962E-2"/>
                </c:manualLayout>
              </c:layout>
              <c:showVal val="1"/>
            </c:dLbl>
            <c:dLbl>
              <c:idx val="1"/>
              <c:layout>
                <c:manualLayout>
                  <c:x val="-5.9997691260814695E-2"/>
                  <c:y val="0.1374286002516712"/>
                </c:manualLayout>
              </c:layout>
              <c:showVal val="1"/>
            </c:dLbl>
            <c:showVal val="1"/>
            <c:showLeaderLines val="1"/>
          </c:dLbls>
          <c:cat>
            <c:strRef>
              <c:f>Лист1!$A$2:$A$4</c:f>
              <c:strCache>
                <c:ptCount val="3"/>
                <c:pt idx="0">
                  <c:v>Безвозмездные поступления (162320,3)</c:v>
                </c:pt>
                <c:pt idx="1">
                  <c:v>Налоговые доходы (20991,6)</c:v>
                </c:pt>
                <c:pt idx="2">
                  <c:v>Неналоговые доходы (1408,7)</c:v>
                </c:pt>
              </c:strCache>
            </c:strRef>
          </c:cat>
          <c:val>
            <c:numRef>
              <c:f>Лист1!$B$2:$B$4</c:f>
              <c:numCache>
                <c:formatCode>General</c:formatCode>
                <c:ptCount val="3"/>
                <c:pt idx="0">
                  <c:v>162320.29999999999</c:v>
                </c:pt>
                <c:pt idx="1">
                  <c:v>20991.599999999969</c:v>
                </c:pt>
                <c:pt idx="2">
                  <c:v>1408.7</c:v>
                </c:pt>
              </c:numCache>
            </c:numRef>
          </c:val>
        </c:ser>
        <c:firstSliceAng val="0"/>
      </c:pieChart>
    </c:plotArea>
    <c:legend>
      <c:legendPos val="r"/>
      <c:layout/>
    </c:legend>
    <c:plotVisOnly val="1"/>
  </c:chart>
  <c:txPr>
    <a:bodyPr/>
    <a:lstStyle/>
    <a:p>
      <a:pPr>
        <a:defRPr sz="1800"/>
      </a:pPr>
      <a:endParaRPr lang="ru-RU"/>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ru-RU"/>
  <c:chart>
    <c:title>
      <c:layout/>
      <c:txPr>
        <a:bodyPr/>
        <a:lstStyle/>
        <a:p>
          <a:pPr>
            <a:defRPr sz="1400"/>
          </a:pPr>
          <a:endParaRPr lang="ru-RU"/>
        </a:p>
      </c:txPr>
    </c:title>
    <c:view3D>
      <c:rotX val="75"/>
      <c:perspective val="30"/>
    </c:view3D>
    <c:plotArea>
      <c:layout/>
      <c:pie3DChart>
        <c:varyColors val="1"/>
        <c:ser>
          <c:idx val="0"/>
          <c:order val="0"/>
          <c:tx>
            <c:strRef>
              <c:f>Лист1!$B$1</c:f>
              <c:strCache>
                <c:ptCount val="1"/>
                <c:pt idx="0">
                  <c:v>в тысячах рублей</c:v>
                </c:pt>
              </c:strCache>
            </c:strRef>
          </c:tx>
          <c:explosion val="25"/>
          <c:dPt>
            <c:idx val="0"/>
            <c:explosion val="23"/>
            <c:spPr>
              <a:solidFill>
                <a:srgbClr val="FFFF00"/>
              </a:solidFill>
            </c:spPr>
          </c:dPt>
          <c:dPt>
            <c:idx val="1"/>
            <c:spPr>
              <a:solidFill>
                <a:srgbClr val="66FF99"/>
              </a:solidFill>
            </c:spPr>
          </c:dPt>
          <c:dPt>
            <c:idx val="2"/>
            <c:spPr>
              <a:solidFill>
                <a:srgbClr val="00FFFF"/>
              </a:solidFill>
            </c:spPr>
          </c:dPt>
          <c:dPt>
            <c:idx val="3"/>
            <c:spPr>
              <a:solidFill>
                <a:srgbClr val="FFC000"/>
              </a:solidFill>
            </c:spPr>
          </c:dPt>
          <c:dPt>
            <c:idx val="4"/>
            <c:spPr>
              <a:solidFill>
                <a:srgbClr val="FF6699"/>
              </a:solidFill>
            </c:spPr>
          </c:dPt>
          <c:dPt>
            <c:idx val="5"/>
            <c:spPr>
              <a:solidFill>
                <a:srgbClr val="00B050"/>
              </a:solidFill>
            </c:spPr>
          </c:dPt>
          <c:dLbls>
            <c:dLbl>
              <c:idx val="0"/>
              <c:layout>
                <c:manualLayout>
                  <c:x val="8.5667590162340941E-3"/>
                  <c:y val="-1.7916438799836478E-2"/>
                </c:manualLayout>
              </c:layout>
              <c:showVal val="1"/>
            </c:dLbl>
            <c:showVal val="1"/>
            <c:showLeaderLines val="1"/>
          </c:dLbls>
          <c:cat>
            <c:strRef>
              <c:f>Лист1!$A$2:$A$7</c:f>
              <c:strCache>
                <c:ptCount val="6"/>
                <c:pt idx="0">
                  <c:v>Налог на доходы физических лиц (15809,3)</c:v>
                </c:pt>
                <c:pt idx="1">
                  <c:v>Единый налог на вмененный доход для отдельных видов деятельности (578,8)</c:v>
                </c:pt>
                <c:pt idx="2">
                  <c:v>Единый сельскохозяйственный налог (299,1)</c:v>
                </c:pt>
                <c:pt idx="3">
                  <c:v>Государственная пошлина (510,0)</c:v>
                </c:pt>
                <c:pt idx="4">
                  <c:v>Налог, взимаемый в связи с применением патентной системы налогообложения (490,5)</c:v>
                </c:pt>
                <c:pt idx="5">
                  <c:v>Налог, взимаемый в связи с применением упрощенной системы налогообложения (1695,3)</c:v>
                </c:pt>
              </c:strCache>
            </c:strRef>
          </c:cat>
          <c:val>
            <c:numRef>
              <c:f>Лист1!$B$2:$B$7</c:f>
              <c:numCache>
                <c:formatCode>General</c:formatCode>
                <c:ptCount val="6"/>
                <c:pt idx="0">
                  <c:v>15809.3</c:v>
                </c:pt>
                <c:pt idx="1">
                  <c:v>578.79999999999995</c:v>
                </c:pt>
                <c:pt idx="2">
                  <c:v>299.10000000000002</c:v>
                </c:pt>
                <c:pt idx="3">
                  <c:v>510</c:v>
                </c:pt>
                <c:pt idx="4">
                  <c:v>490.5</c:v>
                </c:pt>
                <c:pt idx="5">
                  <c:v>1695.3</c:v>
                </c:pt>
              </c:numCache>
            </c:numRef>
          </c:val>
        </c:ser>
      </c:pie3DChart>
    </c:plotArea>
    <c:legend>
      <c:legendPos val="r"/>
      <c:layout>
        <c:manualLayout>
          <c:xMode val="edge"/>
          <c:yMode val="edge"/>
          <c:x val="0.59443982696607367"/>
          <c:y val="0.11480474246181174"/>
          <c:w val="0.39012807426849544"/>
          <c:h val="0.81850898105032743"/>
        </c:manualLayout>
      </c:layout>
      <c:txPr>
        <a:bodyPr/>
        <a:lstStyle/>
        <a:p>
          <a:pPr>
            <a:defRPr sz="1200"/>
          </a:pPr>
          <a:endParaRPr lang="ru-RU"/>
        </a:p>
      </c:txPr>
    </c:legend>
    <c:plotVisOnly val="1"/>
  </c:chart>
  <c:txPr>
    <a:bodyPr/>
    <a:lstStyle/>
    <a:p>
      <a:pPr>
        <a:defRPr sz="1800"/>
      </a:pPr>
      <a:endParaRPr lang="ru-RU"/>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ru-RU"/>
  <c:chart>
    <c:title>
      <c:layout/>
      <c:txPr>
        <a:bodyPr/>
        <a:lstStyle/>
        <a:p>
          <a:pPr>
            <a:defRPr sz="1400"/>
          </a:pPr>
          <a:endParaRPr lang="ru-RU"/>
        </a:p>
      </c:txPr>
    </c:title>
    <c:view3D>
      <c:rotX val="30"/>
      <c:perspective val="30"/>
    </c:view3D>
    <c:plotArea>
      <c:layout>
        <c:manualLayout>
          <c:layoutTarget val="inner"/>
          <c:xMode val="edge"/>
          <c:yMode val="edge"/>
          <c:x val="5.777388937493929E-2"/>
          <c:y val="0.14754705560658593"/>
          <c:w val="0.53722999902789925"/>
          <c:h val="0.75642308366208155"/>
        </c:manualLayout>
      </c:layout>
      <c:pie3DChart>
        <c:varyColors val="1"/>
        <c:ser>
          <c:idx val="0"/>
          <c:order val="0"/>
          <c:tx>
            <c:strRef>
              <c:f>Лист1!$B$1</c:f>
              <c:strCache>
                <c:ptCount val="1"/>
                <c:pt idx="0">
                  <c:v>в тысячах рублей</c:v>
                </c:pt>
              </c:strCache>
            </c:strRef>
          </c:tx>
          <c:spPr>
            <a:solidFill>
              <a:srgbClr val="66FF99"/>
            </a:solidFill>
          </c:spPr>
          <c:explosion val="25"/>
          <c:dPt>
            <c:idx val="1"/>
            <c:spPr>
              <a:solidFill>
                <a:srgbClr val="FF7C80"/>
              </a:solidFill>
            </c:spPr>
          </c:dPt>
          <c:dPt>
            <c:idx val="2"/>
            <c:spPr>
              <a:solidFill>
                <a:srgbClr val="00FFFF"/>
              </a:solidFill>
            </c:spPr>
          </c:dPt>
          <c:dPt>
            <c:idx val="3"/>
            <c:spPr>
              <a:solidFill>
                <a:srgbClr val="FFFF00"/>
              </a:solidFill>
            </c:spPr>
          </c:dPt>
          <c:dLbls>
            <c:dLbl>
              <c:idx val="0"/>
              <c:layout>
                <c:manualLayout>
                  <c:x val="-6.4647735005346624E-2"/>
                  <c:y val="7.1380315491581761E-2"/>
                </c:manualLayout>
              </c:layout>
              <c:showVal val="1"/>
            </c:dLbl>
            <c:dLbl>
              <c:idx val="2"/>
              <c:layout>
                <c:manualLayout>
                  <c:x val="0"/>
                  <c:y val="-8.4776017967410286E-3"/>
                </c:manualLayout>
              </c:layout>
              <c:showVal val="1"/>
            </c:dLbl>
            <c:dLbl>
              <c:idx val="3"/>
              <c:layout>
                <c:manualLayout>
                  <c:x val="5.6804704967434665E-2"/>
                  <c:y val="-2.9604812547453865E-2"/>
                </c:manualLayout>
              </c:layout>
              <c:showVal val="1"/>
            </c:dLbl>
            <c:showVal val="1"/>
            <c:showLeaderLines val="1"/>
          </c:dLbls>
          <c:cat>
            <c:strRef>
              <c:f>Лист1!$A$2:$A$5</c:f>
              <c:strCache>
                <c:ptCount val="4"/>
                <c:pt idx="0">
                  <c:v>Доходы от использования имущества (825,2)</c:v>
                </c:pt>
                <c:pt idx="1">
                  <c:v>Штрафы, санкции, возмещение ущерба (55,3)</c:v>
                </c:pt>
                <c:pt idx="2">
                  <c:v>Платежи при пользовании природными ресурсами (218,4) </c:v>
                </c:pt>
                <c:pt idx="3">
                  <c:v>Доходы от продажи материальных и нематериальных активов (195,0)</c:v>
                </c:pt>
              </c:strCache>
            </c:strRef>
          </c:cat>
          <c:val>
            <c:numRef>
              <c:f>Лист1!$B$2:$B$5</c:f>
              <c:numCache>
                <c:formatCode>General</c:formatCode>
                <c:ptCount val="4"/>
                <c:pt idx="0">
                  <c:v>825.2</c:v>
                </c:pt>
                <c:pt idx="1">
                  <c:v>55.3</c:v>
                </c:pt>
                <c:pt idx="2">
                  <c:v>218.4</c:v>
                </c:pt>
                <c:pt idx="3">
                  <c:v>195</c:v>
                </c:pt>
              </c:numCache>
            </c:numRef>
          </c:val>
        </c:ser>
      </c:pie3DChart>
    </c:plotArea>
    <c:legend>
      <c:legendPos val="r"/>
      <c:layout/>
      <c:txPr>
        <a:bodyPr/>
        <a:lstStyle/>
        <a:p>
          <a:pPr>
            <a:defRPr sz="1400"/>
          </a:pPr>
          <a:endParaRPr lang="ru-RU"/>
        </a:p>
      </c:txPr>
    </c:legend>
    <c:plotVisOnly val="1"/>
  </c:chart>
  <c:txPr>
    <a:bodyPr/>
    <a:lstStyle/>
    <a:p>
      <a:pPr>
        <a:defRPr sz="1800"/>
      </a:pPr>
      <a:endParaRPr lang="ru-RU"/>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1400"/>
            </a:pPr>
            <a:r>
              <a:rPr lang="ru-RU" sz="1400" dirty="0"/>
              <a:t>в </a:t>
            </a:r>
            <a:r>
              <a:rPr lang="ru-RU" sz="1400" dirty="0" smtClean="0"/>
              <a:t>тысячах </a:t>
            </a:r>
            <a:r>
              <a:rPr lang="ru-RU" sz="1400" dirty="0"/>
              <a:t>рублей</a:t>
            </a:r>
          </a:p>
        </c:rich>
      </c:tx>
      <c:layout/>
    </c:title>
    <c:view3D>
      <c:rotX val="30"/>
      <c:perspective val="30"/>
    </c:view3D>
    <c:plotArea>
      <c:layout>
        <c:manualLayout>
          <c:layoutTarget val="inner"/>
          <c:xMode val="edge"/>
          <c:yMode val="edge"/>
          <c:x val="6.8850490910858361E-2"/>
          <c:y val="0.15294152627415167"/>
          <c:w val="0.5842788227860406"/>
          <c:h val="0.756423083662081"/>
        </c:manualLayout>
      </c:layout>
      <c:pie3DChart>
        <c:varyColors val="1"/>
        <c:ser>
          <c:idx val="0"/>
          <c:order val="0"/>
          <c:tx>
            <c:strRef>
              <c:f>Лист1!$B$1</c:f>
              <c:strCache>
                <c:ptCount val="1"/>
                <c:pt idx="0">
                  <c:v>в тыясчах рублей</c:v>
                </c:pt>
              </c:strCache>
            </c:strRef>
          </c:tx>
          <c:spPr>
            <a:solidFill>
              <a:srgbClr val="4E139D"/>
            </a:solidFill>
          </c:spPr>
          <c:explosion val="25"/>
          <c:dPt>
            <c:idx val="0"/>
            <c:spPr>
              <a:solidFill>
                <a:srgbClr val="00B050"/>
              </a:solidFill>
            </c:spPr>
          </c:dPt>
          <c:dPt>
            <c:idx val="1"/>
            <c:spPr>
              <a:solidFill>
                <a:srgbClr val="FFFF00"/>
              </a:solidFill>
            </c:spPr>
          </c:dPt>
          <c:dLbls>
            <c:dLbl>
              <c:idx val="1"/>
              <c:layout>
                <c:manualLayout>
                  <c:x val="7.8317901234567971E-2"/>
                  <c:y val="-9.3045486643906536E-2"/>
                </c:manualLayout>
              </c:layout>
              <c:showVal val="1"/>
            </c:dLbl>
            <c:showVal val="1"/>
            <c:showLeaderLines val="1"/>
          </c:dLbls>
          <c:cat>
            <c:strRef>
              <c:f>Лист1!$A$2:$A$4</c:f>
              <c:strCache>
                <c:ptCount val="3"/>
                <c:pt idx="0">
                  <c:v>Дотации бюджетам муниципальных образований (127493,3)</c:v>
                </c:pt>
                <c:pt idx="1">
                  <c:v>Субвенции бюджетам муниципальных образований (80009,9)</c:v>
                </c:pt>
                <c:pt idx="2">
                  <c:v>Иные межбюджетные трансферты (239,2)</c:v>
                </c:pt>
              </c:strCache>
            </c:strRef>
          </c:cat>
          <c:val>
            <c:numRef>
              <c:f>Лист1!$B$2:$B$4</c:f>
              <c:numCache>
                <c:formatCode>General</c:formatCode>
                <c:ptCount val="3"/>
                <c:pt idx="0">
                  <c:v>127493.3</c:v>
                </c:pt>
                <c:pt idx="1">
                  <c:v>80009.899999999994</c:v>
                </c:pt>
                <c:pt idx="2">
                  <c:v>239.2</c:v>
                </c:pt>
              </c:numCache>
            </c:numRef>
          </c:val>
        </c:ser>
      </c:pie3DChart>
    </c:plotArea>
    <c:legend>
      <c:legendPos val="r"/>
      <c:layout/>
      <c:txPr>
        <a:bodyPr/>
        <a:lstStyle/>
        <a:p>
          <a:pPr>
            <a:defRPr sz="1600"/>
          </a:pPr>
          <a:endParaRPr lang="ru-RU"/>
        </a:p>
      </c:txPr>
    </c:legend>
    <c:plotVisOnly val="1"/>
  </c:chart>
  <c:txPr>
    <a:bodyPr/>
    <a:lstStyle/>
    <a:p>
      <a:pPr>
        <a:defRPr sz="1800"/>
      </a:pPr>
      <a:endParaRPr lang="ru-RU"/>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E8ECEBE7-5D52-4F28-827A-54982AAFB5E3}" type="datetimeFigureOut">
              <a:rPr lang="ru-RU"/>
              <a:pPr>
                <a:defRPr/>
              </a:pPr>
              <a:t>08.02.2021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3298AADF-6DE2-4097-96C4-DACE51C7050E}"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p:cNvSpPr>
            <a:spLocks noGrp="1" noRot="1" noChangeAspect="1" noTextEdit="1"/>
          </p:cNvSpPr>
          <p:nvPr>
            <p:ph type="sldImg"/>
          </p:nvPr>
        </p:nvSpPr>
        <p:spPr bwMode="auto">
          <a:noFill/>
          <a:ln>
            <a:solidFill>
              <a:srgbClr val="000000"/>
            </a:solidFill>
            <a:miter lim="800000"/>
            <a:headEnd/>
            <a:tailEnd/>
          </a:ln>
        </p:spPr>
      </p:sp>
      <p:sp>
        <p:nvSpPr>
          <p:cNvPr id="5120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5120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467D90-6DB0-44E2-8EE3-458715505226}" type="slidenum">
              <a:rPr lang="ru-RU" smtClean="0"/>
              <a:pPr/>
              <a:t>19</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ru-RU" smtClean="0"/>
              <a:t>Образец заголовка</a:t>
            </a:r>
            <a:endParaRPr lang="en-US"/>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13"/>
          <p:cNvSpPr>
            <a:spLocks noGrp="1"/>
          </p:cNvSpPr>
          <p:nvPr>
            <p:ph type="dt" sz="half" idx="10"/>
          </p:nvPr>
        </p:nvSpPr>
        <p:spPr/>
        <p:txBody>
          <a:bodyPr/>
          <a:lstStyle>
            <a:lvl1pPr>
              <a:defRPr/>
            </a:lvl1pPr>
          </a:lstStyle>
          <a:p>
            <a:pPr>
              <a:defRPr/>
            </a:pPr>
            <a:fld id="{AE1AF219-B69D-49D4-8978-CDDF0E19605A}" type="datetimeFigureOut">
              <a:rPr lang="ru-RU"/>
              <a:pPr>
                <a:defRPr/>
              </a:pPr>
              <a:t>08.02.2021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24DBCBC0-C536-4667-9A2B-9867D92C998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C0B7E7E1-F516-4CBA-943C-00B67F2611E0}" type="datetimeFigureOut">
              <a:rPr lang="ru-RU"/>
              <a:pPr>
                <a:defRPr/>
              </a:pPr>
              <a:t>08.02.2021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367D5012-E445-45BF-9DD3-7A6FFF3E7A25}"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56C6F11D-8B36-461A-96F5-BF054764FD90}" type="datetimeFigureOut">
              <a:rPr lang="ru-RU"/>
              <a:pPr>
                <a:defRPr/>
              </a:pPr>
              <a:t>08.02.2021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5386E74E-8E18-45DE-8314-0B78B4387491}"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F75667B8-3AE1-4D16-BE9A-AD7A93660C54}" type="datetimeFigureOut">
              <a:rPr lang="ru-RU"/>
              <a:pPr>
                <a:defRPr/>
              </a:pPr>
              <a:t>08.02.2021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9D7D38DD-9DA2-4201-95DC-C81BE5E2ED53}"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13"/>
          <p:cNvSpPr>
            <a:spLocks noGrp="1"/>
          </p:cNvSpPr>
          <p:nvPr>
            <p:ph type="dt" sz="half" idx="10"/>
          </p:nvPr>
        </p:nvSpPr>
        <p:spPr/>
        <p:txBody>
          <a:bodyPr/>
          <a:lstStyle>
            <a:lvl1pPr>
              <a:defRPr/>
            </a:lvl1pPr>
          </a:lstStyle>
          <a:p>
            <a:pPr>
              <a:defRPr/>
            </a:pPr>
            <a:fld id="{BA078141-B7A2-4938-B72D-9094CAC1EADC}" type="datetimeFigureOut">
              <a:rPr lang="ru-RU"/>
              <a:pPr>
                <a:defRPr/>
              </a:pPr>
              <a:t>08.02.2021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9277FF2A-265B-4275-AC0D-86BF32586B2E}"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DE187E13-5A4F-43B4-A3AA-9D817DDFACF1}" type="datetimeFigureOut">
              <a:rPr lang="ru-RU"/>
              <a:pPr>
                <a:defRPr/>
              </a:pPr>
              <a:t>08.02.2021</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F1403873-97B6-47B7-8B44-1F66CAD1FC72}"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13"/>
          <p:cNvSpPr>
            <a:spLocks noGrp="1"/>
          </p:cNvSpPr>
          <p:nvPr>
            <p:ph type="dt" sz="half" idx="10"/>
          </p:nvPr>
        </p:nvSpPr>
        <p:spPr/>
        <p:txBody>
          <a:bodyPr/>
          <a:lstStyle>
            <a:lvl1pPr>
              <a:defRPr/>
            </a:lvl1pPr>
          </a:lstStyle>
          <a:p>
            <a:pPr>
              <a:defRPr/>
            </a:pPr>
            <a:fld id="{A6A814A0-35DA-48CA-A154-2CEA60D297E5}" type="datetimeFigureOut">
              <a:rPr lang="ru-RU"/>
              <a:pPr>
                <a:defRPr/>
              </a:pPr>
              <a:t>08.02.2021</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ABD66CB1-642E-46A9-AC49-1A7519CD65B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fld id="{335FAC12-61A0-4A41-A5AF-B9B8BB5C2302}" type="datetimeFigureOut">
              <a:rPr lang="ru-RU"/>
              <a:pPr>
                <a:defRPr/>
              </a:pPr>
              <a:t>08.02.2021</a:t>
            </a:fld>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22"/>
          <p:cNvSpPr>
            <a:spLocks noGrp="1"/>
          </p:cNvSpPr>
          <p:nvPr>
            <p:ph type="sldNum" sz="quarter" idx="12"/>
          </p:nvPr>
        </p:nvSpPr>
        <p:spPr/>
        <p:txBody>
          <a:bodyPr/>
          <a:lstStyle>
            <a:lvl1pPr>
              <a:defRPr/>
            </a:lvl1pPr>
          </a:lstStyle>
          <a:p>
            <a:pPr>
              <a:defRPr/>
            </a:pPr>
            <a:fld id="{91D248E1-FF36-464A-9341-601EB2BD03E8}"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ED292638-1D68-4F37-A188-B5F5720C577D}" type="datetimeFigureOut">
              <a:rPr lang="ru-RU"/>
              <a:pPr>
                <a:defRPr/>
              </a:pPr>
              <a:t>08.02.2021</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30BA2AE1-024C-4E16-BE26-7D11BDB45A1F}"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ru-RU" smtClean="0"/>
              <a:t>Образец заголовка</a:t>
            </a:r>
            <a:endParaRPr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38D62763-A9A6-4C2E-9C08-896E66D4F8F2}" type="datetimeFigureOut">
              <a:rPr lang="ru-RU"/>
              <a:pPr>
                <a:defRPr/>
              </a:pPr>
              <a:t>08.02.2021</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03DB2F12-F92A-475C-8A2B-49214DEE721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13"/>
          <p:cNvSpPr>
            <a:spLocks noGrp="1"/>
          </p:cNvSpPr>
          <p:nvPr>
            <p:ph type="dt" sz="half" idx="10"/>
          </p:nvPr>
        </p:nvSpPr>
        <p:spPr/>
        <p:txBody>
          <a:bodyPr/>
          <a:lstStyle>
            <a:lvl1pPr>
              <a:defRPr/>
            </a:lvl1pPr>
          </a:lstStyle>
          <a:p>
            <a:pPr>
              <a:defRPr/>
            </a:pPr>
            <a:fld id="{752C7359-B6C2-449F-A736-A929D4C5951D}" type="datetimeFigureOut">
              <a:rPr lang="ru-RU"/>
              <a:pPr>
                <a:defRPr/>
              </a:pPr>
              <a:t>08.02.2021</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97E48D7E-4F4D-46CB-A475-BE2B56607CD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F0"/>
            </a:gs>
            <a:gs pos="100000">
              <a:schemeClr val="bg1">
                <a:shade val="45000"/>
                <a:satMod val="120000"/>
              </a:schemeClr>
            </a:gs>
          </a:gsLst>
          <a:path path="circle">
            <a:fillToRect r="100000" b="100000"/>
          </a:path>
          <a:tileRect/>
        </a:gradFill>
        <a:effectLst/>
      </p:bgPr>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ru-RU" smtClean="0"/>
              <a:t>Образец заголовка</a:t>
            </a:r>
            <a:endParaRPr lang="en-US"/>
          </a:p>
        </p:txBody>
      </p:sp>
      <p:sp>
        <p:nvSpPr>
          <p:cNvPr id="17411" name="Текст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fld id="{40AB0735-4BE2-456C-942D-9A930098AFCD}" type="datetimeFigureOut">
              <a:rPr lang="ru-RU"/>
              <a:pPr>
                <a:defRPr/>
              </a:pPr>
              <a:t>08.02.2021</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fld id="{EF201692-6B8E-4DA0-A617-C5B63E473990}"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Arial" charset="0"/>
        </a:defRPr>
      </a:lvl2pPr>
      <a:lvl3pPr algn="ctr" rtl="0" eaLnBrk="0" fontAlgn="base" hangingPunct="0">
        <a:spcBef>
          <a:spcPct val="0"/>
        </a:spcBef>
        <a:spcAft>
          <a:spcPct val="0"/>
        </a:spcAft>
        <a:defRPr sz="4100" b="1">
          <a:solidFill>
            <a:schemeClr val="tx1"/>
          </a:solidFill>
          <a:latin typeface="Arial" charset="0"/>
        </a:defRPr>
      </a:lvl3pPr>
      <a:lvl4pPr algn="ctr" rtl="0" eaLnBrk="0" fontAlgn="base" hangingPunct="0">
        <a:spcBef>
          <a:spcPct val="0"/>
        </a:spcBef>
        <a:spcAft>
          <a:spcPct val="0"/>
        </a:spcAft>
        <a:defRPr sz="4100" b="1">
          <a:solidFill>
            <a:schemeClr val="tx1"/>
          </a:solidFill>
          <a:latin typeface="Arial" charset="0"/>
        </a:defRPr>
      </a:lvl4pPr>
      <a:lvl5pPr algn="ctr" rtl="0" eaLnBrk="0" fontAlgn="base" hangingPunct="0">
        <a:spcBef>
          <a:spcPct val="0"/>
        </a:spcBef>
        <a:spcAft>
          <a:spcPct val="0"/>
        </a:spcAft>
        <a:defRPr sz="4100" b="1">
          <a:solidFill>
            <a:schemeClr val="tx1"/>
          </a:solidFill>
          <a:latin typeface="Arial" charset="0"/>
        </a:defRPr>
      </a:lvl5pPr>
      <a:lvl6pPr marL="457200" algn="ctr" rtl="0" fontAlgn="base">
        <a:spcBef>
          <a:spcPct val="0"/>
        </a:spcBef>
        <a:spcAft>
          <a:spcPct val="0"/>
        </a:spcAft>
        <a:defRPr sz="4100" b="1">
          <a:solidFill>
            <a:schemeClr val="tx1"/>
          </a:solidFill>
          <a:latin typeface="Arial" charset="0"/>
        </a:defRPr>
      </a:lvl6pPr>
      <a:lvl7pPr marL="914400" algn="ctr" rtl="0" fontAlgn="base">
        <a:spcBef>
          <a:spcPct val="0"/>
        </a:spcBef>
        <a:spcAft>
          <a:spcPct val="0"/>
        </a:spcAft>
        <a:defRPr sz="4100" b="1">
          <a:solidFill>
            <a:schemeClr val="tx1"/>
          </a:solidFill>
          <a:latin typeface="Arial" charset="0"/>
        </a:defRPr>
      </a:lvl7pPr>
      <a:lvl8pPr marL="1371600" algn="ctr" rtl="0" fontAlgn="base">
        <a:spcBef>
          <a:spcPct val="0"/>
        </a:spcBef>
        <a:spcAft>
          <a:spcPct val="0"/>
        </a:spcAft>
        <a:defRPr sz="4100" b="1">
          <a:solidFill>
            <a:schemeClr val="tx1"/>
          </a:solidFill>
          <a:latin typeface="Arial" charset="0"/>
        </a:defRPr>
      </a:lvl8pPr>
      <a:lvl9pPr marL="1828800" algn="ctr" rtl="0" fontAlgn="base">
        <a:spcBef>
          <a:spcPct val="0"/>
        </a:spcBef>
        <a:spcAft>
          <a:spcPct val="0"/>
        </a:spcAft>
        <a:defRPr sz="4100" b="1">
          <a:solidFill>
            <a:schemeClr val="tx1"/>
          </a:solidFill>
          <a:latin typeface="Arial"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142852"/>
            <a:ext cx="8229600" cy="4786346"/>
          </a:xfrm>
        </p:spPr>
        <p:txBody>
          <a:bodyPr>
            <a:noAutofit/>
          </a:bodyPr>
          <a:lstStyle/>
          <a:p>
            <a:pPr>
              <a:defRPr/>
            </a:pP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1800" i="1" dirty="0" smtClean="0">
                <a:solidFill>
                  <a:srgbClr val="FF0000"/>
                </a:solidFill>
                <a:effectLst/>
                <a:latin typeface="+mn-lt"/>
              </a:rPr>
              <a:t>Финансовое управление Администрации  муниципального образования «Хиславичский район» Смоленской области</a:t>
            </a:r>
            <a:r>
              <a:rPr lang="ru-RU" sz="1800" i="1" dirty="0" smtClean="0">
                <a:effectLst/>
              </a:rPr>
              <a:t/>
            </a:r>
            <a:br>
              <a:rPr lang="ru-RU" sz="1800" i="1" dirty="0" smtClean="0">
                <a:effectLst/>
              </a:rPr>
            </a:br>
            <a:r>
              <a:rPr lang="ru-RU" sz="1800" i="1" dirty="0" smtClean="0">
                <a:effectLst/>
              </a:rPr>
              <a:t/>
            </a:r>
            <a:br>
              <a:rPr lang="ru-RU" sz="1800" i="1" dirty="0" smtClean="0">
                <a:effectLst/>
              </a:rPr>
            </a:br>
            <a:r>
              <a:rPr lang="ru-RU" sz="3200" i="1" dirty="0" smtClean="0">
                <a:effectLst/>
                <a:latin typeface="Impact" pitchFamily="34" charset="0"/>
              </a:rPr>
              <a:t>БЮДЖЕТ ДЛЯ ГРАЖДАН</a:t>
            </a:r>
            <a:br>
              <a:rPr lang="ru-RU" sz="3200" i="1" dirty="0" smtClean="0">
                <a:effectLst/>
                <a:latin typeface="Impact" pitchFamily="34" charset="0"/>
              </a:rPr>
            </a:br>
            <a:r>
              <a:rPr lang="ru-RU" sz="3200" i="1" dirty="0" smtClean="0">
                <a:effectLst/>
                <a:latin typeface="Impact" pitchFamily="34" charset="0"/>
              </a:rPr>
              <a:t> на 20</a:t>
            </a:r>
            <a:r>
              <a:rPr lang="en-US" sz="3200" i="1" dirty="0" smtClean="0">
                <a:effectLst/>
                <a:latin typeface="Bernard MT Condensed" pitchFamily="18" charset="0"/>
              </a:rPr>
              <a:t>2</a:t>
            </a:r>
            <a:r>
              <a:rPr lang="ru-RU" sz="3200" i="1" dirty="0" smtClean="0">
                <a:effectLst/>
                <a:latin typeface="Bernard MT Condensed" pitchFamily="18" charset="0"/>
              </a:rPr>
              <a:t>1</a:t>
            </a:r>
            <a:r>
              <a:rPr lang="ru-RU" sz="3200" i="1" dirty="0" smtClean="0">
                <a:effectLst/>
                <a:latin typeface="Impact" pitchFamily="34" charset="0"/>
              </a:rPr>
              <a:t> год</a:t>
            </a:r>
            <a:r>
              <a:rPr lang="ru-RU" sz="3200" dirty="0" smtClean="0">
                <a:effectLst/>
                <a:latin typeface="Impact" pitchFamily="34" charset="0"/>
              </a:rPr>
              <a:t> </a:t>
            </a:r>
            <a:r>
              <a:rPr lang="ru-RU" sz="3200" i="1" dirty="0" smtClean="0">
                <a:effectLst/>
                <a:latin typeface="Impact" pitchFamily="34" charset="0"/>
              </a:rPr>
              <a:t>и на плановый период </a:t>
            </a:r>
            <a:br>
              <a:rPr lang="ru-RU" sz="3200" i="1" dirty="0" smtClean="0">
                <a:effectLst/>
                <a:latin typeface="Impact" pitchFamily="34" charset="0"/>
              </a:rPr>
            </a:br>
            <a:r>
              <a:rPr lang="ru-RU" sz="3200" i="1" dirty="0" smtClean="0">
                <a:effectLst/>
                <a:latin typeface="Impact" pitchFamily="34" charset="0"/>
              </a:rPr>
              <a:t>2022 и 2023 годов</a:t>
            </a:r>
            <a:r>
              <a:rPr lang="en-US" sz="3200" i="1" dirty="0" smtClean="0">
                <a:effectLst/>
                <a:latin typeface="Bernard MT Condensed" pitchFamily="18" charset="0"/>
              </a:rPr>
              <a:t> </a:t>
            </a:r>
            <a:r>
              <a:rPr lang="ru-RU" sz="3200" i="1" dirty="0" smtClean="0">
                <a:effectLst/>
                <a:latin typeface="Bernard MT Condensed" pitchFamily="18" charset="0"/>
              </a:rPr>
              <a:t/>
            </a:r>
            <a:br>
              <a:rPr lang="ru-RU" sz="3200" i="1" dirty="0" smtClean="0">
                <a:effectLst/>
                <a:latin typeface="Bernard MT Condensed" pitchFamily="18" charset="0"/>
              </a:rPr>
            </a:br>
            <a:r>
              <a:rPr lang="ru-RU" sz="3200" i="1" dirty="0" smtClean="0">
                <a:effectLst/>
                <a:latin typeface="Bernard MT Condensed" pitchFamily="18" charset="0"/>
              </a:rPr>
              <a:t/>
            </a:r>
            <a:br>
              <a:rPr lang="ru-RU" sz="3200" i="1" dirty="0" smtClean="0">
                <a:effectLst/>
                <a:latin typeface="Bernard MT Condensed" pitchFamily="18" charset="0"/>
              </a:rPr>
            </a:br>
            <a:r>
              <a:rPr lang="ru-RU" sz="3200" dirty="0" smtClean="0"/>
              <a:t> </a:t>
            </a:r>
            <a:r>
              <a:rPr lang="ru-RU" sz="1400" i="1" dirty="0" smtClean="0">
                <a:solidFill>
                  <a:srgbClr val="FFFF00"/>
                </a:solidFill>
              </a:rPr>
              <a:t>Решение </a:t>
            </a:r>
            <a:r>
              <a:rPr lang="ru-RU" sz="1400" i="1" dirty="0" err="1" smtClean="0">
                <a:solidFill>
                  <a:srgbClr val="FFFF00"/>
                </a:solidFill>
              </a:rPr>
              <a:t>ХиславичскоГО</a:t>
            </a:r>
            <a:r>
              <a:rPr lang="ru-RU" sz="1400" i="1" dirty="0" smtClean="0">
                <a:solidFill>
                  <a:srgbClr val="FFFF00"/>
                </a:solidFill>
              </a:rPr>
              <a:t> </a:t>
            </a:r>
            <a:r>
              <a:rPr lang="ru-RU" sz="1400" i="1" dirty="0" err="1" smtClean="0">
                <a:solidFill>
                  <a:srgbClr val="FFFF00"/>
                </a:solidFill>
              </a:rPr>
              <a:t>районнОГО</a:t>
            </a:r>
            <a:r>
              <a:rPr lang="ru-RU" sz="1400" i="1" dirty="0" smtClean="0">
                <a:solidFill>
                  <a:srgbClr val="FFFF00"/>
                </a:solidFill>
              </a:rPr>
              <a:t> СОВЕТА ДЕПУТАТОВ </a:t>
            </a:r>
            <a:br>
              <a:rPr lang="ru-RU" sz="1400" i="1" dirty="0" smtClean="0">
                <a:solidFill>
                  <a:srgbClr val="FFFF00"/>
                </a:solidFill>
              </a:rPr>
            </a:br>
            <a:r>
              <a:rPr lang="ru-RU" sz="1400" i="1" dirty="0" smtClean="0">
                <a:solidFill>
                  <a:srgbClr val="FFFF00"/>
                </a:solidFill>
              </a:rPr>
              <a:t>О   бюджете муниципального образования </a:t>
            </a:r>
            <a:br>
              <a:rPr lang="ru-RU" sz="1400" i="1" dirty="0" smtClean="0">
                <a:solidFill>
                  <a:srgbClr val="FFFF00"/>
                </a:solidFill>
              </a:rPr>
            </a:br>
            <a:r>
              <a:rPr lang="ru-RU" sz="1400" i="1" dirty="0" smtClean="0">
                <a:solidFill>
                  <a:srgbClr val="FFFF00"/>
                </a:solidFill>
              </a:rPr>
              <a:t>«Хиславичский район»  Смоленской области на </a:t>
            </a:r>
            <a:br>
              <a:rPr lang="ru-RU" sz="1400" i="1" dirty="0" smtClean="0">
                <a:solidFill>
                  <a:srgbClr val="FFFF00"/>
                </a:solidFill>
              </a:rPr>
            </a:br>
            <a:r>
              <a:rPr lang="ru-RU" sz="1400" i="1" dirty="0" smtClean="0">
                <a:solidFill>
                  <a:srgbClr val="FFFF00"/>
                </a:solidFill>
              </a:rPr>
              <a:t>2021год и плановый период 2022 и 2023годов </a:t>
            </a:r>
            <a:br>
              <a:rPr lang="ru-RU" sz="1400" i="1" dirty="0" smtClean="0">
                <a:solidFill>
                  <a:srgbClr val="FFFF00"/>
                </a:solidFill>
              </a:rPr>
            </a:br>
            <a:r>
              <a:rPr lang="ru-RU" sz="1400" i="1" dirty="0" smtClean="0">
                <a:solidFill>
                  <a:srgbClr val="FFFF00"/>
                </a:solidFill>
              </a:rPr>
              <a:t>от 23.12.2020 года №54</a:t>
            </a:r>
            <a:br>
              <a:rPr lang="ru-RU" sz="1400" i="1" dirty="0" smtClean="0">
                <a:solidFill>
                  <a:srgbClr val="FFFF00"/>
                </a:solidFill>
              </a:rPr>
            </a:br>
            <a:endParaRPr lang="ru-RU" sz="3200" i="1" dirty="0">
              <a:solidFill>
                <a:srgbClr val="FFFF00"/>
              </a:solidFill>
              <a:effectLst/>
              <a:latin typeface="Impact" pitchFamily="34" charset="0"/>
            </a:endParaRPr>
          </a:p>
        </p:txBody>
      </p:sp>
      <p:sp>
        <p:nvSpPr>
          <p:cNvPr id="18435" name="Подзаголовок 2"/>
          <p:cNvSpPr>
            <a:spLocks noGrp="1"/>
          </p:cNvSpPr>
          <p:nvPr>
            <p:ph type="subTitle" idx="1"/>
          </p:nvPr>
        </p:nvSpPr>
        <p:spPr>
          <a:xfrm>
            <a:off x="500034" y="5286388"/>
            <a:ext cx="8072438" cy="1285875"/>
          </a:xfrm>
        </p:spPr>
        <p:txBody>
          <a:bodyPr/>
          <a:lstStyle/>
          <a:p>
            <a:endParaRPr lang="ru-RU" sz="2000" b="1" i="1" dirty="0" smtClean="0"/>
          </a:p>
          <a:p>
            <a:r>
              <a:rPr lang="ru-RU" sz="2000" b="1" i="1" dirty="0" smtClean="0"/>
              <a:t>Муниципального образования</a:t>
            </a:r>
          </a:p>
          <a:p>
            <a:r>
              <a:rPr lang="ru-RU" sz="2000" b="1" i="1" dirty="0" smtClean="0"/>
              <a:t> «Хиславичский район» Смоленской области</a:t>
            </a:r>
            <a:endParaRPr lang="en-US" sz="2000" b="1" i="1" dirty="0" smtClean="0"/>
          </a:p>
          <a:p>
            <a:endParaRPr lang="en-US" sz="2000" dirty="0" smtClean="0"/>
          </a:p>
          <a:p>
            <a:endParaRPr lang="ru-RU" sz="2000" b="1" i="1" dirty="0" smtClean="0"/>
          </a:p>
          <a:p>
            <a:endParaRPr lang="ru-RU" sz="2000" dirty="0" smtClean="0"/>
          </a:p>
        </p:txBody>
      </p:sp>
      <p:pic>
        <p:nvPicPr>
          <p:cNvPr id="18436" name="Рисунок 3" descr="gerb-hislavich_a3-01_150_212.jpg"/>
          <p:cNvPicPr>
            <a:picLocks noChangeAspect="1"/>
          </p:cNvPicPr>
          <p:nvPr/>
        </p:nvPicPr>
        <p:blipFill>
          <a:blip r:embed="rId2"/>
          <a:srcRect/>
          <a:stretch>
            <a:fillRect/>
          </a:stretch>
        </p:blipFill>
        <p:spPr bwMode="auto">
          <a:xfrm>
            <a:off x="214313" y="3929063"/>
            <a:ext cx="1285875" cy="1571625"/>
          </a:xfrm>
          <a:prstGeom prst="rect">
            <a:avLst/>
          </a:prstGeom>
          <a:noFill/>
          <a:ln w="9525">
            <a:noFill/>
            <a:miter lim="800000"/>
            <a:headEnd/>
            <a:tailEnd/>
          </a:ln>
        </p:spPr>
      </p:pic>
      <p:pic>
        <p:nvPicPr>
          <p:cNvPr id="18437" name="Рисунок 4" descr="dsc03301.jpg"/>
          <p:cNvPicPr>
            <a:picLocks noChangeAspect="1"/>
          </p:cNvPicPr>
          <p:nvPr/>
        </p:nvPicPr>
        <p:blipFill>
          <a:blip r:embed="rId3"/>
          <a:srcRect/>
          <a:stretch>
            <a:fillRect/>
          </a:stretch>
        </p:blipFill>
        <p:spPr bwMode="auto">
          <a:xfrm>
            <a:off x="7215188" y="4000500"/>
            <a:ext cx="1643062" cy="14287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ChangeArrowheads="1"/>
          </p:cNvSpPr>
          <p:nvPr/>
        </p:nvSpPr>
        <p:spPr bwMode="auto">
          <a:xfrm>
            <a:off x="285750" y="285750"/>
            <a:ext cx="8572500" cy="6494085"/>
          </a:xfrm>
          <a:prstGeom prst="rect">
            <a:avLst/>
          </a:prstGeom>
          <a:noFill/>
          <a:ln w="9525">
            <a:noFill/>
            <a:miter lim="800000"/>
            <a:headEnd/>
            <a:tailEnd/>
          </a:ln>
        </p:spPr>
        <p:txBody>
          <a:bodyPr anchor="ctr">
            <a:spAutoFit/>
          </a:bodyPr>
          <a:lstStyle/>
          <a:p>
            <a:pPr algn="just"/>
            <a:r>
              <a:rPr lang="ru-RU" sz="1600" i="1" dirty="0" smtClean="0">
                <a:latin typeface="+mn-lt"/>
              </a:rPr>
              <a:t>     </a:t>
            </a:r>
            <a:r>
              <a:rPr lang="x-none" sz="1600" i="1" smtClean="0">
                <a:latin typeface="+mn-lt"/>
              </a:rPr>
              <a:t>- повышение качества и эффективности совместной работы органов власти всех уровней по усилению администрирования доходов в рамках деятельности межведомственных рабочих групп по платежам в областной и местные бюджеты;</a:t>
            </a:r>
            <a:endParaRPr lang="ru-RU" sz="1600" i="1" dirty="0" smtClean="0">
              <a:latin typeface="+mn-lt"/>
            </a:endParaRPr>
          </a:p>
          <a:p>
            <a:pPr algn="just"/>
            <a:r>
              <a:rPr lang="ru-RU" sz="1600" i="1" dirty="0" smtClean="0">
                <a:latin typeface="+mn-lt"/>
              </a:rPr>
              <a:t>     </a:t>
            </a:r>
            <a:r>
              <a:rPr lang="x-none" sz="1600" i="1" smtClean="0">
                <a:latin typeface="+mn-lt"/>
              </a:rPr>
              <a:t>- продолжение работы с органами власти всех уровней по легализации прибыли и убытков организаций, допускающих искажения в налоговом учете, легализации «теневой» заработной платы, взысканию задолженности по налоговым и неналоговым доходам, реализации мероприятий по повышению роли имущественных налогов в формировании доходов консолидированного бюджета  Хиславичского района Смоленской области;</a:t>
            </a:r>
            <a:endParaRPr lang="ru-RU" sz="1600" i="1" dirty="0" smtClean="0">
              <a:latin typeface="+mn-lt"/>
            </a:endParaRPr>
          </a:p>
          <a:p>
            <a:pPr algn="just"/>
            <a:r>
              <a:rPr lang="ru-RU" sz="1600" i="1" dirty="0" smtClean="0">
                <a:latin typeface="+mn-lt"/>
              </a:rPr>
              <a:t>      </a:t>
            </a:r>
            <a:r>
              <a:rPr lang="x-none" sz="1600" i="1" smtClean="0">
                <a:latin typeface="+mn-lt"/>
              </a:rPr>
              <a:t>Для увеличения доходов муниципальных образований Хиславичского района Смоленской области будет продолжена работа по следующим направлениям:</a:t>
            </a:r>
            <a:endParaRPr lang="ru-RU" sz="1600" i="1" dirty="0" smtClean="0">
              <a:latin typeface="+mn-lt"/>
            </a:endParaRPr>
          </a:p>
          <a:p>
            <a:pPr algn="just"/>
            <a:r>
              <a:rPr lang="ru-RU" sz="1600" i="1" dirty="0" smtClean="0">
                <a:latin typeface="+mn-lt"/>
              </a:rPr>
              <a:t>      </a:t>
            </a:r>
            <a:r>
              <a:rPr lang="x-none" sz="1600" i="1" smtClean="0">
                <a:latin typeface="+mn-lt"/>
              </a:rPr>
              <a:t>- актуализация на постоянной основе сведений, предоставляемых органами, осуществляющими регистрацию и учет объектов недвижимого имущества, в УФНС России по Смоленской области;</a:t>
            </a:r>
            <a:endParaRPr lang="ru-RU" sz="1600" i="1" dirty="0" smtClean="0">
              <a:latin typeface="+mn-lt"/>
            </a:endParaRPr>
          </a:p>
          <a:p>
            <a:pPr algn="just"/>
            <a:r>
              <a:rPr lang="ru-RU" sz="1600" i="1" dirty="0" smtClean="0">
                <a:latin typeface="+mn-lt"/>
              </a:rPr>
              <a:t>      </a:t>
            </a:r>
            <a:r>
              <a:rPr lang="x-none" sz="1600" i="1" smtClean="0">
                <a:latin typeface="+mn-lt"/>
              </a:rPr>
              <a:t>- проведение совместных рабочих групп с Управлением Росреестра по Смоленской области и Управлением ГИБДД УМВД Смоленской области для обсуждения проблемных вопросов, связанных с межведомственным взаимодействием и определением конкретных мероприятий, направленных на актуализацию баз данных;</a:t>
            </a:r>
            <a:endParaRPr lang="ru-RU" sz="1600" i="1" dirty="0" smtClean="0">
              <a:latin typeface="+mn-lt"/>
            </a:endParaRPr>
          </a:p>
          <a:p>
            <a:pPr algn="just"/>
            <a:r>
              <a:rPr lang="ru-RU" sz="1600" i="1" dirty="0" smtClean="0">
                <a:latin typeface="+mn-lt"/>
              </a:rPr>
              <a:t>      </a:t>
            </a:r>
            <a:r>
              <a:rPr lang="x-none" sz="1600" i="1" smtClean="0">
                <a:latin typeface="+mn-lt"/>
              </a:rPr>
              <a:t>- проведение органами местного самоуправления муниципальных образований Смоленской области совместно с территориальными налоговыми органами индивидуальной работы с физическими лицами, имеющими задолженность в бюджет по имущественным налогам, информирование работодателей о сотрудниках, имеющих задолженность по имущественным налогам.</a:t>
            </a:r>
            <a:endParaRPr lang="ru-RU" sz="1600" i="1" dirty="0" smtClean="0">
              <a:latin typeface="+mn-lt"/>
            </a:endParaRPr>
          </a:p>
          <a:p>
            <a:pPr algn="just"/>
            <a:r>
              <a:rPr lang="ru-RU" sz="1600" i="1" dirty="0" smtClean="0">
                <a:latin typeface="+mn-lt"/>
              </a:rPr>
              <a:t>      </a:t>
            </a:r>
            <a:r>
              <a:rPr lang="x-none" sz="1600" i="1" smtClean="0">
                <a:latin typeface="+mn-lt"/>
              </a:rPr>
              <a:t>Для наполнения доходной базы местных бюджетов за счет увеличения собираемости земельного налога будет осуществляться активизация проведения муниципального земельного контроля и государственного земельного надзора с целью:</a:t>
            </a:r>
            <a:endParaRPr lang="ru-RU" sz="1600" i="1" dirty="0">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ChangeArrowheads="1"/>
          </p:cNvSpPr>
          <p:nvPr/>
        </p:nvSpPr>
        <p:spPr bwMode="auto">
          <a:xfrm>
            <a:off x="214313" y="285751"/>
            <a:ext cx="8572500" cy="6494085"/>
          </a:xfrm>
          <a:prstGeom prst="rect">
            <a:avLst/>
          </a:prstGeom>
          <a:noFill/>
          <a:ln w="9525">
            <a:noFill/>
            <a:miter lim="800000"/>
            <a:headEnd/>
            <a:tailEnd/>
          </a:ln>
        </p:spPr>
        <p:txBody>
          <a:bodyPr wrap="square" anchor="ctr">
            <a:spAutoFit/>
          </a:bodyPr>
          <a:lstStyle/>
          <a:p>
            <a:pPr algn="just"/>
            <a:r>
              <a:rPr lang="ru-RU" sz="1600" i="1" dirty="0" smtClean="0">
                <a:latin typeface="+mn-lt"/>
              </a:rPr>
              <a:t>     </a:t>
            </a:r>
            <a:r>
              <a:rPr lang="x-none" sz="1600" i="1" smtClean="0">
                <a:latin typeface="+mn-lt"/>
              </a:rPr>
              <a:t>- выявления факта неиспользования земельных участков с целью применения повышенной налоговой ставки 1,5% (вместо 0,3%) в отношении земель сельскохозяйственного назначения в связи с неиспользованием в целях сельскохозяйственного производства;</a:t>
            </a:r>
            <a:endParaRPr lang="ru-RU" sz="1600" i="1" dirty="0" smtClean="0">
              <a:latin typeface="+mn-lt"/>
            </a:endParaRPr>
          </a:p>
          <a:p>
            <a:pPr algn="just"/>
            <a:r>
              <a:rPr lang="ru-RU" sz="1600" i="1" dirty="0" smtClean="0">
                <a:latin typeface="+mn-lt"/>
              </a:rPr>
              <a:t>     </a:t>
            </a:r>
            <a:r>
              <a:rPr lang="x-none" sz="1600" i="1" smtClean="0">
                <a:latin typeface="+mn-lt"/>
              </a:rPr>
              <a:t>- выявления факта самовольного занятия земельных участков  и использования земельных участков без оформленных в установленным порядке правоустанавливающих документов.</a:t>
            </a:r>
            <a:endParaRPr lang="ru-RU" sz="1600" i="1" dirty="0" smtClean="0">
              <a:latin typeface="+mn-lt"/>
            </a:endParaRPr>
          </a:p>
          <a:p>
            <a:pPr algn="just"/>
            <a:endParaRPr lang="ru-RU" sz="1600" i="1" dirty="0" smtClean="0">
              <a:latin typeface="+mn-lt"/>
            </a:endParaRPr>
          </a:p>
          <a:p>
            <a:pPr algn="just"/>
            <a:r>
              <a:rPr lang="ru-RU" sz="1600" b="1" i="1" dirty="0" smtClean="0">
                <a:latin typeface="+mn-lt"/>
              </a:rPr>
              <a:t>     </a:t>
            </a:r>
            <a:r>
              <a:rPr lang="x-none" sz="1600" b="1" i="1" smtClean="0">
                <a:latin typeface="+mn-lt"/>
              </a:rPr>
              <a:t>4. Оценка налоговых расходов </a:t>
            </a:r>
            <a:endParaRPr lang="ru-RU" sz="1600" b="1" i="1" dirty="0" smtClean="0">
              <a:latin typeface="+mn-lt"/>
            </a:endParaRPr>
          </a:p>
          <a:p>
            <a:pPr algn="just"/>
            <a:endParaRPr lang="ru-RU" sz="1600" i="1" dirty="0" smtClean="0">
              <a:latin typeface="+mn-lt"/>
            </a:endParaRPr>
          </a:p>
          <a:p>
            <a:pPr algn="just"/>
            <a:r>
              <a:rPr lang="ru-RU" sz="1600" i="1" dirty="0" smtClean="0">
                <a:latin typeface="+mn-lt"/>
              </a:rPr>
              <a:t>     </a:t>
            </a:r>
            <a:r>
              <a:rPr lang="x-none" sz="1600" i="1" smtClean="0">
                <a:latin typeface="+mn-lt"/>
              </a:rPr>
              <a:t>Налоговые расходы предоставлены в виде налоговых льгот (пониженных налоговых ставок). </a:t>
            </a:r>
            <a:endParaRPr lang="ru-RU" sz="1600" i="1" dirty="0" smtClean="0">
              <a:latin typeface="+mn-lt"/>
            </a:endParaRPr>
          </a:p>
          <a:p>
            <a:pPr algn="just"/>
            <a:r>
              <a:rPr lang="ru-RU" sz="1600" i="1" dirty="0" smtClean="0">
                <a:latin typeface="+mn-lt"/>
              </a:rPr>
              <a:t>     </a:t>
            </a:r>
            <a:r>
              <a:rPr lang="x-none" sz="1600" i="1" smtClean="0">
                <a:latin typeface="+mn-lt"/>
              </a:rPr>
              <a:t>Будет продолжена работа по оптимизации налоговых льгот (пониженных налоговых ставок) с учетом результатов ежегодной оценки налоговых расходов</a:t>
            </a:r>
            <a:r>
              <a:rPr lang="ru-RU" sz="1600" i="1" dirty="0" smtClean="0">
                <a:latin typeface="+mn-lt"/>
              </a:rPr>
              <a:t>.</a:t>
            </a:r>
          </a:p>
          <a:p>
            <a:pPr algn="just"/>
            <a:endParaRPr lang="ru-RU" sz="1600" i="1" dirty="0" smtClean="0">
              <a:latin typeface="+mn-lt"/>
            </a:endParaRPr>
          </a:p>
          <a:p>
            <a:pPr algn="just"/>
            <a:r>
              <a:rPr lang="ru-RU" sz="1600" b="1" i="1" dirty="0" smtClean="0">
                <a:latin typeface="+mn-lt"/>
              </a:rPr>
              <a:t>     I</a:t>
            </a:r>
            <a:r>
              <a:rPr lang="en-US" sz="1600" b="1" i="1" dirty="0" smtClean="0">
                <a:latin typeface="+mn-lt"/>
              </a:rPr>
              <a:t>V</a:t>
            </a:r>
            <a:r>
              <a:rPr lang="ru-RU" sz="1600" b="1" i="1" dirty="0" smtClean="0">
                <a:latin typeface="+mn-lt"/>
              </a:rPr>
              <a:t>. Основные направления бюджетной политики</a:t>
            </a:r>
          </a:p>
          <a:p>
            <a:pPr algn="just"/>
            <a:endParaRPr lang="ru-RU" sz="1600" i="1" dirty="0" smtClean="0">
              <a:latin typeface="+mn-lt"/>
            </a:endParaRPr>
          </a:p>
          <a:p>
            <a:pPr algn="just"/>
            <a:r>
              <a:rPr lang="ru-RU" sz="1600" i="1" dirty="0" smtClean="0">
                <a:latin typeface="+mn-lt"/>
              </a:rPr>
              <a:t>      Основными направлениями бюджетной политики муниципального образования «Хиславичский район»  Смоленской области на среднесрочный период являются:</a:t>
            </a:r>
          </a:p>
          <a:p>
            <a:pPr algn="just"/>
            <a:r>
              <a:rPr lang="ru-RU" sz="1600" i="1" dirty="0" smtClean="0">
                <a:latin typeface="+mn-lt"/>
              </a:rPr>
              <a:t>      - концентрация расходов на первоочередных и приоритетных направлениях, в том числе на достижении целей и результатов региональных проектов, направленных на реализацию национальных проектов;</a:t>
            </a:r>
          </a:p>
          <a:p>
            <a:pPr algn="just"/>
            <a:r>
              <a:rPr lang="ru-RU" sz="1600" i="1" dirty="0" smtClean="0">
                <a:latin typeface="+mn-lt"/>
              </a:rPr>
              <a:t>      - сохранение достигнутых соотношений к среднемесячному доходу от трудовой деятельности средней заработной платы отдельных категорий работников бюджетной сферы, поименованных в указах Президента Российской Федерации;</a:t>
            </a:r>
          </a:p>
          <a:p>
            <a:pPr algn="just"/>
            <a:r>
              <a:rPr lang="ru-RU" sz="1600" i="1" dirty="0" smtClean="0">
                <a:latin typeface="+mn-lt"/>
              </a:rPr>
              <a:t>      - обеспечение выплаты заработной платы работникам организаций бюджетной сферы не ниже минимального размера оплаты труда, устанавливаемого на федеральном уровне;</a:t>
            </a:r>
          </a:p>
          <a:p>
            <a:pPr algn="just"/>
            <a:endParaRPr lang="ru-RU" sz="1600" i="1" dirty="0" smtClean="0">
              <a:latin typeface="+mn-lt"/>
            </a:endParaRPr>
          </a:p>
          <a:p>
            <a:pPr algn="just">
              <a:defRPr/>
            </a:pPr>
            <a:endParaRPr lang="ru-RU" sz="1600" b="1" i="1" dirty="0">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ChangeArrowheads="1"/>
          </p:cNvSpPr>
          <p:nvPr/>
        </p:nvSpPr>
        <p:spPr bwMode="auto">
          <a:xfrm>
            <a:off x="214313" y="285751"/>
            <a:ext cx="8572500" cy="6247864"/>
          </a:xfrm>
          <a:prstGeom prst="rect">
            <a:avLst/>
          </a:prstGeom>
          <a:noFill/>
          <a:ln w="9525">
            <a:noFill/>
            <a:miter lim="800000"/>
            <a:headEnd/>
            <a:tailEnd/>
          </a:ln>
        </p:spPr>
        <p:txBody>
          <a:bodyPr wrap="square" anchor="ctr">
            <a:spAutoFit/>
          </a:bodyPr>
          <a:lstStyle/>
          <a:p>
            <a:pPr algn="just"/>
            <a:r>
              <a:rPr lang="ru-RU" sz="1600" i="1" dirty="0" smtClean="0">
                <a:latin typeface="+mn-lt"/>
              </a:rPr>
              <a:t>     - повышение реалистичности и минимизация рисков несбалансированности бюджета;</a:t>
            </a:r>
          </a:p>
          <a:p>
            <a:pPr algn="just"/>
            <a:r>
              <a:rPr lang="ru-RU" sz="1600" i="1" dirty="0" smtClean="0">
                <a:latin typeface="+mn-lt"/>
              </a:rPr>
              <a:t>      - недопущение принятия новых расходных обязательств, не обеспеченных источниками финансирования;</a:t>
            </a:r>
          </a:p>
          <a:p>
            <a:pPr algn="just"/>
            <a:r>
              <a:rPr lang="ru-RU" sz="1600" i="1" dirty="0" smtClean="0">
                <a:latin typeface="+mn-lt"/>
              </a:rPr>
              <a:t>     - поддержка инвестиционной активности субъектов предпринимательской деятельности;</a:t>
            </a:r>
          </a:p>
          <a:p>
            <a:pPr algn="just"/>
            <a:r>
              <a:rPr lang="ru-RU" sz="1600" i="1" dirty="0" smtClean="0">
                <a:latin typeface="+mn-lt"/>
              </a:rPr>
              <a:t>     - обеспечение прозрачности (открытости) и публичности процесса управления общественными финансами, гарантирующих обществу право на доступ к открытым государственным данным, в том числе в рамках размещения финансовой и иной информации о бюджете и бюджетном процессе на едином портале бюджетной системы Российской Федерации, а также на официальном сайте Администрации муниципального образования «Хиславичский район» Смоленской области, размещение основных положений решения о бюджете в формате «Бюджет для граждан» в социальных сетях.</a:t>
            </a:r>
          </a:p>
          <a:p>
            <a:pPr algn="just"/>
            <a:r>
              <a:rPr lang="ru-RU" sz="1600" i="1" dirty="0" smtClean="0">
                <a:latin typeface="+mn-lt"/>
              </a:rPr>
              <a:t>     В сфере межбюджетных отношений:</a:t>
            </a:r>
          </a:p>
          <a:p>
            <a:pPr algn="just"/>
            <a:r>
              <a:rPr lang="ru-RU" sz="1600" i="1" dirty="0" smtClean="0">
                <a:latin typeface="+mn-lt"/>
              </a:rPr>
              <a:t>     - заключение с органами местного самоуправления, получающими дотации на выравнивание бюджетной обеспеченности, соглашений о мерах по социально-экономическому развитию и оздоровлению муниципальных финансов, а также осуществление контроля за исполнением органами местного самоуправления обязательств, предусмотренных указанными соглашениями;</a:t>
            </a:r>
          </a:p>
          <a:p>
            <a:pPr algn="just"/>
            <a:r>
              <a:rPr lang="ru-RU" sz="1600" i="1" dirty="0" smtClean="0">
                <a:latin typeface="+mn-lt"/>
              </a:rPr>
              <a:t>     - содействие в обеспечении сбалансированности местных бюджетов;</a:t>
            </a:r>
          </a:p>
          <a:p>
            <a:pPr algn="just"/>
            <a:r>
              <a:rPr lang="ru-RU" sz="1600" i="1" dirty="0" smtClean="0">
                <a:latin typeface="+mn-lt"/>
              </a:rPr>
              <a:t>     - установление нормативов отчислений доходов в местные бюджеты от налога, взимаемого в связи с применением упрощенной системы налогообложения, в связи с отменой с 1 января 2021 года единого налога на вмененный доход для отдельных видов деятельности;</a:t>
            </a:r>
          </a:p>
          <a:p>
            <a:pPr algn="just"/>
            <a:r>
              <a:rPr lang="ru-RU" sz="1600" i="1" dirty="0" smtClean="0">
                <a:latin typeface="+mn-lt"/>
              </a:rPr>
              <a:t>     - стимулирование органов местного самоуправления в увеличении собственной доходной базы местных бюджетов;</a:t>
            </a:r>
          </a:p>
          <a:p>
            <a:pPr algn="just"/>
            <a:r>
              <a:rPr lang="ru-RU" sz="1600" i="1" dirty="0" smtClean="0">
                <a:latin typeface="+mn-lt"/>
              </a:rPr>
              <a:t>     - реализация мер по укреплению финансовой дисциплины, соблюдению органами местного самоуправления требований бюджетного законодательства.</a:t>
            </a:r>
            <a:endParaRPr lang="ru-RU" sz="1600" i="1" dirty="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ChangeArrowheads="1"/>
          </p:cNvSpPr>
          <p:nvPr/>
        </p:nvSpPr>
        <p:spPr bwMode="auto">
          <a:xfrm>
            <a:off x="214313" y="357188"/>
            <a:ext cx="8643937" cy="6278562"/>
          </a:xfrm>
          <a:prstGeom prst="rect">
            <a:avLst/>
          </a:prstGeom>
          <a:noFill/>
          <a:ln w="9525">
            <a:noFill/>
            <a:miter lim="800000"/>
            <a:headEnd/>
            <a:tailEnd/>
          </a:ln>
        </p:spPr>
        <p:txBody>
          <a:bodyPr anchor="ctr">
            <a:spAutoFit/>
          </a:bodyPr>
          <a:lstStyle/>
          <a:p>
            <a:pPr algn="ctr" eaLnBrk="0" hangingPunct="0"/>
            <a:r>
              <a:rPr lang="ru-RU" sz="2400" b="1" i="1" dirty="0">
                <a:solidFill>
                  <a:srgbClr val="66FFFF"/>
                </a:solidFill>
                <a:latin typeface="Times New Roman" pitchFamily="18" charset="0"/>
              </a:rPr>
              <a:t>Бюджет</a:t>
            </a:r>
            <a:r>
              <a:rPr lang="ru-RU" b="1" i="1" dirty="0">
                <a:latin typeface="Times New Roman" pitchFamily="18" charset="0"/>
              </a:rPr>
              <a:t> (от </a:t>
            </a:r>
            <a:r>
              <a:rPr lang="ru-RU" b="1" i="1" dirty="0" err="1">
                <a:latin typeface="Times New Roman" pitchFamily="18" charset="0"/>
              </a:rPr>
              <a:t>старонормандского</a:t>
            </a:r>
            <a:r>
              <a:rPr lang="ru-RU" b="1" i="1" dirty="0">
                <a:latin typeface="Times New Roman" pitchFamily="18" charset="0"/>
              </a:rPr>
              <a:t> </a:t>
            </a:r>
            <a:r>
              <a:rPr lang="en-US" b="1" i="1" dirty="0" err="1">
                <a:latin typeface="Book Antiqua" pitchFamily="18" charset="0"/>
              </a:rPr>
              <a:t>bougette</a:t>
            </a:r>
            <a:r>
              <a:rPr lang="ru-RU" b="1" i="1" dirty="0">
                <a:latin typeface="Times New Roman" pitchFamily="18" charset="0"/>
              </a:rPr>
              <a:t> – кошель, сумка, кожаный мешок) – форма образования и расходования денежных средств, предназначенных для финансового обеспечения задач и функций государства и местного самоуправления.</a:t>
            </a:r>
          </a:p>
          <a:p>
            <a:pPr algn="ctr" eaLnBrk="0" hangingPunct="0"/>
            <a:endParaRPr lang="ru-RU" b="1" i="1" dirty="0">
              <a:latin typeface="Times New Roman" pitchFamily="18" charset="0"/>
            </a:endParaRPr>
          </a:p>
          <a:p>
            <a:r>
              <a:rPr lang="ru-RU" sz="1400" b="1" i="1" dirty="0">
                <a:solidFill>
                  <a:srgbClr val="FFFF00"/>
                </a:solidFill>
                <a:latin typeface="Times New Roman" pitchFamily="18" charset="0"/>
              </a:rPr>
              <a:t>ДОХОДЫ БЮДЖЕТА </a:t>
            </a:r>
            <a:r>
              <a:rPr lang="ru-RU" sz="1400" b="1" i="1" dirty="0">
                <a:latin typeface="Times New Roman" pitchFamily="18" charset="0"/>
              </a:rPr>
              <a:t>– поступающие в бюджет на безвозмездной и безвозвратной основе денежные средства: </a:t>
            </a:r>
          </a:p>
          <a:p>
            <a:r>
              <a:rPr lang="ru-RU" sz="1400" b="1" i="1" dirty="0">
                <a:latin typeface="Times New Roman" pitchFamily="18" charset="0"/>
              </a:rPr>
              <a:t>Налоговые доходы</a:t>
            </a:r>
          </a:p>
          <a:p>
            <a:r>
              <a:rPr lang="ru-RU" sz="1400" b="1" i="1" dirty="0">
                <a:latin typeface="Times New Roman" pitchFamily="18" charset="0"/>
              </a:rPr>
              <a:t>Неналоговые доходы</a:t>
            </a:r>
          </a:p>
          <a:p>
            <a:r>
              <a:rPr lang="ru-RU" sz="1400" b="1" i="1" dirty="0">
                <a:latin typeface="Times New Roman" pitchFamily="18" charset="0"/>
              </a:rPr>
              <a:t>Безвозмездные поступления</a:t>
            </a:r>
          </a:p>
          <a:p>
            <a:endParaRPr lang="ru-RU" sz="1400" b="1" i="1" dirty="0">
              <a:latin typeface="Times New Roman" pitchFamily="18" charset="0"/>
            </a:endParaRPr>
          </a:p>
          <a:p>
            <a:r>
              <a:rPr lang="ru-RU" sz="1400" b="1" i="1" dirty="0">
                <a:solidFill>
                  <a:srgbClr val="FFFF00"/>
                </a:solidFill>
                <a:latin typeface="Times New Roman" pitchFamily="18" charset="0"/>
              </a:rPr>
              <a:t>РАСХОДЫ БЮДЖЕТА </a:t>
            </a:r>
            <a:r>
              <a:rPr lang="ru-RU" sz="1400" b="1" i="1" dirty="0">
                <a:latin typeface="Times New Roman" pitchFamily="18" charset="0"/>
              </a:rPr>
              <a:t>– выплачиваемые из бюджета денежные средства.</a:t>
            </a:r>
          </a:p>
          <a:p>
            <a:r>
              <a:rPr lang="ru-RU" sz="1400" b="1" i="1" dirty="0">
                <a:latin typeface="Times New Roman" pitchFamily="18" charset="0"/>
              </a:rPr>
              <a:t>Расходы классифицируются:  </a:t>
            </a:r>
          </a:p>
          <a:p>
            <a:r>
              <a:rPr lang="ru-RU" sz="1400" b="1" i="1" dirty="0">
                <a:latin typeface="Times New Roman" pitchFamily="18" charset="0"/>
              </a:rPr>
              <a:t>По типам расходных обязательств</a:t>
            </a:r>
          </a:p>
          <a:p>
            <a:r>
              <a:rPr lang="ru-RU" sz="1400" b="1" i="1" dirty="0">
                <a:latin typeface="Times New Roman" pitchFamily="18" charset="0"/>
              </a:rPr>
              <a:t>По муниципальным программам</a:t>
            </a:r>
          </a:p>
          <a:p>
            <a:r>
              <a:rPr lang="ru-RU" sz="1400" b="1" i="1" dirty="0">
                <a:latin typeface="Times New Roman" pitchFamily="18" charset="0"/>
              </a:rPr>
              <a:t>По функциям</a:t>
            </a:r>
          </a:p>
          <a:p>
            <a:r>
              <a:rPr lang="ru-RU" sz="1400" b="1" i="1" dirty="0">
                <a:latin typeface="Times New Roman" pitchFamily="18" charset="0"/>
              </a:rPr>
              <a:t>По экономическому содержанию</a:t>
            </a:r>
          </a:p>
          <a:p>
            <a:endParaRPr lang="ru-RU" sz="1400" b="1" i="1" dirty="0">
              <a:latin typeface="Times New Roman" pitchFamily="18" charset="0"/>
            </a:endParaRPr>
          </a:p>
          <a:p>
            <a:r>
              <a:rPr lang="ru-RU" sz="1400" b="1" i="1" dirty="0">
                <a:solidFill>
                  <a:srgbClr val="FFFF00"/>
                </a:solidFill>
                <a:latin typeface="Times New Roman" pitchFamily="18" charset="0"/>
              </a:rPr>
              <a:t>Дефицит</a:t>
            </a:r>
            <a:r>
              <a:rPr lang="ru-RU" sz="1400" b="1" i="1" dirty="0">
                <a:latin typeface="Times New Roman" pitchFamily="18" charset="0"/>
              </a:rPr>
              <a:t> – это превышение расходов над доходами</a:t>
            </a:r>
          </a:p>
          <a:p>
            <a:endParaRPr lang="ru-RU" sz="1400" b="1" i="1" dirty="0">
              <a:latin typeface="Times New Roman" pitchFamily="18" charset="0"/>
            </a:endParaRPr>
          </a:p>
          <a:p>
            <a:r>
              <a:rPr lang="ru-RU" sz="1400" b="1" i="1" dirty="0" err="1">
                <a:solidFill>
                  <a:srgbClr val="FFFF00"/>
                </a:solidFill>
                <a:latin typeface="Times New Roman" pitchFamily="18" charset="0"/>
              </a:rPr>
              <a:t>Профицит</a:t>
            </a:r>
            <a:r>
              <a:rPr lang="ru-RU" sz="1400" b="1" i="1" dirty="0">
                <a:latin typeface="Times New Roman" pitchFamily="18" charset="0"/>
              </a:rPr>
              <a:t> – это превышение доходов над расходами</a:t>
            </a:r>
          </a:p>
          <a:p>
            <a:endParaRPr lang="ru-RU" sz="1400" b="1" i="1" dirty="0">
              <a:latin typeface="Times New Roman" pitchFamily="18" charset="0"/>
            </a:endParaRPr>
          </a:p>
          <a:p>
            <a:endParaRPr lang="ru-RU" sz="1400" b="1" i="1" dirty="0">
              <a:latin typeface="Times New Roman" pitchFamily="18" charset="0"/>
            </a:endParaRPr>
          </a:p>
          <a:p>
            <a:endParaRPr lang="ru-RU" sz="1400" b="1" i="1" dirty="0">
              <a:latin typeface="Times New Roman" pitchFamily="18" charset="0"/>
            </a:endParaRPr>
          </a:p>
          <a:p>
            <a:pPr algn="ctr"/>
            <a:r>
              <a:rPr lang="ru-RU" sz="1400" b="1" i="1" dirty="0">
                <a:latin typeface="Times New Roman" pitchFamily="18" charset="0"/>
              </a:rPr>
              <a:t>Цель составления бюджета – учет объема располагаемых и расходуемых денежных средств</a:t>
            </a:r>
          </a:p>
          <a:p>
            <a:endParaRPr lang="ru-RU" sz="1400" b="1" i="1" dirty="0">
              <a:latin typeface="Times New Roman" pitchFamily="18" charset="0"/>
            </a:endParaRPr>
          </a:p>
          <a:p>
            <a:endParaRPr lang="ru-RU" sz="1400" b="1" i="1" dirty="0">
              <a:latin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defRPr/>
            </a:pPr>
            <a:r>
              <a:rPr lang="ru-RU" sz="2700" i="1" dirty="0" smtClean="0"/>
              <a:t>Из каких поступлений в настоящее время формируется доходная часть местного бюджета?</a:t>
            </a:r>
            <a:endParaRPr lang="ru-RU" dirty="0"/>
          </a:p>
        </p:txBody>
      </p:sp>
      <p:graphicFrame>
        <p:nvGraphicFramePr>
          <p:cNvPr id="19" name="Содержимое 18"/>
          <p:cNvGraphicFramePr>
            <a:graphicFrameLocks noGrp="1"/>
          </p:cNvGraphicFramePr>
          <p:nvPr>
            <p:ph idx="1"/>
          </p:nvPr>
        </p:nvGraphicFramePr>
        <p:xfrm>
          <a:off x="214313" y="3071813"/>
          <a:ext cx="2714625" cy="3232088"/>
        </p:xfrm>
        <a:graphic>
          <a:graphicData uri="http://schemas.openxmlformats.org/drawingml/2006/table">
            <a:tbl>
              <a:tblPr/>
              <a:tblGrid>
                <a:gridCol w="2714625"/>
              </a:tblGrid>
              <a:tr h="5524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6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Times New Roman" pitchFamily="18" charset="0"/>
                          <a:cs typeface="Times New Roman" pitchFamily="18" charset="0"/>
                        </a:rPr>
                        <a:t>НАЛОГОВЫЕ ДОХОДЫ</a:t>
                      </a:r>
                      <a:endParaRPr kumimoji="0" lang="ru-RU" sz="1100" b="0" i="0" u="none" strike="noStrike" cap="none" normalizeH="0" baseline="0" dirty="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428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Доходы от предусмотренных</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428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законодательством Российской</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4254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Федерации федеральных налогов</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4254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bg1"/>
                          </a:solidFill>
                          <a:effectLst/>
                          <a:latin typeface="Times New Roman" pitchFamily="18" charset="0"/>
                          <a:cs typeface="Times New Roman" pitchFamily="18" charset="0"/>
                        </a:rPr>
                        <a:t>и сборов, в том числе от налогов,</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4254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предусмотренных специальными</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428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налоговыми режимами</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428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07963">
                <a:tc>
                  <a:txBody>
                    <a:bodyPr/>
                    <a:lstStyle/>
                    <a:p>
                      <a:pPr marL="0" marR="0" lvl="0" indent="0" algn="ctr" defTabSz="914400" rtl="0" eaLnBrk="1" fontAlgn="base" latinLnBrk="0" hangingPunct="1">
                        <a:lnSpc>
                          <a:spcPts val="1600"/>
                        </a:lnSpc>
                        <a:spcBef>
                          <a:spcPct val="0"/>
                        </a:spcBef>
                        <a:spcAft>
                          <a:spcPct val="0"/>
                        </a:spcAft>
                        <a:buClrTx/>
                        <a:buSzTx/>
                        <a:buFontTx/>
                        <a:buNone/>
                        <a:tabLst/>
                      </a:pP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07963">
                <a:tc>
                  <a:txBody>
                    <a:bodyPr/>
                    <a:lstStyle/>
                    <a:p>
                      <a:pPr marL="0" marR="0" lvl="0" indent="0" algn="ctr" defTabSz="914400" rtl="0" eaLnBrk="1" fontAlgn="base" latinLnBrk="0" hangingPunct="1">
                        <a:lnSpc>
                          <a:spcPts val="1600"/>
                        </a:lnSpc>
                        <a:spcBef>
                          <a:spcPct val="0"/>
                        </a:spcBef>
                        <a:spcAft>
                          <a:spcPct val="0"/>
                        </a:spcAft>
                        <a:buClrTx/>
                        <a:buSzTx/>
                        <a:buFontTx/>
                        <a:buNone/>
                        <a:tabLst/>
                      </a:pP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bl>
          </a:graphicData>
        </a:graphic>
      </p:graphicFrame>
      <p:sp>
        <p:nvSpPr>
          <p:cNvPr id="4" name="Скругленный прямоугольник 3"/>
          <p:cNvSpPr/>
          <p:nvPr/>
        </p:nvSpPr>
        <p:spPr>
          <a:xfrm>
            <a:off x="2000250" y="1643063"/>
            <a:ext cx="5357813" cy="7858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bg1"/>
                </a:solidFill>
              </a:rPr>
              <a:t>Доходы бюджета - </a:t>
            </a:r>
            <a:r>
              <a:rPr lang="ru-RU" dirty="0">
                <a:solidFill>
                  <a:schemeClr val="bg1"/>
                </a:solidFill>
              </a:rPr>
              <a:t>безвозмездные и безвозвратные поступления</a:t>
            </a:r>
            <a:r>
              <a:rPr lang="ru-RU" b="1" dirty="0">
                <a:solidFill>
                  <a:schemeClr val="bg1"/>
                </a:solidFill>
              </a:rPr>
              <a:t> </a:t>
            </a:r>
            <a:r>
              <a:rPr lang="ru-RU" dirty="0">
                <a:solidFill>
                  <a:schemeClr val="bg1"/>
                </a:solidFill>
              </a:rPr>
              <a:t>денежных средств в бюджет</a:t>
            </a:r>
          </a:p>
          <a:p>
            <a:pPr algn="ctr">
              <a:defRPr/>
            </a:pPr>
            <a:endParaRPr lang="ru-RU" dirty="0">
              <a:solidFill>
                <a:schemeClr val="bg1"/>
              </a:solidFill>
            </a:endParaRPr>
          </a:p>
        </p:txBody>
      </p:sp>
      <p:graphicFrame>
        <p:nvGraphicFramePr>
          <p:cNvPr id="23" name="Таблица 22"/>
          <p:cNvGraphicFramePr>
            <a:graphicFrameLocks noGrp="1"/>
          </p:cNvGraphicFramePr>
          <p:nvPr/>
        </p:nvGraphicFramePr>
        <p:xfrm>
          <a:off x="3162300" y="3071813"/>
          <a:ext cx="2819400" cy="3219899"/>
        </p:xfrm>
        <a:graphic>
          <a:graphicData uri="http://schemas.openxmlformats.org/drawingml/2006/table">
            <a:tbl>
              <a:tblPr/>
              <a:tblGrid>
                <a:gridCol w="2819400"/>
              </a:tblGrid>
              <a:tr h="346075">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endParaRPr kumimoji="0" lang="ru-RU" sz="1600" b="1" i="0" u="none" strike="noStrike" cap="none" normalizeH="0" baseline="0" smtClean="0">
                        <a:ln>
                          <a:noFill/>
                        </a:ln>
                        <a:solidFill>
                          <a:schemeClr val="bg1"/>
                        </a:solidFill>
                        <a:effectLst/>
                        <a:latin typeface="Times New Roman" pitchFamily="18" charset="0"/>
                        <a:cs typeface="Times New Roman" pitchFamily="18" charset="0"/>
                      </a:endParaRPr>
                    </a:p>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НЕНАЛОГОВЫЕ ДОХОДЫ</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Платежи, которые включают в</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себя возмездные операции от</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прямого предоставления</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государством в пользование</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имущества и природных ресурсов,</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bg1"/>
                          </a:solidFill>
                          <a:effectLst/>
                          <a:latin typeface="Times New Roman" pitchFamily="18" charset="0"/>
                          <a:cs typeface="Times New Roman" pitchFamily="18" charset="0"/>
                        </a:rPr>
                        <a:t>от различного вида услуг, а также</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bg1"/>
                          </a:solidFill>
                          <a:effectLst/>
                          <a:latin typeface="Times New Roman" pitchFamily="18" charset="0"/>
                          <a:cs typeface="Times New Roman" pitchFamily="18" charset="0"/>
                        </a:rPr>
                        <a:t>платежи в виде штрафов или иных</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268288">
                <a:tc>
                  <a:txBody>
                    <a:bodyPr/>
                    <a:lstStyle/>
                    <a:p>
                      <a:pPr marL="112713" marR="0" lvl="0" indent="0" algn="ctr" defTabSz="914400" rtl="0" eaLnBrk="1" fontAlgn="base" latinLnBrk="0" hangingPunct="1">
                        <a:lnSpc>
                          <a:spcPts val="16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санкций за нарушение</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268288">
                <a:tc>
                  <a:txBody>
                    <a:bodyPr/>
                    <a:lstStyle/>
                    <a:p>
                      <a:pPr marL="100013" marR="0" lvl="0" indent="0" algn="ctr" defTabSz="914400" rtl="0" eaLnBrk="1" fontAlgn="base" latinLnBrk="0" hangingPunct="1">
                        <a:lnSpc>
                          <a:spcPts val="16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законодательства</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bl>
          </a:graphicData>
        </a:graphic>
      </p:graphicFrame>
      <p:sp>
        <p:nvSpPr>
          <p:cNvPr id="31" name="Прямоугольник 30"/>
          <p:cNvSpPr/>
          <p:nvPr/>
        </p:nvSpPr>
        <p:spPr>
          <a:xfrm>
            <a:off x="6215063" y="3071813"/>
            <a:ext cx="2643187" cy="3214687"/>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bg1"/>
                </a:solidFill>
              </a:rPr>
              <a:t>БЕЗВОЗМЕЗДНЫЕ ПОСТУПЛЕНИЯ</a:t>
            </a:r>
          </a:p>
          <a:p>
            <a:pPr algn="ctr">
              <a:defRPr/>
            </a:pPr>
            <a:r>
              <a:rPr lang="ru-RU" sz="1400" dirty="0">
                <a:solidFill>
                  <a:schemeClr val="bg1"/>
                </a:solidFill>
              </a:rPr>
              <a:t>Поступающие в бюджет денежные средства на безвозвратной и безвозмездной основе из других бюджетов бюджетной системы РФ  (межбюджетные трансферты в виде дотаций, субсидий, субвенций), а также перечисления от физических  и юридических лиц </a:t>
            </a:r>
          </a:p>
        </p:txBody>
      </p:sp>
      <p:sp>
        <p:nvSpPr>
          <p:cNvPr id="12" name="Стрелка вниз 11"/>
          <p:cNvSpPr/>
          <p:nvPr/>
        </p:nvSpPr>
        <p:spPr>
          <a:xfrm>
            <a:off x="2000250" y="2428875"/>
            <a:ext cx="357188" cy="6429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5" name="Стрелка вниз 14"/>
          <p:cNvSpPr/>
          <p:nvPr/>
        </p:nvSpPr>
        <p:spPr>
          <a:xfrm>
            <a:off x="4357688" y="2428875"/>
            <a:ext cx="357187" cy="6429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6" name="Стрелка вниз 15"/>
          <p:cNvSpPr/>
          <p:nvPr/>
        </p:nvSpPr>
        <p:spPr>
          <a:xfrm>
            <a:off x="7000875" y="2428875"/>
            <a:ext cx="357188" cy="6429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Содержимое 2"/>
          <p:cNvSpPr>
            <a:spLocks noGrp="1"/>
          </p:cNvSpPr>
          <p:nvPr>
            <p:ph idx="1"/>
          </p:nvPr>
        </p:nvSpPr>
        <p:spPr>
          <a:xfrm>
            <a:off x="285750" y="428625"/>
            <a:ext cx="8572500" cy="5880100"/>
          </a:xfrm>
        </p:spPr>
        <p:txBody>
          <a:bodyPr/>
          <a:lstStyle/>
          <a:p>
            <a:pPr algn="ctr">
              <a:buFont typeface="Wingdings 2" pitchFamily="18" charset="2"/>
              <a:buNone/>
            </a:pPr>
            <a:r>
              <a:rPr lang="ru-RU" b="1" i="1" dirty="0" smtClean="0"/>
              <a:t>Межбюджетные трансферты </a:t>
            </a:r>
          </a:p>
          <a:p>
            <a:pPr algn="ctr">
              <a:buFont typeface="Wingdings 2" pitchFamily="18" charset="2"/>
              <a:buNone/>
            </a:pPr>
            <a:endParaRPr lang="ru-RU" b="1" i="1" dirty="0" smtClean="0"/>
          </a:p>
          <a:p>
            <a:pPr algn="just">
              <a:buFont typeface="Wingdings 2" pitchFamily="18" charset="2"/>
              <a:buNone/>
            </a:pPr>
            <a:r>
              <a:rPr lang="ru-RU" sz="2200" b="1" i="1" dirty="0" smtClean="0">
                <a:solidFill>
                  <a:srgbClr val="66FF99"/>
                </a:solidFill>
              </a:rPr>
              <a:t>Межбюджетные трансферты </a:t>
            </a:r>
            <a:r>
              <a:rPr lang="ru-RU" sz="1600" b="1" i="1" dirty="0" smtClean="0"/>
              <a:t>- основной вид безвозмездных перечислений. </a:t>
            </a:r>
          </a:p>
          <a:p>
            <a:pPr algn="just">
              <a:buFont typeface="Wingdings 2" pitchFamily="18" charset="2"/>
              <a:buNone/>
            </a:pPr>
            <a:r>
              <a:rPr lang="ru-RU" sz="1600" b="1" i="1" dirty="0" smtClean="0"/>
              <a:t>Это денежные средства, перечисляемые из одного бюджета бюджетной </a:t>
            </a:r>
          </a:p>
          <a:p>
            <a:pPr algn="just">
              <a:buFont typeface="Wingdings 2" pitchFamily="18" charset="2"/>
              <a:buNone/>
            </a:pPr>
            <a:r>
              <a:rPr lang="ru-RU" sz="1600" b="1" i="1" dirty="0" smtClean="0"/>
              <a:t>системы Российской Федерации другому</a:t>
            </a:r>
            <a:r>
              <a:rPr lang="ru-RU" sz="1400" b="1" i="1" dirty="0" smtClean="0"/>
              <a:t>. </a:t>
            </a:r>
          </a:p>
          <a:p>
            <a:pPr algn="just">
              <a:buFont typeface="Wingdings 2" pitchFamily="18" charset="2"/>
              <a:buNone/>
            </a:pPr>
            <a:endParaRPr lang="ru-RU" sz="1400" b="1" i="1" dirty="0" smtClean="0"/>
          </a:p>
          <a:p>
            <a:pPr algn="ctr">
              <a:buFont typeface="Wingdings 2" pitchFamily="18" charset="2"/>
              <a:buNone/>
            </a:pPr>
            <a:r>
              <a:rPr lang="ru-RU" sz="1800" b="1" i="1" dirty="0" smtClean="0"/>
              <a:t>Формы межбюджетных трансфертов: </a:t>
            </a:r>
          </a:p>
          <a:p>
            <a:pPr algn="ctr">
              <a:buFont typeface="Wingdings 2" pitchFamily="18" charset="2"/>
              <a:buNone/>
            </a:pPr>
            <a:endParaRPr lang="ru-RU" sz="1800" b="1" i="1" dirty="0" smtClean="0"/>
          </a:p>
          <a:p>
            <a:pPr>
              <a:buFont typeface="Wingdings 2" pitchFamily="18" charset="2"/>
              <a:buNone/>
            </a:pPr>
            <a:r>
              <a:rPr lang="ru-RU" sz="1400" b="1" i="1" dirty="0" smtClean="0">
                <a:solidFill>
                  <a:srgbClr val="66FF99"/>
                </a:solidFill>
              </a:rPr>
              <a:t>Дотации</a:t>
            </a:r>
            <a:r>
              <a:rPr lang="ru-RU" sz="1400" b="1" i="1" dirty="0" smtClean="0"/>
              <a:t> - предоставляются без определения конкретной цели их использования (аналогия в </a:t>
            </a:r>
          </a:p>
          <a:p>
            <a:pPr>
              <a:buFont typeface="Wingdings 2" pitchFamily="18" charset="2"/>
              <a:buNone/>
            </a:pPr>
            <a:r>
              <a:rPr lang="ru-RU" sz="1400" b="1" i="1" dirty="0" smtClean="0"/>
              <a:t>семейном бюджете: вы даете своему ребенку «карманные» деньги)</a:t>
            </a:r>
          </a:p>
          <a:p>
            <a:pPr>
              <a:buFont typeface="Wingdings 2" pitchFamily="18" charset="2"/>
              <a:buNone/>
            </a:pPr>
            <a:endParaRPr lang="ru-RU" sz="1400" b="1" i="1" dirty="0" smtClean="0"/>
          </a:p>
          <a:p>
            <a:pPr>
              <a:buFont typeface="Wingdings 2" pitchFamily="18" charset="2"/>
              <a:buNone/>
            </a:pPr>
            <a:r>
              <a:rPr lang="ru-RU" sz="1400" b="1" i="1" dirty="0" smtClean="0">
                <a:solidFill>
                  <a:srgbClr val="66FF99"/>
                </a:solidFill>
              </a:rPr>
              <a:t>Субвенции</a:t>
            </a:r>
            <a:r>
              <a:rPr lang="ru-RU" sz="1400" b="1" i="1" dirty="0" smtClean="0"/>
              <a:t> - предоставляются на финансирование «переданных» другим публично-</a:t>
            </a:r>
          </a:p>
          <a:p>
            <a:pPr>
              <a:buFont typeface="Wingdings 2" pitchFamily="18" charset="2"/>
              <a:buNone/>
            </a:pPr>
            <a:r>
              <a:rPr lang="ru-RU" sz="1400" b="1" i="1" dirty="0" smtClean="0"/>
              <a:t>правовым образованиям полномочий (аналогия в семейном бюджете: вы даете своему ребенку </a:t>
            </a:r>
          </a:p>
          <a:p>
            <a:pPr>
              <a:buFont typeface="Wingdings 2" pitchFamily="18" charset="2"/>
              <a:buNone/>
            </a:pPr>
            <a:r>
              <a:rPr lang="ru-RU" sz="1400" b="1" i="1" dirty="0" smtClean="0"/>
              <a:t>деньги и посылаете его в магазин купить продукты (по списку)</a:t>
            </a:r>
          </a:p>
          <a:p>
            <a:pPr>
              <a:buFont typeface="Wingdings 2" pitchFamily="18" charset="2"/>
              <a:buNone/>
            </a:pPr>
            <a:endParaRPr lang="ru-RU" sz="1400" b="1" i="1" dirty="0" smtClean="0"/>
          </a:p>
          <a:p>
            <a:pPr>
              <a:buFont typeface="Wingdings 2" pitchFamily="18" charset="2"/>
              <a:buNone/>
            </a:pPr>
            <a:r>
              <a:rPr lang="ru-RU" sz="1400" b="1" i="1" dirty="0" smtClean="0">
                <a:solidFill>
                  <a:srgbClr val="66FF99"/>
                </a:solidFill>
              </a:rPr>
              <a:t>Субсидии</a:t>
            </a:r>
            <a:r>
              <a:rPr lang="ru-RU" sz="1400" b="1" i="1" dirty="0" smtClean="0"/>
              <a:t> - предоставляются на условиях долевого софинансирования расходов других </a:t>
            </a:r>
          </a:p>
          <a:p>
            <a:pPr>
              <a:buFont typeface="Wingdings 2" pitchFamily="18" charset="2"/>
              <a:buNone/>
            </a:pPr>
            <a:r>
              <a:rPr lang="ru-RU" sz="1400" b="1" i="1" dirty="0" smtClean="0"/>
              <a:t>бюджетов (аналогия в семейном бюджете: вы «добавляете» денег для того, чтобы ваш ребенок </a:t>
            </a:r>
          </a:p>
          <a:p>
            <a:pPr>
              <a:buFont typeface="Wingdings 2" pitchFamily="18" charset="2"/>
              <a:buNone/>
            </a:pPr>
            <a:r>
              <a:rPr lang="ru-RU" sz="1400" b="1" i="1" dirty="0" smtClean="0"/>
              <a:t>купил себе новый телефон, а остальные он накопил сам)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39784"/>
          </a:xfrm>
        </p:spPr>
        <p:txBody>
          <a:bodyPr>
            <a:normAutofit fontScale="90000"/>
          </a:bodyPr>
          <a:lstStyle/>
          <a:p>
            <a:pPr>
              <a:defRPr/>
            </a:pPr>
            <a:r>
              <a:rPr lang="ru-RU" sz="2800" i="1" dirty="0" smtClean="0"/>
              <a:t>Общие характеристики доходов и расходов местного бюджета </a:t>
            </a:r>
            <a:endParaRPr lang="ru-RU" sz="2800" i="1" dirty="0"/>
          </a:p>
        </p:txBody>
      </p:sp>
      <p:sp>
        <p:nvSpPr>
          <p:cNvPr id="5" name="Скругленный прямоугольник 4"/>
          <p:cNvSpPr/>
          <p:nvPr/>
        </p:nvSpPr>
        <p:spPr>
          <a:xfrm>
            <a:off x="3429000" y="1143000"/>
            <a:ext cx="2286000" cy="285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i="1" dirty="0"/>
              <a:t>в тысячах рублей</a:t>
            </a:r>
          </a:p>
        </p:txBody>
      </p:sp>
      <p:graphicFrame>
        <p:nvGraphicFramePr>
          <p:cNvPr id="7" name="Содержимое 6"/>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Содержимое 6"/>
          <p:cNvGraphicFramePr>
            <a:graphicFrameLocks noGrp="1"/>
          </p:cNvGraphicFramePr>
          <p:nvPr>
            <p:ph idx="1"/>
          </p:nvPr>
        </p:nvGraphicFramePr>
        <p:xfrm>
          <a:off x="457200" y="1071546"/>
          <a:ext cx="8229600" cy="5237179"/>
        </p:xfrm>
        <a:graphic>
          <a:graphicData uri="http://schemas.openxmlformats.org/drawingml/2006/chart">
            <c:chart xmlns:c="http://schemas.openxmlformats.org/drawingml/2006/chart" xmlns:r="http://schemas.openxmlformats.org/officeDocument/2006/relationships" r:id="rId2"/>
          </a:graphicData>
        </a:graphic>
      </p:graphicFrame>
      <p:sp>
        <p:nvSpPr>
          <p:cNvPr id="3" name="Скругленный прямоугольник 2"/>
          <p:cNvSpPr/>
          <p:nvPr/>
        </p:nvSpPr>
        <p:spPr>
          <a:xfrm>
            <a:off x="3428992" y="571480"/>
            <a:ext cx="2286000" cy="285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i="1" dirty="0"/>
              <a:t>в тысячах рублей</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Содержимое 6"/>
          <p:cNvGraphicFramePr>
            <a:graphicFrameLocks noGrp="1"/>
          </p:cNvGraphicFramePr>
          <p:nvPr>
            <p:ph idx="1"/>
          </p:nvPr>
        </p:nvGraphicFramePr>
        <p:xfrm>
          <a:off x="457200" y="1214422"/>
          <a:ext cx="8229600" cy="5094303"/>
        </p:xfrm>
        <a:graphic>
          <a:graphicData uri="http://schemas.openxmlformats.org/drawingml/2006/chart">
            <c:chart xmlns:c="http://schemas.openxmlformats.org/drawingml/2006/chart" xmlns:r="http://schemas.openxmlformats.org/officeDocument/2006/relationships" r:id="rId2"/>
          </a:graphicData>
        </a:graphic>
      </p:graphicFrame>
      <p:sp>
        <p:nvSpPr>
          <p:cNvPr id="3" name="Скругленный прямоугольник 2"/>
          <p:cNvSpPr/>
          <p:nvPr/>
        </p:nvSpPr>
        <p:spPr>
          <a:xfrm>
            <a:off x="3500430" y="857232"/>
            <a:ext cx="2286000" cy="285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i="1" dirty="0"/>
              <a:t>в тысячах рублей</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85728"/>
            <a:ext cx="7972452" cy="1285884"/>
          </a:xfrm>
        </p:spPr>
        <p:txBody>
          <a:bodyPr/>
          <a:lstStyle/>
          <a:p>
            <a:pPr algn="ctr">
              <a:defRPr/>
            </a:pPr>
            <a:r>
              <a:rPr lang="ru-RU" sz="2000" dirty="0" smtClean="0">
                <a:solidFill>
                  <a:srgbClr val="66FF99"/>
                </a:solidFill>
              </a:rPr>
              <a:t>Сведения об объеме муниципального долга и дефицита бюджета муниципального образования «Хиславичский район» Смоленской области» в динамике на 2021год </a:t>
            </a:r>
            <a:br>
              <a:rPr lang="ru-RU" sz="2000" dirty="0" smtClean="0">
                <a:solidFill>
                  <a:srgbClr val="66FF99"/>
                </a:solidFill>
              </a:rPr>
            </a:br>
            <a:r>
              <a:rPr lang="ru-RU" sz="2000" dirty="0" smtClean="0">
                <a:solidFill>
                  <a:srgbClr val="66FF99"/>
                </a:solidFill>
              </a:rPr>
              <a:t>и на плановый период 2022 и 2023 годов</a:t>
            </a:r>
            <a:endParaRPr lang="ru-RU" sz="2000" i="1" dirty="0">
              <a:solidFill>
                <a:srgbClr val="66FF99"/>
              </a:solidFill>
            </a:endParaRPr>
          </a:p>
        </p:txBody>
      </p:sp>
      <p:sp>
        <p:nvSpPr>
          <p:cNvPr id="32771" name="Текст 2"/>
          <p:cNvSpPr>
            <a:spLocks noGrp="1"/>
          </p:cNvSpPr>
          <p:nvPr>
            <p:ph type="body" idx="1"/>
          </p:nvPr>
        </p:nvSpPr>
        <p:spPr>
          <a:xfrm>
            <a:off x="714375" y="2508250"/>
            <a:ext cx="7972425" cy="3849688"/>
          </a:xfrm>
        </p:spPr>
        <p:txBody>
          <a:bodyPr/>
          <a:lstStyle/>
          <a:p>
            <a:pPr marL="73025"/>
            <a:endParaRPr lang="ru-RU" smtClean="0"/>
          </a:p>
        </p:txBody>
      </p:sp>
      <p:graphicFrame>
        <p:nvGraphicFramePr>
          <p:cNvPr id="4" name="Таблица 3"/>
          <p:cNvGraphicFramePr>
            <a:graphicFrameLocks noGrp="1"/>
          </p:cNvGraphicFramePr>
          <p:nvPr/>
        </p:nvGraphicFramePr>
        <p:xfrm>
          <a:off x="0" y="1785926"/>
          <a:ext cx="8929748" cy="4950805"/>
        </p:xfrm>
        <a:graphic>
          <a:graphicData uri="http://schemas.openxmlformats.org/drawingml/2006/table">
            <a:tbl>
              <a:tblPr firstRow="1" bandRow="1">
                <a:tableStyleId>{93296810-A885-4BE3-A3E7-6D5BEEA58F35}</a:tableStyleId>
              </a:tblPr>
              <a:tblGrid>
                <a:gridCol w="1643072"/>
                <a:gridCol w="928694"/>
                <a:gridCol w="928694"/>
                <a:gridCol w="928694"/>
                <a:gridCol w="928694"/>
                <a:gridCol w="928694"/>
                <a:gridCol w="857256"/>
                <a:gridCol w="928694"/>
                <a:gridCol w="857256"/>
              </a:tblGrid>
              <a:tr h="576924">
                <a:tc>
                  <a:txBody>
                    <a:bodyPr/>
                    <a:lstStyle/>
                    <a:p>
                      <a:pPr algn="ctr">
                        <a:lnSpc>
                          <a:spcPct val="115000"/>
                        </a:lnSpc>
                        <a:spcAft>
                          <a:spcPts val="1000"/>
                        </a:spcAft>
                      </a:pPr>
                      <a:r>
                        <a:rPr lang="ru-RU" sz="1000" dirty="0" smtClean="0"/>
                        <a:t>Наименование</a:t>
                      </a:r>
                      <a:endParaRPr lang="ru-RU" sz="1100" dirty="0">
                        <a:latin typeface="Calibri"/>
                        <a:ea typeface="Calibri"/>
                        <a:cs typeface="Times New Roman"/>
                      </a:endParaRPr>
                    </a:p>
                  </a:txBody>
                  <a:tcPr marL="68580" marR="68580" marT="0" marB="0">
                    <a:solidFill>
                      <a:srgbClr val="92D050"/>
                    </a:solidFill>
                  </a:tcPr>
                </a:tc>
                <a:tc>
                  <a:txBody>
                    <a:bodyPr/>
                    <a:lstStyle/>
                    <a:p>
                      <a:pPr algn="ctr">
                        <a:lnSpc>
                          <a:spcPct val="115000"/>
                        </a:lnSpc>
                        <a:spcAft>
                          <a:spcPts val="1000"/>
                        </a:spcAft>
                      </a:pPr>
                      <a:r>
                        <a:rPr lang="ru-RU" sz="1000" dirty="0"/>
                        <a:t>Ограничения по БК РФ</a:t>
                      </a:r>
                      <a:endParaRPr lang="ru-RU" sz="1100" dirty="0">
                        <a:latin typeface="Calibri"/>
                        <a:ea typeface="Calibri"/>
                        <a:cs typeface="Times New Roman"/>
                      </a:endParaRPr>
                    </a:p>
                  </a:txBody>
                  <a:tcPr marL="68580" marR="68580" marT="0" marB="0">
                    <a:solidFill>
                      <a:srgbClr val="92D050"/>
                    </a:solidFill>
                  </a:tcPr>
                </a:tc>
                <a:tc>
                  <a:txBody>
                    <a:bodyPr/>
                    <a:lstStyle/>
                    <a:p>
                      <a:pPr algn="ctr">
                        <a:lnSpc>
                          <a:spcPct val="115000"/>
                        </a:lnSpc>
                        <a:spcAft>
                          <a:spcPts val="1000"/>
                        </a:spcAft>
                      </a:pPr>
                      <a:r>
                        <a:rPr lang="ru-RU" sz="1000" dirty="0"/>
                        <a:t>На </a:t>
                      </a:r>
                      <a:r>
                        <a:rPr lang="ru-RU" sz="1000" dirty="0" smtClean="0"/>
                        <a:t>01.01.</a:t>
                      </a:r>
                    </a:p>
                    <a:p>
                      <a:pPr algn="ctr">
                        <a:lnSpc>
                          <a:spcPct val="115000"/>
                        </a:lnSpc>
                        <a:spcAft>
                          <a:spcPts val="1000"/>
                        </a:spcAft>
                      </a:pPr>
                      <a:r>
                        <a:rPr lang="ru-RU" sz="1000" dirty="0" smtClean="0"/>
                        <a:t>2020 </a:t>
                      </a:r>
                      <a:r>
                        <a:rPr lang="ru-RU" sz="1000" dirty="0"/>
                        <a:t>г.</a:t>
                      </a:r>
                      <a:endParaRPr lang="ru-RU" sz="1100" dirty="0">
                        <a:latin typeface="Calibri"/>
                        <a:ea typeface="Calibri"/>
                        <a:cs typeface="Times New Roman"/>
                      </a:endParaRPr>
                    </a:p>
                  </a:txBody>
                  <a:tcPr marL="68580" marR="68580" marT="0" marB="0">
                    <a:solidFill>
                      <a:srgbClr val="92D050"/>
                    </a:solidFill>
                  </a:tcPr>
                </a:tc>
                <a:tc>
                  <a:txBody>
                    <a:bodyPr/>
                    <a:lstStyle/>
                    <a:p>
                      <a:pPr algn="ctr">
                        <a:lnSpc>
                          <a:spcPct val="115000"/>
                        </a:lnSpc>
                        <a:spcAft>
                          <a:spcPts val="1000"/>
                        </a:spcAft>
                      </a:pPr>
                      <a:r>
                        <a:rPr lang="ru-RU" sz="1000" dirty="0"/>
                        <a:t>Ограничения по БК РФ</a:t>
                      </a:r>
                      <a:endParaRPr lang="ru-RU" sz="1100" dirty="0">
                        <a:latin typeface="Calibri"/>
                        <a:ea typeface="Calibri"/>
                        <a:cs typeface="Times New Roman"/>
                      </a:endParaRPr>
                    </a:p>
                  </a:txBody>
                  <a:tcPr marL="68580" marR="68580" marT="0" marB="0">
                    <a:solidFill>
                      <a:srgbClr val="92D050"/>
                    </a:solidFill>
                  </a:tcPr>
                </a:tc>
                <a:tc>
                  <a:txBody>
                    <a:bodyPr/>
                    <a:lstStyle/>
                    <a:p>
                      <a:pPr algn="ctr">
                        <a:lnSpc>
                          <a:spcPct val="115000"/>
                        </a:lnSpc>
                        <a:spcAft>
                          <a:spcPts val="1000"/>
                        </a:spcAft>
                      </a:pPr>
                      <a:r>
                        <a:rPr lang="ru-RU" sz="1000" dirty="0"/>
                        <a:t>На </a:t>
                      </a:r>
                      <a:r>
                        <a:rPr lang="ru-RU" sz="1000" dirty="0" smtClean="0"/>
                        <a:t>01.01.</a:t>
                      </a:r>
                    </a:p>
                    <a:p>
                      <a:pPr algn="ctr">
                        <a:lnSpc>
                          <a:spcPct val="115000"/>
                        </a:lnSpc>
                        <a:spcAft>
                          <a:spcPts val="1000"/>
                        </a:spcAft>
                      </a:pPr>
                      <a:r>
                        <a:rPr lang="ru-RU" sz="1000" dirty="0" smtClean="0"/>
                        <a:t>2021 </a:t>
                      </a:r>
                      <a:r>
                        <a:rPr lang="ru-RU" sz="1000" dirty="0"/>
                        <a:t>г.</a:t>
                      </a:r>
                      <a:endParaRPr lang="ru-RU" sz="1100" dirty="0">
                        <a:latin typeface="Calibri"/>
                        <a:ea typeface="Calibri"/>
                        <a:cs typeface="Times New Roman"/>
                      </a:endParaRPr>
                    </a:p>
                  </a:txBody>
                  <a:tcPr marL="68580" marR="68580" marT="0" marB="0">
                    <a:solidFill>
                      <a:srgbClr val="92D050"/>
                    </a:solidFill>
                  </a:tcPr>
                </a:tc>
                <a:tc>
                  <a:txBody>
                    <a:bodyPr/>
                    <a:lstStyle/>
                    <a:p>
                      <a:pPr algn="ctr">
                        <a:lnSpc>
                          <a:spcPct val="115000"/>
                        </a:lnSpc>
                        <a:spcAft>
                          <a:spcPts val="1000"/>
                        </a:spcAft>
                      </a:pPr>
                      <a:r>
                        <a:rPr lang="ru-RU" sz="1000" dirty="0"/>
                        <a:t>Ограничения по БК РФ</a:t>
                      </a:r>
                      <a:endParaRPr lang="ru-RU" sz="1100" dirty="0">
                        <a:latin typeface="Calibri"/>
                        <a:ea typeface="Calibri"/>
                        <a:cs typeface="Times New Roman"/>
                      </a:endParaRPr>
                    </a:p>
                  </a:txBody>
                  <a:tcPr marL="68580" marR="68580" marT="0" marB="0">
                    <a:solidFill>
                      <a:srgbClr val="92D050"/>
                    </a:solidFill>
                  </a:tcPr>
                </a:tc>
                <a:tc>
                  <a:txBody>
                    <a:bodyPr/>
                    <a:lstStyle/>
                    <a:p>
                      <a:pPr algn="ctr">
                        <a:lnSpc>
                          <a:spcPct val="115000"/>
                        </a:lnSpc>
                        <a:spcAft>
                          <a:spcPts val="1000"/>
                        </a:spcAft>
                      </a:pPr>
                      <a:r>
                        <a:rPr lang="ru-RU" sz="1000" dirty="0"/>
                        <a:t>На </a:t>
                      </a:r>
                      <a:r>
                        <a:rPr lang="ru-RU" sz="1000" dirty="0" smtClean="0"/>
                        <a:t> 01.01.</a:t>
                      </a:r>
                    </a:p>
                    <a:p>
                      <a:pPr algn="ctr">
                        <a:lnSpc>
                          <a:spcPct val="115000"/>
                        </a:lnSpc>
                        <a:spcAft>
                          <a:spcPts val="1000"/>
                        </a:spcAft>
                      </a:pPr>
                      <a:r>
                        <a:rPr lang="ru-RU" sz="1000" dirty="0" smtClean="0"/>
                        <a:t>2022 </a:t>
                      </a:r>
                      <a:r>
                        <a:rPr lang="ru-RU" sz="1000" dirty="0"/>
                        <a:t>г.</a:t>
                      </a:r>
                      <a:endParaRPr lang="ru-RU" sz="1100" dirty="0">
                        <a:latin typeface="Calibri"/>
                        <a:ea typeface="Calibri"/>
                        <a:cs typeface="Times New Roman"/>
                      </a:endParaRPr>
                    </a:p>
                  </a:txBody>
                  <a:tcPr marL="68580" marR="68580" marT="0" marB="0">
                    <a:solidFill>
                      <a:srgbClr val="92D050"/>
                    </a:solidFill>
                  </a:tcPr>
                </a:tc>
                <a:tc>
                  <a:txBody>
                    <a:bodyPr/>
                    <a:lstStyle/>
                    <a:p>
                      <a:pPr algn="ctr">
                        <a:lnSpc>
                          <a:spcPct val="115000"/>
                        </a:lnSpc>
                        <a:spcAft>
                          <a:spcPts val="1000"/>
                        </a:spcAft>
                      </a:pPr>
                      <a:r>
                        <a:rPr lang="ru-RU" sz="1000" dirty="0"/>
                        <a:t>Ограничения по БК РФ</a:t>
                      </a:r>
                      <a:endParaRPr lang="ru-RU" sz="1100" dirty="0">
                        <a:latin typeface="Calibri"/>
                        <a:ea typeface="Calibri"/>
                        <a:cs typeface="Times New Roman"/>
                      </a:endParaRPr>
                    </a:p>
                  </a:txBody>
                  <a:tcPr marL="68580" marR="68580" marT="0" marB="0">
                    <a:solidFill>
                      <a:srgbClr val="92D050"/>
                    </a:solidFill>
                  </a:tcPr>
                </a:tc>
                <a:tc>
                  <a:txBody>
                    <a:bodyPr/>
                    <a:lstStyle/>
                    <a:p>
                      <a:pPr algn="ctr">
                        <a:lnSpc>
                          <a:spcPct val="100000"/>
                        </a:lnSpc>
                        <a:spcAft>
                          <a:spcPts val="1000"/>
                        </a:spcAft>
                      </a:pPr>
                      <a:r>
                        <a:rPr lang="ru-RU" sz="1000" dirty="0" smtClean="0"/>
                        <a:t>На 01.01.</a:t>
                      </a:r>
                    </a:p>
                    <a:p>
                      <a:pPr algn="ctr">
                        <a:lnSpc>
                          <a:spcPct val="100000"/>
                        </a:lnSpc>
                        <a:spcAft>
                          <a:spcPts val="1000"/>
                        </a:spcAft>
                      </a:pPr>
                      <a:r>
                        <a:rPr lang="ru-RU" sz="1000" dirty="0" smtClean="0"/>
                        <a:t>2023г</a:t>
                      </a:r>
                      <a:r>
                        <a:rPr lang="ru-RU" sz="1000" dirty="0"/>
                        <a:t>.</a:t>
                      </a:r>
                      <a:endParaRPr lang="ru-RU" sz="1100" dirty="0">
                        <a:latin typeface="Calibri"/>
                        <a:ea typeface="Calibri"/>
                        <a:cs typeface="Times New Roman"/>
                      </a:endParaRPr>
                    </a:p>
                  </a:txBody>
                  <a:tcPr marL="68580" marR="68580" marT="0" marB="0">
                    <a:solidFill>
                      <a:srgbClr val="92D050"/>
                    </a:solidFill>
                  </a:tcPr>
                </a:tc>
              </a:tr>
              <a:tr h="576924">
                <a:tc>
                  <a:txBody>
                    <a:bodyPr/>
                    <a:lstStyle/>
                    <a:p>
                      <a:pPr algn="l">
                        <a:lnSpc>
                          <a:spcPct val="115000"/>
                        </a:lnSpc>
                        <a:spcAft>
                          <a:spcPts val="1000"/>
                        </a:spcAft>
                      </a:pPr>
                      <a:r>
                        <a:rPr lang="ru-RU" sz="1000" dirty="0"/>
                        <a:t>Дефицит бюджета</a:t>
                      </a:r>
                      <a:endParaRPr lang="ru-RU" sz="1000" dirty="0">
                        <a:latin typeface="Calibri"/>
                        <a:ea typeface="Calibri"/>
                        <a:cs typeface="Times New Roman"/>
                      </a:endParaRPr>
                    </a:p>
                  </a:txBody>
                  <a:tcPr marL="68580" marR="68580" marT="0" marB="0">
                    <a:solidFill>
                      <a:srgbClr val="BFEFDF"/>
                    </a:solidFill>
                  </a:tcPr>
                </a:tc>
                <a:tc>
                  <a:txBody>
                    <a:bodyPr/>
                    <a:lstStyle/>
                    <a:p>
                      <a:r>
                        <a:rPr lang="ru-RU" sz="1000" dirty="0" smtClean="0"/>
                        <a:t>1029,7</a:t>
                      </a:r>
                      <a:endParaRPr lang="ru-RU" sz="1000" dirty="0"/>
                    </a:p>
                  </a:txBody>
                  <a:tcPr>
                    <a:solidFill>
                      <a:srgbClr val="BFEFDF"/>
                    </a:solidFill>
                  </a:tcPr>
                </a:tc>
                <a:tc>
                  <a:txBody>
                    <a:bodyPr/>
                    <a:lstStyle/>
                    <a:p>
                      <a:r>
                        <a:rPr lang="ru-RU" sz="1000" dirty="0" smtClean="0"/>
                        <a:t>1029,7</a:t>
                      </a:r>
                      <a:endParaRPr lang="ru-RU" sz="1000" dirty="0"/>
                    </a:p>
                  </a:txBody>
                  <a:tcPr>
                    <a:solidFill>
                      <a:srgbClr val="BFEFDF"/>
                    </a:solidFill>
                  </a:tcPr>
                </a:tc>
                <a:tc>
                  <a:txBody>
                    <a:bodyPr/>
                    <a:lstStyle/>
                    <a:p>
                      <a:r>
                        <a:rPr lang="ru-RU" sz="1000" dirty="0" smtClean="0"/>
                        <a:t>1035,0</a:t>
                      </a:r>
                      <a:endParaRPr lang="ru-RU" sz="1000" dirty="0"/>
                    </a:p>
                  </a:txBody>
                  <a:tcPr>
                    <a:solidFill>
                      <a:srgbClr val="BFEFDF"/>
                    </a:solidFill>
                  </a:tcPr>
                </a:tc>
                <a:tc>
                  <a:txBody>
                    <a:bodyPr/>
                    <a:lstStyle/>
                    <a:p>
                      <a:r>
                        <a:rPr lang="ru-RU" sz="1000" dirty="0" smtClean="0"/>
                        <a:t>1035,0</a:t>
                      </a:r>
                      <a:endParaRPr lang="ru-RU" sz="1000" dirty="0"/>
                    </a:p>
                  </a:txBody>
                  <a:tcPr>
                    <a:solidFill>
                      <a:srgbClr val="BFEFDF"/>
                    </a:solidFill>
                  </a:tcPr>
                </a:tc>
                <a:tc>
                  <a:txBody>
                    <a:bodyPr/>
                    <a:lstStyle/>
                    <a:p>
                      <a:r>
                        <a:rPr lang="ru-RU" sz="1000" dirty="0" smtClean="0"/>
                        <a:t>1060,4</a:t>
                      </a:r>
                      <a:endParaRPr lang="ru-RU" sz="1000" dirty="0"/>
                    </a:p>
                  </a:txBody>
                  <a:tcPr>
                    <a:solidFill>
                      <a:srgbClr val="BFEFDF"/>
                    </a:solidFill>
                  </a:tcPr>
                </a:tc>
                <a:tc>
                  <a:txBody>
                    <a:bodyPr/>
                    <a:lstStyle/>
                    <a:p>
                      <a:r>
                        <a:rPr lang="ru-RU" sz="1000" dirty="0" smtClean="0"/>
                        <a:t>0,0</a:t>
                      </a:r>
                      <a:endParaRPr lang="ru-RU" sz="1000" dirty="0"/>
                    </a:p>
                  </a:txBody>
                  <a:tcPr>
                    <a:solidFill>
                      <a:srgbClr val="BFEFDF"/>
                    </a:solidFill>
                  </a:tcPr>
                </a:tc>
                <a:tc>
                  <a:txBody>
                    <a:bodyPr/>
                    <a:lstStyle/>
                    <a:p>
                      <a:r>
                        <a:rPr lang="ru-RU" sz="1000" dirty="0" smtClean="0"/>
                        <a:t>1120,0</a:t>
                      </a:r>
                      <a:endParaRPr lang="ru-RU" sz="1000" dirty="0"/>
                    </a:p>
                  </a:txBody>
                  <a:tcPr>
                    <a:solidFill>
                      <a:srgbClr val="BFEFDF"/>
                    </a:solidFill>
                  </a:tcPr>
                </a:tc>
                <a:tc>
                  <a:txBody>
                    <a:bodyPr/>
                    <a:lstStyle/>
                    <a:p>
                      <a:r>
                        <a:rPr lang="ru-RU" sz="1000" dirty="0" smtClean="0"/>
                        <a:t>0,0</a:t>
                      </a:r>
                      <a:endParaRPr lang="ru-RU" sz="1000" dirty="0"/>
                    </a:p>
                  </a:txBody>
                  <a:tcPr>
                    <a:solidFill>
                      <a:srgbClr val="BFEFDF"/>
                    </a:solidFill>
                  </a:tcPr>
                </a:tc>
              </a:tr>
              <a:tr h="576924">
                <a:tc>
                  <a:txBody>
                    <a:bodyPr/>
                    <a:lstStyle/>
                    <a:p>
                      <a:pPr algn="l">
                        <a:lnSpc>
                          <a:spcPct val="115000"/>
                        </a:lnSpc>
                        <a:spcAft>
                          <a:spcPts val="1000"/>
                        </a:spcAft>
                      </a:pPr>
                      <a:r>
                        <a:rPr lang="ru-RU" sz="1000" dirty="0"/>
                        <a:t>Обслуживание муниципального долга</a:t>
                      </a:r>
                      <a:endParaRPr lang="ru-RU" sz="1000" dirty="0">
                        <a:latin typeface="Calibri"/>
                        <a:ea typeface="Calibri"/>
                        <a:cs typeface="Times New Roman"/>
                      </a:endParaRPr>
                    </a:p>
                  </a:txBody>
                  <a:tcPr marL="68580" marR="68580" marT="0" marB="0">
                    <a:solidFill>
                      <a:srgbClr val="BFEFDF"/>
                    </a:solidFill>
                  </a:tcPr>
                </a:tc>
                <a:tc>
                  <a:txBody>
                    <a:bodyPr/>
                    <a:lstStyle/>
                    <a:p>
                      <a:endParaRPr lang="ru-RU" sz="1000" dirty="0"/>
                    </a:p>
                  </a:txBody>
                  <a:tcPr>
                    <a:solidFill>
                      <a:srgbClr val="BFEFDF"/>
                    </a:solidFill>
                  </a:tcPr>
                </a:tc>
                <a:tc>
                  <a:txBody>
                    <a:bodyPr/>
                    <a:lstStyle/>
                    <a:p>
                      <a:r>
                        <a:rPr lang="ru-RU" sz="1000" dirty="0" smtClean="0"/>
                        <a:t>8,8</a:t>
                      </a:r>
                      <a:endParaRPr lang="ru-RU" sz="1000" dirty="0"/>
                    </a:p>
                  </a:txBody>
                  <a:tcPr>
                    <a:solidFill>
                      <a:srgbClr val="BFEFDF"/>
                    </a:solidFill>
                  </a:tcPr>
                </a:tc>
                <a:tc>
                  <a:txBody>
                    <a:bodyPr/>
                    <a:lstStyle/>
                    <a:p>
                      <a:endParaRPr lang="ru-RU" sz="1000" dirty="0"/>
                    </a:p>
                  </a:txBody>
                  <a:tcPr>
                    <a:solidFill>
                      <a:srgbClr val="BFEFDF"/>
                    </a:solidFill>
                  </a:tcPr>
                </a:tc>
                <a:tc>
                  <a:txBody>
                    <a:bodyPr/>
                    <a:lstStyle/>
                    <a:p>
                      <a:r>
                        <a:rPr lang="ru-RU" sz="1000" dirty="0" smtClean="0"/>
                        <a:t>8,8</a:t>
                      </a:r>
                      <a:endParaRPr lang="ru-RU" sz="1000" dirty="0"/>
                    </a:p>
                  </a:txBody>
                  <a:tcPr>
                    <a:solidFill>
                      <a:srgbClr val="BFEFDF"/>
                    </a:solidFill>
                  </a:tcPr>
                </a:tc>
                <a:tc>
                  <a:txBody>
                    <a:bodyPr/>
                    <a:lstStyle/>
                    <a:p>
                      <a:endParaRPr lang="ru-RU" sz="1000" dirty="0"/>
                    </a:p>
                  </a:txBody>
                  <a:tcPr>
                    <a:solidFill>
                      <a:srgbClr val="BFEFDF"/>
                    </a:solidFill>
                  </a:tcPr>
                </a:tc>
                <a:tc>
                  <a:txBody>
                    <a:bodyPr/>
                    <a:lstStyle/>
                    <a:p>
                      <a:r>
                        <a:rPr lang="ru-RU" sz="1000" dirty="0" smtClean="0"/>
                        <a:t>3,8</a:t>
                      </a:r>
                      <a:endParaRPr lang="ru-RU" sz="1000" dirty="0"/>
                    </a:p>
                  </a:txBody>
                  <a:tcPr>
                    <a:solidFill>
                      <a:srgbClr val="BFEFDF"/>
                    </a:solidFill>
                  </a:tcPr>
                </a:tc>
                <a:tc>
                  <a:txBody>
                    <a:bodyPr/>
                    <a:lstStyle/>
                    <a:p>
                      <a:endParaRPr lang="ru-RU" sz="1000" dirty="0"/>
                    </a:p>
                  </a:txBody>
                  <a:tcPr>
                    <a:solidFill>
                      <a:srgbClr val="BFEFDF"/>
                    </a:solidFill>
                  </a:tcPr>
                </a:tc>
                <a:tc>
                  <a:txBody>
                    <a:bodyPr/>
                    <a:lstStyle/>
                    <a:p>
                      <a:r>
                        <a:rPr lang="ru-RU" sz="1000" dirty="0" smtClean="0"/>
                        <a:t>3,8</a:t>
                      </a:r>
                      <a:endParaRPr lang="ru-RU" sz="1000" dirty="0"/>
                    </a:p>
                  </a:txBody>
                  <a:tcPr>
                    <a:solidFill>
                      <a:srgbClr val="BFEFDF"/>
                    </a:solidFill>
                  </a:tcPr>
                </a:tc>
              </a:tr>
              <a:tr h="576924">
                <a:tc>
                  <a:txBody>
                    <a:bodyPr/>
                    <a:lstStyle/>
                    <a:p>
                      <a:pPr algn="l">
                        <a:lnSpc>
                          <a:spcPct val="115000"/>
                        </a:lnSpc>
                        <a:spcAft>
                          <a:spcPts val="1000"/>
                        </a:spcAft>
                      </a:pPr>
                      <a:r>
                        <a:rPr lang="ru-RU" sz="1000" dirty="0"/>
                        <a:t>Объем муниципального долга, в том числе:</a:t>
                      </a:r>
                      <a:endParaRPr lang="ru-RU" sz="1000" dirty="0">
                        <a:latin typeface="Calibri"/>
                        <a:ea typeface="Calibri"/>
                        <a:cs typeface="Times New Roman"/>
                      </a:endParaRPr>
                    </a:p>
                  </a:txBody>
                  <a:tcPr marL="68580" marR="68580" marT="0" marB="0">
                    <a:solidFill>
                      <a:srgbClr val="BFEFDF"/>
                    </a:solidFill>
                  </a:tcPr>
                </a:tc>
                <a:tc>
                  <a:txBody>
                    <a:bodyPr/>
                    <a:lstStyle/>
                    <a:p>
                      <a:r>
                        <a:rPr lang="ru-RU" sz="1000" dirty="0" smtClean="0"/>
                        <a:t>10297,4</a:t>
                      </a:r>
                      <a:endParaRPr lang="ru-RU" sz="1000" dirty="0"/>
                    </a:p>
                  </a:txBody>
                  <a:tcPr>
                    <a:solidFill>
                      <a:srgbClr val="BFEFDF"/>
                    </a:solidFill>
                  </a:tcPr>
                </a:tc>
                <a:tc>
                  <a:txBody>
                    <a:bodyPr/>
                    <a:lstStyle/>
                    <a:p>
                      <a:r>
                        <a:rPr lang="ru-RU" sz="1000" dirty="0" smtClean="0"/>
                        <a:t>4857,4</a:t>
                      </a:r>
                      <a:endParaRPr lang="ru-RU" sz="1000" dirty="0"/>
                    </a:p>
                  </a:txBody>
                  <a:tcPr>
                    <a:solidFill>
                      <a:srgbClr val="BFEFDF"/>
                    </a:solidFill>
                  </a:tcPr>
                </a:tc>
                <a:tc>
                  <a:txBody>
                    <a:bodyPr/>
                    <a:lstStyle/>
                    <a:p>
                      <a:r>
                        <a:rPr lang="ru-RU" sz="1000" dirty="0" smtClean="0"/>
                        <a:t>10350,1</a:t>
                      </a:r>
                      <a:endParaRPr lang="ru-RU" sz="1000" dirty="0"/>
                    </a:p>
                  </a:txBody>
                  <a:tcPr>
                    <a:solidFill>
                      <a:srgbClr val="BFEFDF"/>
                    </a:solidFill>
                  </a:tcPr>
                </a:tc>
                <a:tc>
                  <a:txBody>
                    <a:bodyPr/>
                    <a:lstStyle/>
                    <a:p>
                      <a:r>
                        <a:rPr lang="ru-RU" sz="1000" dirty="0" smtClean="0"/>
                        <a:t>4777,1</a:t>
                      </a:r>
                      <a:endParaRPr lang="ru-RU" sz="1000" dirty="0"/>
                    </a:p>
                  </a:txBody>
                  <a:tcPr>
                    <a:solidFill>
                      <a:srgbClr val="BFEFDF"/>
                    </a:solidFill>
                  </a:tcPr>
                </a:tc>
                <a:tc>
                  <a:txBody>
                    <a:bodyPr/>
                    <a:lstStyle/>
                    <a:p>
                      <a:r>
                        <a:rPr lang="ru-RU" sz="1000" dirty="0" smtClean="0"/>
                        <a:t>10604,1</a:t>
                      </a:r>
                      <a:endParaRPr lang="ru-RU" sz="1000" dirty="0"/>
                    </a:p>
                  </a:txBody>
                  <a:tcPr>
                    <a:solidFill>
                      <a:srgbClr val="BFEFDF"/>
                    </a:solidFill>
                  </a:tcPr>
                </a:tc>
                <a:tc>
                  <a:txBody>
                    <a:bodyPr/>
                    <a:lstStyle/>
                    <a:p>
                      <a:r>
                        <a:rPr lang="ru-RU" sz="1000" dirty="0" smtClean="0"/>
                        <a:t>4782,4</a:t>
                      </a:r>
                      <a:endParaRPr lang="ru-RU" sz="1000" dirty="0"/>
                    </a:p>
                  </a:txBody>
                  <a:tcPr>
                    <a:solidFill>
                      <a:srgbClr val="BFEFDF"/>
                    </a:solidFill>
                  </a:tcPr>
                </a:tc>
                <a:tc>
                  <a:txBody>
                    <a:bodyPr/>
                    <a:lstStyle/>
                    <a:p>
                      <a:r>
                        <a:rPr lang="ru-RU" sz="1000" dirty="0" smtClean="0"/>
                        <a:t>11200,15</a:t>
                      </a:r>
                      <a:endParaRPr lang="ru-RU" sz="1000" dirty="0"/>
                    </a:p>
                  </a:txBody>
                  <a:tcPr>
                    <a:solidFill>
                      <a:srgbClr val="BFEFDF"/>
                    </a:solidFill>
                  </a:tcPr>
                </a:tc>
                <a:tc>
                  <a:txBody>
                    <a:bodyPr/>
                    <a:lstStyle/>
                    <a:p>
                      <a:r>
                        <a:rPr lang="ru-RU" sz="1000" dirty="0" smtClean="0"/>
                        <a:t>3747,4</a:t>
                      </a:r>
                      <a:endParaRPr lang="ru-RU" sz="1000" dirty="0"/>
                    </a:p>
                  </a:txBody>
                  <a:tcPr>
                    <a:solidFill>
                      <a:srgbClr val="BFEFDF"/>
                    </a:solidFill>
                  </a:tcPr>
                </a:tc>
              </a:tr>
              <a:tr h="889130">
                <a:tc>
                  <a:txBody>
                    <a:bodyPr/>
                    <a:lstStyle/>
                    <a:p>
                      <a:pPr algn="l">
                        <a:lnSpc>
                          <a:spcPct val="115000"/>
                        </a:lnSpc>
                        <a:spcAft>
                          <a:spcPts val="1000"/>
                        </a:spcAft>
                      </a:pPr>
                      <a:r>
                        <a:rPr lang="ru-RU" sz="1000" dirty="0"/>
                        <a:t> -бюджетные кредиты, полученные от бюджетов других уровней бюджетной системы Российской Федерации</a:t>
                      </a:r>
                      <a:endParaRPr lang="ru-RU" sz="1000" dirty="0">
                        <a:latin typeface="Calibri"/>
                        <a:ea typeface="Calibri"/>
                        <a:cs typeface="Times New Roman"/>
                      </a:endParaRPr>
                    </a:p>
                  </a:txBody>
                  <a:tcPr marL="68580" marR="68580" marT="0" marB="0">
                    <a:solidFill>
                      <a:srgbClr val="BFEFDF"/>
                    </a:solidFill>
                  </a:tcPr>
                </a:tc>
                <a:tc>
                  <a:txBody>
                    <a:bodyPr/>
                    <a:lstStyle/>
                    <a:p>
                      <a:endParaRPr lang="ru-RU" sz="1000" dirty="0"/>
                    </a:p>
                  </a:txBody>
                  <a:tcPr>
                    <a:solidFill>
                      <a:srgbClr val="BFEFDF"/>
                    </a:solidFill>
                  </a:tcPr>
                </a:tc>
                <a:tc>
                  <a:txBody>
                    <a:bodyPr/>
                    <a:lstStyle/>
                    <a:p>
                      <a:r>
                        <a:rPr lang="ru-RU" sz="1000" dirty="0" smtClean="0"/>
                        <a:t>3747,4</a:t>
                      </a:r>
                      <a:endParaRPr lang="ru-RU" sz="1000" dirty="0"/>
                    </a:p>
                  </a:txBody>
                  <a:tcPr>
                    <a:solidFill>
                      <a:srgbClr val="BFEFDF"/>
                    </a:solidFill>
                  </a:tcPr>
                </a:tc>
                <a:tc>
                  <a:txBody>
                    <a:bodyPr/>
                    <a:lstStyle/>
                    <a:p>
                      <a:endParaRPr lang="ru-RU" sz="1000"/>
                    </a:p>
                  </a:txBody>
                  <a:tcPr>
                    <a:solidFill>
                      <a:srgbClr val="BFEFDF"/>
                    </a:solidFill>
                  </a:tcPr>
                </a:tc>
                <a:tc>
                  <a:txBody>
                    <a:bodyPr/>
                    <a:lstStyle/>
                    <a:p>
                      <a:r>
                        <a:rPr lang="ru-RU" sz="1000" dirty="0" smtClean="0"/>
                        <a:t>3747,4</a:t>
                      </a:r>
                      <a:endParaRPr lang="ru-RU" sz="1000" dirty="0"/>
                    </a:p>
                  </a:txBody>
                  <a:tcPr>
                    <a:solidFill>
                      <a:srgbClr val="BFEFDF"/>
                    </a:solidFill>
                  </a:tcPr>
                </a:tc>
                <a:tc>
                  <a:txBody>
                    <a:bodyPr/>
                    <a:lstStyle/>
                    <a:p>
                      <a:endParaRPr lang="ru-RU" sz="1000" dirty="0"/>
                    </a:p>
                  </a:txBody>
                  <a:tcPr>
                    <a:solidFill>
                      <a:srgbClr val="BFEFDF"/>
                    </a:solidFill>
                  </a:tcPr>
                </a:tc>
                <a:tc>
                  <a:txBody>
                    <a:bodyPr/>
                    <a:lstStyle/>
                    <a:p>
                      <a:r>
                        <a:rPr lang="ru-RU" sz="1000" dirty="0" smtClean="0"/>
                        <a:t>3747,4</a:t>
                      </a:r>
                      <a:endParaRPr lang="ru-RU" sz="1000" dirty="0"/>
                    </a:p>
                  </a:txBody>
                  <a:tcPr>
                    <a:solidFill>
                      <a:srgbClr val="BFEFDF"/>
                    </a:solidFill>
                  </a:tcPr>
                </a:tc>
                <a:tc>
                  <a:txBody>
                    <a:bodyPr/>
                    <a:lstStyle/>
                    <a:p>
                      <a:endParaRPr lang="ru-RU" sz="1000" dirty="0"/>
                    </a:p>
                  </a:txBody>
                  <a:tcPr>
                    <a:solidFill>
                      <a:srgbClr val="BFEFDF"/>
                    </a:solidFill>
                  </a:tcPr>
                </a:tc>
                <a:tc>
                  <a:txBody>
                    <a:bodyPr/>
                    <a:lstStyle/>
                    <a:p>
                      <a:r>
                        <a:rPr lang="ru-RU" sz="1000" dirty="0" smtClean="0"/>
                        <a:t>3747,4</a:t>
                      </a:r>
                      <a:endParaRPr lang="ru-RU" sz="1000" dirty="0"/>
                    </a:p>
                  </a:txBody>
                  <a:tcPr>
                    <a:solidFill>
                      <a:srgbClr val="BFEFDF"/>
                    </a:solidFill>
                  </a:tcPr>
                </a:tc>
              </a:tr>
              <a:tr h="576924">
                <a:tc>
                  <a:txBody>
                    <a:bodyPr/>
                    <a:lstStyle/>
                    <a:p>
                      <a:pPr algn="l">
                        <a:lnSpc>
                          <a:spcPct val="115000"/>
                        </a:lnSpc>
                        <a:spcAft>
                          <a:spcPts val="1000"/>
                        </a:spcAft>
                      </a:pPr>
                      <a:r>
                        <a:rPr lang="ru-RU" sz="1000" dirty="0"/>
                        <a:t> -кредиты, полученные от кредитных организаций</a:t>
                      </a:r>
                      <a:endParaRPr lang="ru-RU" sz="1000" dirty="0">
                        <a:latin typeface="Calibri"/>
                        <a:ea typeface="Calibri"/>
                        <a:cs typeface="Times New Roman"/>
                      </a:endParaRPr>
                    </a:p>
                  </a:txBody>
                  <a:tcPr marL="68580" marR="68580" marT="0" marB="0">
                    <a:solidFill>
                      <a:srgbClr val="BFEFDF"/>
                    </a:solidFill>
                  </a:tcPr>
                </a:tc>
                <a:tc>
                  <a:txBody>
                    <a:bodyPr/>
                    <a:lstStyle/>
                    <a:p>
                      <a:endParaRPr lang="ru-RU" sz="1000" dirty="0"/>
                    </a:p>
                  </a:txBody>
                  <a:tcPr>
                    <a:solidFill>
                      <a:srgbClr val="BFEFDF"/>
                    </a:solidFill>
                  </a:tcPr>
                </a:tc>
                <a:tc>
                  <a:txBody>
                    <a:bodyPr/>
                    <a:lstStyle/>
                    <a:p>
                      <a:r>
                        <a:rPr lang="ru-RU" sz="1000" dirty="0" smtClean="0"/>
                        <a:t>1110,0</a:t>
                      </a:r>
                      <a:endParaRPr lang="ru-RU" sz="1000" dirty="0"/>
                    </a:p>
                  </a:txBody>
                  <a:tcPr>
                    <a:solidFill>
                      <a:srgbClr val="BFEFDF"/>
                    </a:solidFill>
                  </a:tcPr>
                </a:tc>
                <a:tc>
                  <a:txBody>
                    <a:bodyPr/>
                    <a:lstStyle/>
                    <a:p>
                      <a:endParaRPr lang="ru-RU" sz="1000" dirty="0"/>
                    </a:p>
                  </a:txBody>
                  <a:tcPr>
                    <a:solidFill>
                      <a:srgbClr val="BFEFDF"/>
                    </a:solidFill>
                  </a:tcPr>
                </a:tc>
                <a:tc>
                  <a:txBody>
                    <a:bodyPr/>
                    <a:lstStyle/>
                    <a:p>
                      <a:r>
                        <a:rPr lang="ru-RU" sz="1000" dirty="0" smtClean="0"/>
                        <a:t>1029,7</a:t>
                      </a:r>
                      <a:endParaRPr lang="ru-RU" sz="1000" dirty="0"/>
                    </a:p>
                  </a:txBody>
                  <a:tcPr>
                    <a:solidFill>
                      <a:srgbClr val="BFEFDF"/>
                    </a:solidFill>
                  </a:tcPr>
                </a:tc>
                <a:tc>
                  <a:txBody>
                    <a:bodyPr/>
                    <a:lstStyle/>
                    <a:p>
                      <a:endParaRPr lang="ru-RU" sz="1000" dirty="0"/>
                    </a:p>
                  </a:txBody>
                  <a:tcPr>
                    <a:solidFill>
                      <a:srgbClr val="BFEFDF"/>
                    </a:solidFill>
                  </a:tcPr>
                </a:tc>
                <a:tc>
                  <a:txBody>
                    <a:bodyPr/>
                    <a:lstStyle/>
                    <a:p>
                      <a:r>
                        <a:rPr lang="ru-RU" sz="1000" dirty="0" smtClean="0"/>
                        <a:t>1035,0</a:t>
                      </a:r>
                      <a:endParaRPr lang="ru-RU" sz="1000" dirty="0"/>
                    </a:p>
                  </a:txBody>
                  <a:tcPr>
                    <a:solidFill>
                      <a:srgbClr val="BFEFDF"/>
                    </a:solidFill>
                  </a:tcPr>
                </a:tc>
                <a:tc>
                  <a:txBody>
                    <a:bodyPr/>
                    <a:lstStyle/>
                    <a:p>
                      <a:endParaRPr lang="ru-RU" sz="1000" dirty="0"/>
                    </a:p>
                  </a:txBody>
                  <a:tcPr>
                    <a:solidFill>
                      <a:srgbClr val="BFEFDF"/>
                    </a:solidFill>
                  </a:tcPr>
                </a:tc>
                <a:tc>
                  <a:txBody>
                    <a:bodyPr/>
                    <a:lstStyle/>
                    <a:p>
                      <a:r>
                        <a:rPr lang="ru-RU" sz="1000" dirty="0" smtClean="0"/>
                        <a:t>0,0</a:t>
                      </a:r>
                      <a:endParaRPr lang="ru-RU" sz="1000" dirty="0"/>
                    </a:p>
                  </a:txBody>
                  <a:tcPr>
                    <a:solidFill>
                      <a:srgbClr val="BFEFDF"/>
                    </a:solidFill>
                  </a:tcPr>
                </a:tc>
              </a:tr>
              <a:tr h="1177055">
                <a:tc>
                  <a:txBody>
                    <a:bodyPr/>
                    <a:lstStyle/>
                    <a:p>
                      <a:pPr algn="l">
                        <a:lnSpc>
                          <a:spcPct val="115000"/>
                        </a:lnSpc>
                        <a:spcAft>
                          <a:spcPts val="1000"/>
                        </a:spcAft>
                      </a:pPr>
                      <a:r>
                        <a:rPr lang="ru-RU" sz="1000" dirty="0"/>
                        <a:t>Источники погашения муниципального долга</a:t>
                      </a:r>
                      <a:endParaRPr lang="ru-RU" sz="1000" dirty="0">
                        <a:latin typeface="Calibri"/>
                        <a:ea typeface="Calibri"/>
                        <a:cs typeface="Times New Roman"/>
                      </a:endParaRPr>
                    </a:p>
                  </a:txBody>
                  <a:tcPr marL="68580" marR="68580" marT="0" marB="0">
                    <a:solidFill>
                      <a:srgbClr val="BFEFDF"/>
                    </a:solidFill>
                  </a:tcPr>
                </a:tc>
                <a:tc>
                  <a:txBody>
                    <a:bodyPr/>
                    <a:lstStyle/>
                    <a:p>
                      <a:endParaRPr lang="ru-RU" sz="1000"/>
                    </a:p>
                  </a:txBody>
                  <a:tcPr>
                    <a:solidFill>
                      <a:srgbClr val="BFEFDF"/>
                    </a:solidFill>
                  </a:tcPr>
                </a:tc>
                <a:tc>
                  <a:txBody>
                    <a:bodyPr/>
                    <a:lstStyle/>
                    <a:p>
                      <a:r>
                        <a:rPr lang="ru-RU" sz="1000" dirty="0" smtClean="0"/>
                        <a:t>Кредиты</a:t>
                      </a:r>
                      <a:r>
                        <a:rPr lang="ru-RU" sz="1000" baseline="0" dirty="0" smtClean="0"/>
                        <a:t> кредитных </a:t>
                      </a:r>
                      <a:r>
                        <a:rPr lang="ru-RU" sz="900" baseline="0" dirty="0" smtClean="0"/>
                        <a:t>организаций</a:t>
                      </a:r>
                      <a:endParaRPr lang="ru-RU" sz="900" dirty="0"/>
                    </a:p>
                  </a:txBody>
                  <a:tcPr>
                    <a:solidFill>
                      <a:srgbClr val="BFEFDF"/>
                    </a:solidFill>
                  </a:tcPr>
                </a:tc>
                <a:tc>
                  <a:txBody>
                    <a:bodyPr/>
                    <a:lstStyle/>
                    <a:p>
                      <a:endParaRPr lang="ru-RU" sz="1000" dirty="0"/>
                    </a:p>
                  </a:txBody>
                  <a:tcPr>
                    <a:solidFill>
                      <a:srgbClr val="BFEFDF"/>
                    </a:solidFill>
                  </a:tcPr>
                </a:tc>
                <a:tc>
                  <a:txBody>
                    <a:bodyPr/>
                    <a:lstStyle/>
                    <a:p>
                      <a:r>
                        <a:rPr lang="ru-RU" sz="1000" dirty="0" smtClean="0"/>
                        <a:t>Кредиты</a:t>
                      </a:r>
                      <a:r>
                        <a:rPr lang="ru-RU" sz="1000" baseline="0" dirty="0" smtClean="0"/>
                        <a:t> кредитных </a:t>
                      </a:r>
                      <a:r>
                        <a:rPr lang="ru-RU" sz="900" baseline="0" dirty="0" smtClean="0"/>
                        <a:t>организаций</a:t>
                      </a:r>
                      <a:endParaRPr lang="ru-RU" sz="900" dirty="0"/>
                    </a:p>
                  </a:txBody>
                  <a:tcPr>
                    <a:solidFill>
                      <a:srgbClr val="BFEFDF"/>
                    </a:solidFill>
                  </a:tcPr>
                </a:tc>
                <a:tc>
                  <a:txBody>
                    <a:bodyPr/>
                    <a:lstStyle/>
                    <a:p>
                      <a:endParaRPr lang="ru-RU" sz="1000" dirty="0"/>
                    </a:p>
                  </a:txBody>
                  <a:tcPr>
                    <a:solidFill>
                      <a:srgbClr val="BFEFDF"/>
                    </a:solidFill>
                  </a:tcPr>
                </a:tc>
                <a:tc>
                  <a:txBody>
                    <a:bodyPr/>
                    <a:lstStyle/>
                    <a:p>
                      <a:r>
                        <a:rPr lang="ru-RU" sz="1000" dirty="0" smtClean="0"/>
                        <a:t>Кредиты</a:t>
                      </a:r>
                      <a:r>
                        <a:rPr lang="ru-RU" sz="1000" baseline="0" dirty="0" smtClean="0"/>
                        <a:t> кредитных </a:t>
                      </a:r>
                      <a:r>
                        <a:rPr lang="ru-RU" sz="900" baseline="0" dirty="0" smtClean="0"/>
                        <a:t>организаций</a:t>
                      </a:r>
                      <a:endParaRPr lang="ru-RU" sz="900" dirty="0"/>
                    </a:p>
                  </a:txBody>
                  <a:tcPr>
                    <a:solidFill>
                      <a:srgbClr val="BFEFDF"/>
                    </a:solidFill>
                  </a:tcPr>
                </a:tc>
                <a:tc>
                  <a:txBody>
                    <a:bodyPr/>
                    <a:lstStyle/>
                    <a:p>
                      <a:endParaRPr lang="ru-RU" sz="1000" dirty="0"/>
                    </a:p>
                  </a:txBody>
                  <a:tcPr>
                    <a:solidFill>
                      <a:srgbClr val="BFEFDF"/>
                    </a:solidFill>
                  </a:tcPr>
                </a:tc>
                <a:tc>
                  <a:txBody>
                    <a:bodyPr/>
                    <a:lstStyle/>
                    <a:p>
                      <a:r>
                        <a:rPr lang="ru-RU" sz="1000" dirty="0" smtClean="0"/>
                        <a:t>Кредиты</a:t>
                      </a:r>
                      <a:r>
                        <a:rPr lang="ru-RU" sz="1000" baseline="0" dirty="0" smtClean="0"/>
                        <a:t> кредитных </a:t>
                      </a:r>
                      <a:r>
                        <a:rPr lang="ru-RU" sz="900" baseline="0" dirty="0" smtClean="0"/>
                        <a:t>организаций</a:t>
                      </a:r>
                      <a:endParaRPr lang="ru-RU" sz="900" dirty="0"/>
                    </a:p>
                  </a:txBody>
                  <a:tcPr>
                    <a:solidFill>
                      <a:srgbClr val="BFEFDF"/>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511420"/>
          </a:xfrm>
        </p:spPr>
        <p:txBody>
          <a:bodyPr/>
          <a:lstStyle/>
          <a:p>
            <a:pPr>
              <a:defRPr/>
            </a:pPr>
            <a:r>
              <a:rPr lang="ru-RU" sz="2800" i="1" smtClean="0"/>
              <a:t>Что такое «Бюджет для граждан?»</a:t>
            </a:r>
            <a:br>
              <a:rPr lang="ru-RU" sz="2800" i="1" smtClean="0"/>
            </a:br>
            <a:endParaRPr lang="ru-RU" sz="2800" i="1" dirty="0"/>
          </a:p>
        </p:txBody>
      </p:sp>
      <p:sp>
        <p:nvSpPr>
          <p:cNvPr id="19459" name="Содержимое 2"/>
          <p:cNvSpPr>
            <a:spLocks noGrp="1"/>
          </p:cNvSpPr>
          <p:nvPr>
            <p:ph idx="1"/>
          </p:nvPr>
        </p:nvSpPr>
        <p:spPr>
          <a:xfrm>
            <a:off x="457200" y="1928813"/>
            <a:ext cx="8229600" cy="4379912"/>
          </a:xfrm>
        </p:spPr>
        <p:txBody>
          <a:bodyPr/>
          <a:lstStyle/>
          <a:p>
            <a:pPr algn="just"/>
            <a:r>
              <a:rPr lang="ru-RU" sz="2400" b="1" i="1" smtClean="0"/>
              <a:t>«Бюджет для граждан» </a:t>
            </a:r>
            <a:r>
              <a:rPr lang="ru-RU" sz="2400" i="1" smtClean="0"/>
              <a:t>познакомит вас с положениями основного финансового</a:t>
            </a:r>
            <a:r>
              <a:rPr lang="ru-RU" sz="2400" b="1" i="1" smtClean="0"/>
              <a:t> </a:t>
            </a:r>
            <a:r>
              <a:rPr lang="ru-RU" sz="2400" i="1" smtClean="0"/>
              <a:t>документа Хиславичского района Смоленской области.</a:t>
            </a:r>
          </a:p>
          <a:p>
            <a:pPr algn="just"/>
            <a:r>
              <a:rPr lang="ru-RU" sz="2400" i="1" smtClean="0"/>
              <a:t>Граждане — и как налогоплательщики, и как потребители общественных услуг — должны быть уверены в том, что передаваемые ими в распоряжение государства средства используются прозрачно и эффективно, приносят конкретные результаты как для общества в целом, так и для каждой семьи, для каждого человека.</a:t>
            </a:r>
          </a:p>
          <a:p>
            <a:pPr algn="just"/>
            <a:endParaRPr lang="ru-RU"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endParaRPr lang="ru-RU" dirty="0"/>
          </a:p>
        </p:txBody>
      </p:sp>
      <p:sp useBgFill="1">
        <p:nvSpPr>
          <p:cNvPr id="4" name="Скругленный прямоугольник 3"/>
          <p:cNvSpPr/>
          <p:nvPr/>
        </p:nvSpPr>
        <p:spPr>
          <a:xfrm>
            <a:off x="714348" y="285728"/>
            <a:ext cx="7572428" cy="1285884"/>
          </a:xfrm>
          <a:prstGeom prst="roundRect">
            <a:avLst/>
          </a:prstGeom>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i="1" dirty="0">
                <a:solidFill>
                  <a:srgbClr val="FFC000"/>
                </a:solidFill>
              </a:rPr>
              <a:t>Доходы бюджета по группам доходов</a:t>
            </a:r>
            <a:r>
              <a:rPr lang="en-US" sz="2800" b="1" i="1" dirty="0">
                <a:solidFill>
                  <a:srgbClr val="FFC000"/>
                </a:solidFill>
              </a:rPr>
              <a:t> </a:t>
            </a:r>
            <a:endParaRPr lang="ru-RU" sz="2800" b="1" i="1" dirty="0" smtClean="0">
              <a:solidFill>
                <a:srgbClr val="FFC000"/>
              </a:solidFill>
            </a:endParaRPr>
          </a:p>
          <a:p>
            <a:pPr algn="ctr" fontAlgn="auto">
              <a:spcBef>
                <a:spcPts val="0"/>
              </a:spcBef>
              <a:spcAft>
                <a:spcPts val="0"/>
              </a:spcAft>
              <a:defRPr/>
            </a:pPr>
            <a:r>
              <a:rPr lang="ru-RU" sz="2800" b="1" i="1" dirty="0" smtClean="0">
                <a:solidFill>
                  <a:srgbClr val="FFC000"/>
                </a:solidFill>
              </a:rPr>
              <a:t>на </a:t>
            </a:r>
            <a:r>
              <a:rPr lang="ru-RU" sz="2800" b="1" i="1" dirty="0">
                <a:solidFill>
                  <a:srgbClr val="FFC000"/>
                </a:solidFill>
              </a:rPr>
              <a:t>202</a:t>
            </a:r>
            <a:r>
              <a:rPr lang="en-US" sz="2800" b="1" i="1" dirty="0">
                <a:solidFill>
                  <a:srgbClr val="FFC000"/>
                </a:solidFill>
              </a:rPr>
              <a:t>1</a:t>
            </a:r>
            <a:r>
              <a:rPr lang="ru-RU" sz="2800" b="1" i="1" dirty="0">
                <a:solidFill>
                  <a:srgbClr val="FFC000"/>
                </a:solidFill>
              </a:rPr>
              <a:t> год</a:t>
            </a:r>
          </a:p>
          <a:p>
            <a:pPr algn="ctr" fontAlgn="auto">
              <a:spcBef>
                <a:spcPts val="0"/>
              </a:spcBef>
              <a:spcAft>
                <a:spcPts val="0"/>
              </a:spcAft>
              <a:defRPr/>
            </a:pPr>
            <a:endParaRPr lang="ru-RU" sz="2800" b="1" i="1" dirty="0">
              <a:solidFill>
                <a:schemeClr val="tx1"/>
              </a:solidFill>
            </a:endParaRPr>
          </a:p>
        </p:txBody>
      </p:sp>
      <p:graphicFrame>
        <p:nvGraphicFramePr>
          <p:cNvPr id="7" name="Содержимое 6"/>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endParaRPr lang="ru-RU" dirty="0"/>
          </a:p>
        </p:txBody>
      </p:sp>
      <p:sp useBgFill="1">
        <p:nvSpPr>
          <p:cNvPr id="4" name="Скругленный прямоугольник 3"/>
          <p:cNvSpPr/>
          <p:nvPr/>
        </p:nvSpPr>
        <p:spPr>
          <a:xfrm>
            <a:off x="714348" y="285728"/>
            <a:ext cx="7572428" cy="1285884"/>
          </a:xfrm>
          <a:prstGeom prst="roundRect">
            <a:avLst/>
          </a:prstGeom>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i="1" dirty="0">
                <a:solidFill>
                  <a:srgbClr val="FFC000"/>
                </a:solidFill>
              </a:rPr>
              <a:t>Доходы бюджета по группам доходов</a:t>
            </a:r>
            <a:r>
              <a:rPr lang="en-US" sz="2800" b="1" i="1" dirty="0">
                <a:solidFill>
                  <a:srgbClr val="FFC000"/>
                </a:solidFill>
              </a:rPr>
              <a:t> </a:t>
            </a:r>
            <a:endParaRPr lang="ru-RU" sz="2800" b="1" i="1" dirty="0" smtClean="0">
              <a:solidFill>
                <a:srgbClr val="FFC000"/>
              </a:solidFill>
            </a:endParaRPr>
          </a:p>
          <a:p>
            <a:pPr algn="ctr" fontAlgn="auto">
              <a:spcBef>
                <a:spcPts val="0"/>
              </a:spcBef>
              <a:spcAft>
                <a:spcPts val="0"/>
              </a:spcAft>
              <a:defRPr/>
            </a:pPr>
            <a:r>
              <a:rPr lang="ru-RU" sz="2800" b="1" i="1" dirty="0" smtClean="0">
                <a:solidFill>
                  <a:srgbClr val="FFC000"/>
                </a:solidFill>
              </a:rPr>
              <a:t>на 2022 </a:t>
            </a:r>
            <a:r>
              <a:rPr lang="ru-RU" sz="2800" b="1" i="1" dirty="0">
                <a:solidFill>
                  <a:srgbClr val="FFC000"/>
                </a:solidFill>
              </a:rPr>
              <a:t>год</a:t>
            </a:r>
          </a:p>
          <a:p>
            <a:pPr algn="ctr" fontAlgn="auto">
              <a:spcBef>
                <a:spcPts val="0"/>
              </a:spcBef>
              <a:spcAft>
                <a:spcPts val="0"/>
              </a:spcAft>
              <a:defRPr/>
            </a:pPr>
            <a:endParaRPr lang="ru-RU" sz="2800" b="1" i="1" dirty="0">
              <a:solidFill>
                <a:schemeClr val="tx1"/>
              </a:solidFill>
            </a:endParaRPr>
          </a:p>
        </p:txBody>
      </p:sp>
      <p:graphicFrame>
        <p:nvGraphicFramePr>
          <p:cNvPr id="7" name="Содержимое 6"/>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endParaRPr lang="ru-RU" dirty="0"/>
          </a:p>
        </p:txBody>
      </p:sp>
      <p:sp useBgFill="1">
        <p:nvSpPr>
          <p:cNvPr id="4" name="Скругленный прямоугольник 3"/>
          <p:cNvSpPr/>
          <p:nvPr/>
        </p:nvSpPr>
        <p:spPr>
          <a:xfrm>
            <a:off x="714348" y="285728"/>
            <a:ext cx="7572428" cy="1285884"/>
          </a:xfrm>
          <a:prstGeom prst="roundRect">
            <a:avLst/>
          </a:prstGeom>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i="1" dirty="0">
                <a:solidFill>
                  <a:srgbClr val="FFC000"/>
                </a:solidFill>
              </a:rPr>
              <a:t>Доходы бюджета по группам доходов</a:t>
            </a:r>
            <a:r>
              <a:rPr lang="en-US" sz="2800" b="1" i="1" dirty="0">
                <a:solidFill>
                  <a:srgbClr val="FFC000"/>
                </a:solidFill>
              </a:rPr>
              <a:t> </a:t>
            </a:r>
            <a:endParaRPr lang="ru-RU" sz="2800" b="1" i="1" dirty="0" smtClean="0">
              <a:solidFill>
                <a:srgbClr val="FFC000"/>
              </a:solidFill>
            </a:endParaRPr>
          </a:p>
          <a:p>
            <a:pPr algn="ctr" fontAlgn="auto">
              <a:spcBef>
                <a:spcPts val="0"/>
              </a:spcBef>
              <a:spcAft>
                <a:spcPts val="0"/>
              </a:spcAft>
              <a:defRPr/>
            </a:pPr>
            <a:r>
              <a:rPr lang="ru-RU" sz="2800" b="1" i="1" dirty="0" smtClean="0">
                <a:solidFill>
                  <a:srgbClr val="FFC000"/>
                </a:solidFill>
              </a:rPr>
              <a:t>на 2023 </a:t>
            </a:r>
            <a:r>
              <a:rPr lang="ru-RU" sz="2800" b="1" i="1" dirty="0">
                <a:solidFill>
                  <a:srgbClr val="FFC000"/>
                </a:solidFill>
              </a:rPr>
              <a:t>год</a:t>
            </a:r>
          </a:p>
          <a:p>
            <a:pPr algn="ctr" fontAlgn="auto">
              <a:spcBef>
                <a:spcPts val="0"/>
              </a:spcBef>
              <a:spcAft>
                <a:spcPts val="0"/>
              </a:spcAft>
              <a:defRPr/>
            </a:pPr>
            <a:endParaRPr lang="ru-RU" sz="2800" b="1" i="1" dirty="0">
              <a:solidFill>
                <a:schemeClr val="tx1"/>
              </a:solidFill>
            </a:endParaRPr>
          </a:p>
        </p:txBody>
      </p:sp>
      <p:graphicFrame>
        <p:nvGraphicFramePr>
          <p:cNvPr id="7" name="Содержимое 6"/>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229608" cy="1214446"/>
          </a:xfrm>
        </p:spPr>
        <p:txBody>
          <a:bodyPr/>
          <a:lstStyle/>
          <a:p>
            <a:pPr algn="ctr">
              <a:defRPr/>
            </a:pPr>
            <a:r>
              <a:rPr lang="ru-RU" sz="1600" dirty="0" smtClean="0">
                <a:solidFill>
                  <a:srgbClr val="FFFF00"/>
                </a:solidFill>
              </a:rPr>
              <a:t>Объем и структура доходов бюджета муниципального образования «Хиславичский район» Смоленской области» в динамике на 2021 год и на плановый период 2022 и 2023 годов</a:t>
            </a:r>
            <a:r>
              <a:rPr lang="ru-RU" dirty="0" smtClean="0">
                <a:solidFill>
                  <a:srgbClr val="FFFF00"/>
                </a:solidFill>
              </a:rPr>
              <a:t/>
            </a:r>
            <a:br>
              <a:rPr lang="ru-RU" dirty="0" smtClean="0">
                <a:solidFill>
                  <a:srgbClr val="FFFF00"/>
                </a:solidFill>
              </a:rPr>
            </a:br>
            <a:endParaRPr lang="ru-RU" dirty="0">
              <a:solidFill>
                <a:srgbClr val="FFFF00"/>
              </a:solidFill>
            </a:endParaRPr>
          </a:p>
        </p:txBody>
      </p:sp>
      <p:sp>
        <p:nvSpPr>
          <p:cNvPr id="33795" name="Текст 2"/>
          <p:cNvSpPr>
            <a:spLocks noGrp="1"/>
          </p:cNvSpPr>
          <p:nvPr>
            <p:ph type="body" idx="1"/>
          </p:nvPr>
        </p:nvSpPr>
        <p:spPr>
          <a:xfrm>
            <a:off x="785813" y="1000125"/>
            <a:ext cx="7900987" cy="5500688"/>
          </a:xfrm>
        </p:spPr>
        <p:txBody>
          <a:bodyPr/>
          <a:lstStyle/>
          <a:p>
            <a:pPr marL="73025" algn="ctr"/>
            <a:r>
              <a:rPr lang="ru-RU" sz="1400" b="1" dirty="0" smtClean="0"/>
              <a:t>Сведения о налоговых льготах и объеме выпадающих доходов в связи с предоставлением таких льгот отсутствует, в связи с тем, что на </a:t>
            </a:r>
            <a:r>
              <a:rPr lang="ru-RU" sz="1400" b="1" dirty="0" smtClean="0"/>
              <a:t>2021 год </a:t>
            </a:r>
            <a:r>
              <a:rPr lang="ru-RU" sz="1400" b="1" dirty="0" smtClean="0"/>
              <a:t>и плановый период налоговые льготы по налогам, зачисляемым в бюджет муниципального района, не предоставлялись.</a:t>
            </a:r>
          </a:p>
          <a:p>
            <a:pPr marL="73025" algn="r"/>
            <a:r>
              <a:rPr lang="ru-RU" sz="1400" dirty="0" smtClean="0"/>
              <a:t>(в тыс. рублей)</a:t>
            </a:r>
          </a:p>
          <a:p>
            <a:pPr marL="73025"/>
            <a:endParaRPr lang="ru-RU" dirty="0" smtClean="0"/>
          </a:p>
        </p:txBody>
      </p:sp>
      <p:graphicFrame>
        <p:nvGraphicFramePr>
          <p:cNvPr id="4" name="Таблица 3"/>
          <p:cNvGraphicFramePr>
            <a:graphicFrameLocks noGrp="1"/>
          </p:cNvGraphicFramePr>
          <p:nvPr/>
        </p:nvGraphicFramePr>
        <p:xfrm>
          <a:off x="214313" y="2000250"/>
          <a:ext cx="8643937" cy="4547870"/>
        </p:xfrm>
        <a:graphic>
          <a:graphicData uri="http://schemas.openxmlformats.org/drawingml/2006/table">
            <a:tbl>
              <a:tblPr/>
              <a:tblGrid>
                <a:gridCol w="1928812"/>
                <a:gridCol w="1214438"/>
                <a:gridCol w="1500187"/>
                <a:gridCol w="1285875"/>
                <a:gridCol w="1428750"/>
                <a:gridCol w="1285875"/>
              </a:tblGrid>
              <a:tr h="3492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Наименование</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Решение о бюджете     2020 г.</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Решение о бюджете 2021 г.</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Темпы роста </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2021 г.</a:t>
                      </a: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 к 2020 г, %</a:t>
                      </a:r>
                      <a:endParaRPr kumimoji="0" lang="ru-RU" sz="1100" b="1" i="0" u="none" strike="noStrike" cap="none" normalizeH="0" baseline="0" dirty="0" smtClean="0">
                        <a:ln>
                          <a:noFill/>
                        </a:ln>
                        <a:solidFill>
                          <a:srgbClr val="FFFFFF"/>
                        </a:solidFill>
                        <a:effectLst/>
                        <a:latin typeface="Calibri" pitchFamily="34" charset="0"/>
                        <a:cs typeface="Arial"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Плановый   период 2022 г.</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Плановый  период 2023 г.</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ВСЕГО в том числе:</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232035,3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228442,6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98,5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191939,1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184720,6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Налоговые и неналоговые доходы в том числе:</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20594,9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20700,2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100,5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21208,3</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206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2060"/>
                          </a:solidFill>
                          <a:effectLst/>
                          <a:latin typeface="Times New Roman" pitchFamily="18" charset="0"/>
                          <a:cs typeface="Arial" charset="0"/>
                        </a:rPr>
                        <a:t>22400</a:t>
                      </a:r>
                      <a:r>
                        <a:rPr kumimoji="0" lang="ru-RU" sz="1400" b="1" i="0" u="none" strike="noStrike" cap="none" normalizeH="0" baseline="0" dirty="0" smtClean="0">
                          <a:ln>
                            <a:noFill/>
                          </a:ln>
                          <a:solidFill>
                            <a:srgbClr val="002060"/>
                          </a:solidFill>
                          <a:effectLst/>
                          <a:latin typeface="Times New Roman" pitchFamily="18" charset="0"/>
                          <a:cs typeface="Arial" charset="0"/>
                        </a:rPr>
                        <a:t>,</a:t>
                      </a:r>
                      <a:r>
                        <a:rPr kumimoji="0" lang="en-US" sz="1400" b="1" i="0" u="none" strike="noStrike" cap="none" normalizeH="0" baseline="0" dirty="0" smtClean="0">
                          <a:ln>
                            <a:noFill/>
                          </a:ln>
                          <a:solidFill>
                            <a:srgbClr val="002060"/>
                          </a:solidFill>
                          <a:effectLst/>
                          <a:latin typeface="Times New Roman" pitchFamily="18" charset="0"/>
                          <a:cs typeface="Arial" charset="0"/>
                        </a:rPr>
                        <a:t>3</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206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налоговые доходы всего </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19352,5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19406,3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19853,8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20991,6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в том числе налог на доходы физических лиц</a:t>
                      </a:r>
                      <a:endParaRPr kumimoji="0" lang="ru-R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15665,2</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rgbClr val="00206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15809,3</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rgbClr val="00206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16613,9</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rgbClr val="00206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17509,2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единый налог на вмененный доход</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2575,3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578,8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22,3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неналоговые доходы всего</a:t>
                      </a:r>
                      <a:endParaRPr kumimoji="0" lang="ru-R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1242,4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1293,9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104,1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1354,5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1408,7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Arial" charset="0"/>
                        </a:rPr>
                        <a:t>в том числе доходы от аренды земли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755,6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785,8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817,2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849,9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868612"/>
          </a:xfrm>
        </p:spPr>
        <p:txBody>
          <a:bodyPr/>
          <a:lstStyle/>
          <a:p>
            <a:pPr>
              <a:defRPr/>
            </a:pPr>
            <a:endParaRPr lang="ru-RU" dirty="0"/>
          </a:p>
        </p:txBody>
      </p:sp>
      <p:graphicFrame>
        <p:nvGraphicFramePr>
          <p:cNvPr id="3" name="Таблица 2"/>
          <p:cNvGraphicFramePr>
            <a:graphicFrameLocks noGrp="1"/>
          </p:cNvGraphicFramePr>
          <p:nvPr/>
        </p:nvGraphicFramePr>
        <p:xfrm>
          <a:off x="500063" y="285750"/>
          <a:ext cx="8215312" cy="2460498"/>
        </p:xfrm>
        <a:graphic>
          <a:graphicData uri="http://schemas.openxmlformats.org/drawingml/2006/table">
            <a:tbl>
              <a:tblPr/>
              <a:tblGrid>
                <a:gridCol w="1368425"/>
                <a:gridCol w="1370012"/>
                <a:gridCol w="1368425"/>
                <a:gridCol w="1370013"/>
                <a:gridCol w="1370012"/>
                <a:gridCol w="1368425"/>
              </a:tblGrid>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штрафные санкции</a:t>
                      </a:r>
                      <a:endParaRPr kumimoji="0" lang="ru-RU" sz="1100" b="0"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104,2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55,3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53,1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57,5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59,8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Безвозмездные  поступления</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211440,5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207742,4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98,3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170730,8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162320,3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дотации</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129531,0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127493,3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98,4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97420,0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84950,0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субвенции</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81773,5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80009,9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97,8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73171,6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77231,1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иные межбюджетные трансферты</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136,0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239,2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175,9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139,2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139,2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bl>
          </a:graphicData>
        </a:graphic>
      </p:graphicFrame>
      <p:sp>
        <p:nvSpPr>
          <p:cNvPr id="34870" name="Rectangle 54"/>
          <p:cNvSpPr>
            <a:spLocks noChangeArrowheads="1"/>
          </p:cNvSpPr>
          <p:nvPr/>
        </p:nvSpPr>
        <p:spPr bwMode="auto">
          <a:xfrm rot="10800000" flipV="1">
            <a:off x="428625" y="3839835"/>
            <a:ext cx="8286750" cy="1938992"/>
          </a:xfrm>
          <a:prstGeom prst="rect">
            <a:avLst/>
          </a:prstGeom>
          <a:noFill/>
          <a:ln w="9525">
            <a:noFill/>
            <a:miter lim="800000"/>
            <a:headEnd/>
            <a:tailEnd/>
          </a:ln>
        </p:spPr>
        <p:txBody>
          <a:bodyPr anchor="ctr">
            <a:spAutoFit/>
          </a:bodyPr>
          <a:lstStyle/>
          <a:p>
            <a:pPr algn="just" eaLnBrk="0" hangingPunct="0"/>
            <a:r>
              <a:rPr lang="ru-RU" sz="1600" dirty="0">
                <a:latin typeface="Times New Roman" pitchFamily="18" charset="0"/>
              </a:rPr>
              <a:t>      </a:t>
            </a:r>
            <a:r>
              <a:rPr lang="ru-RU" sz="1600" b="1" i="1" dirty="0">
                <a:solidFill>
                  <a:srgbClr val="FFFF00"/>
                </a:solidFill>
                <a:latin typeface="Times New Roman" pitchFamily="18" charset="0"/>
              </a:rPr>
              <a:t>Основным налоговым доходом, формирующим бюджет муниципального района, является налог на доходы физических лиц. Таким образом, основными плательщиками налогов, зачисляемых в бюджет муниципального района, являются плательщики налога на доходы физических лиц</a:t>
            </a:r>
            <a:r>
              <a:rPr lang="ru-RU" sz="1600" b="1" i="1" dirty="0" smtClean="0">
                <a:solidFill>
                  <a:srgbClr val="FFFF00"/>
                </a:solidFill>
                <a:latin typeface="Times New Roman" pitchFamily="18" charset="0"/>
              </a:rPr>
              <a:t>: </a:t>
            </a:r>
            <a:r>
              <a:rPr lang="ru-RU" sz="1400" b="1" dirty="0" smtClean="0">
                <a:latin typeface="Times New Roman" pitchFamily="18" charset="0"/>
              </a:rPr>
              <a:t>Общество </a:t>
            </a:r>
            <a:r>
              <a:rPr lang="ru-RU" sz="1400" b="1" dirty="0">
                <a:latin typeface="Times New Roman" pitchFamily="18" charset="0"/>
              </a:rPr>
              <a:t>с ограниченной ответственностью </a:t>
            </a:r>
            <a:r>
              <a:rPr lang="ru-RU" sz="1400" b="1" dirty="0"/>
              <a:t>«</a:t>
            </a:r>
            <a:r>
              <a:rPr lang="ru-RU" sz="1400" b="1" dirty="0">
                <a:latin typeface="Times New Roman" pitchFamily="18" charset="0"/>
              </a:rPr>
              <a:t>Брянская мясная компания</a:t>
            </a:r>
            <a:r>
              <a:rPr lang="ru-RU" sz="1400" b="1" dirty="0"/>
              <a:t>»</a:t>
            </a:r>
            <a:r>
              <a:rPr lang="ru-RU" sz="1400" b="1" dirty="0">
                <a:latin typeface="Times New Roman" pitchFamily="18" charset="0"/>
              </a:rPr>
              <a:t>, производство сельскохозяйственной </a:t>
            </a:r>
            <a:r>
              <a:rPr lang="ru-RU" sz="1400" b="1" dirty="0" smtClean="0">
                <a:latin typeface="Times New Roman" pitchFamily="18" charset="0"/>
              </a:rPr>
              <a:t>продукции; Сельскохозяйственный</a:t>
            </a:r>
            <a:r>
              <a:rPr lang="ru-RU" sz="1400" dirty="0">
                <a:latin typeface="Times New Roman" pitchFamily="18" charset="0"/>
              </a:rPr>
              <a:t> </a:t>
            </a:r>
            <a:r>
              <a:rPr lang="ru-RU" sz="1400" b="1" dirty="0">
                <a:latin typeface="Times New Roman" pitchFamily="18" charset="0"/>
              </a:rPr>
              <a:t>производственный</a:t>
            </a:r>
            <a:r>
              <a:rPr lang="ru-RU" sz="1400" dirty="0">
                <a:latin typeface="Times New Roman" pitchFamily="18" charset="0"/>
              </a:rPr>
              <a:t> </a:t>
            </a:r>
            <a:r>
              <a:rPr lang="ru-RU" sz="1400" b="1" dirty="0">
                <a:latin typeface="Times New Roman" pitchFamily="18" charset="0"/>
              </a:rPr>
              <a:t>кооператив </a:t>
            </a:r>
            <a:r>
              <a:rPr lang="ru-RU" sz="1400" b="1" dirty="0"/>
              <a:t>«</a:t>
            </a:r>
            <a:r>
              <a:rPr lang="ru-RU" sz="1400" b="1" dirty="0">
                <a:latin typeface="Times New Roman" pitchFamily="18" charset="0"/>
              </a:rPr>
              <a:t>Звезда</a:t>
            </a:r>
            <a:r>
              <a:rPr lang="ru-RU" sz="1400" b="1" dirty="0"/>
              <a:t>»</a:t>
            </a:r>
            <a:r>
              <a:rPr lang="ru-RU" sz="1400" b="1" dirty="0">
                <a:latin typeface="Times New Roman" pitchFamily="18" charset="0"/>
              </a:rPr>
              <a:t>, производство сельскохозяйственной </a:t>
            </a:r>
            <a:r>
              <a:rPr lang="ru-RU" sz="1400" b="1" dirty="0" smtClean="0">
                <a:latin typeface="Times New Roman" pitchFamily="18" charset="0"/>
              </a:rPr>
              <a:t>продукции; Закрытое </a:t>
            </a:r>
            <a:r>
              <a:rPr lang="ru-RU" sz="1400" b="1" dirty="0">
                <a:latin typeface="Times New Roman" pitchFamily="18" charset="0"/>
              </a:rPr>
              <a:t>акционерное общество </a:t>
            </a:r>
            <a:r>
              <a:rPr lang="ru-RU" sz="1400" b="1" dirty="0"/>
              <a:t>«</a:t>
            </a:r>
            <a:r>
              <a:rPr lang="ru-RU" sz="1400" b="1" dirty="0">
                <a:latin typeface="Times New Roman" pitchFamily="18" charset="0"/>
              </a:rPr>
              <a:t>Свободный труд</a:t>
            </a:r>
            <a:r>
              <a:rPr lang="ru-RU" sz="1400" b="1" dirty="0"/>
              <a:t>»</a:t>
            </a:r>
            <a:r>
              <a:rPr lang="ru-RU" sz="1400" b="1" dirty="0">
                <a:latin typeface="Times New Roman" pitchFamily="18" charset="0"/>
              </a:rPr>
              <a:t>, производство сельскохозяйственной </a:t>
            </a:r>
            <a:r>
              <a:rPr lang="ru-RU" sz="1400" b="1" dirty="0" smtClean="0">
                <a:latin typeface="Times New Roman" pitchFamily="18" charset="0"/>
              </a:rPr>
              <a:t>продукции.</a:t>
            </a:r>
            <a:endParaRPr lang="ru-RU" sz="14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Скругленный прямоугольник 3"/>
          <p:cNvSpPr/>
          <p:nvPr/>
        </p:nvSpPr>
        <p:spPr>
          <a:xfrm>
            <a:off x="714348" y="285728"/>
            <a:ext cx="7572428" cy="1285884"/>
          </a:xfrm>
          <a:prstGeom prst="roundRect">
            <a:avLst/>
          </a:prstGeom>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i="1" dirty="0">
                <a:solidFill>
                  <a:srgbClr val="FFC000"/>
                </a:solidFill>
              </a:rPr>
              <a:t>Структура налоговых доходов на </a:t>
            </a:r>
            <a:r>
              <a:rPr lang="ru-RU" sz="2800" b="1" i="1" dirty="0" smtClean="0">
                <a:solidFill>
                  <a:srgbClr val="FFC000"/>
                </a:solidFill>
              </a:rPr>
              <a:t>2021 </a:t>
            </a:r>
            <a:r>
              <a:rPr lang="ru-RU" sz="2800" b="1" i="1" dirty="0">
                <a:solidFill>
                  <a:srgbClr val="FFC000"/>
                </a:solidFill>
              </a:rPr>
              <a:t>год</a:t>
            </a:r>
          </a:p>
          <a:p>
            <a:pPr algn="ctr" fontAlgn="auto">
              <a:spcBef>
                <a:spcPts val="0"/>
              </a:spcBef>
              <a:spcAft>
                <a:spcPts val="0"/>
              </a:spcAft>
              <a:defRPr/>
            </a:pPr>
            <a:endParaRPr lang="ru-RU" sz="2800" dirty="0">
              <a:solidFill>
                <a:srgbClr val="FFC000"/>
              </a:solidFill>
            </a:endParaRPr>
          </a:p>
        </p:txBody>
      </p:sp>
      <p:graphicFrame>
        <p:nvGraphicFramePr>
          <p:cNvPr id="6" name="Содержимое 5"/>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Скругленный прямоугольник 3"/>
          <p:cNvSpPr/>
          <p:nvPr/>
        </p:nvSpPr>
        <p:spPr>
          <a:xfrm>
            <a:off x="714348" y="285728"/>
            <a:ext cx="7572428" cy="1285884"/>
          </a:xfrm>
          <a:prstGeom prst="roundRect">
            <a:avLst/>
          </a:prstGeom>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i="1" dirty="0">
                <a:solidFill>
                  <a:srgbClr val="FFC000"/>
                </a:solidFill>
              </a:rPr>
              <a:t>Структура неналоговых доходов на </a:t>
            </a:r>
            <a:r>
              <a:rPr lang="ru-RU" sz="2800" b="1" i="1" dirty="0" smtClean="0">
                <a:solidFill>
                  <a:srgbClr val="FFC000"/>
                </a:solidFill>
              </a:rPr>
              <a:t>2021 </a:t>
            </a:r>
            <a:r>
              <a:rPr lang="ru-RU" sz="2800" b="1" i="1" dirty="0">
                <a:solidFill>
                  <a:srgbClr val="FFC000"/>
                </a:solidFill>
              </a:rPr>
              <a:t>год</a:t>
            </a:r>
          </a:p>
          <a:p>
            <a:pPr algn="ctr" fontAlgn="auto">
              <a:spcBef>
                <a:spcPts val="0"/>
              </a:spcBef>
              <a:spcAft>
                <a:spcPts val="0"/>
              </a:spcAft>
              <a:defRPr/>
            </a:pPr>
            <a:endParaRPr lang="ru-RU" sz="2800" dirty="0">
              <a:solidFill>
                <a:schemeClr val="tx1"/>
              </a:solidFill>
            </a:endParaRPr>
          </a:p>
        </p:txBody>
      </p:sp>
      <p:graphicFrame>
        <p:nvGraphicFramePr>
          <p:cNvPr id="6" name="Содержимое 5"/>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Скругленный прямоугольник 3"/>
          <p:cNvSpPr/>
          <p:nvPr/>
        </p:nvSpPr>
        <p:spPr>
          <a:xfrm>
            <a:off x="714348" y="285728"/>
            <a:ext cx="7572428" cy="1143008"/>
          </a:xfrm>
          <a:prstGeom prst="roundRect">
            <a:avLst/>
          </a:prstGeom>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i="1" dirty="0">
                <a:solidFill>
                  <a:srgbClr val="FFC000"/>
                </a:solidFill>
              </a:rPr>
              <a:t>Структура безвозмездных поступлений на </a:t>
            </a:r>
            <a:r>
              <a:rPr lang="ru-RU" sz="2800" b="1" i="1" dirty="0" smtClean="0">
                <a:solidFill>
                  <a:srgbClr val="FFC000"/>
                </a:solidFill>
              </a:rPr>
              <a:t>2021 </a:t>
            </a:r>
            <a:r>
              <a:rPr lang="ru-RU" sz="2800" b="1" i="1" dirty="0">
                <a:solidFill>
                  <a:srgbClr val="FFC000"/>
                </a:solidFill>
              </a:rPr>
              <a:t>год</a:t>
            </a:r>
          </a:p>
          <a:p>
            <a:pPr algn="ctr" fontAlgn="auto">
              <a:spcBef>
                <a:spcPts val="0"/>
              </a:spcBef>
              <a:spcAft>
                <a:spcPts val="0"/>
              </a:spcAft>
              <a:defRPr/>
            </a:pPr>
            <a:endParaRPr lang="ru-RU" sz="2800" dirty="0">
              <a:solidFill>
                <a:srgbClr val="FFC000"/>
              </a:solidFill>
            </a:endParaRPr>
          </a:p>
        </p:txBody>
      </p:sp>
      <p:graphicFrame>
        <p:nvGraphicFramePr>
          <p:cNvPr id="6" name="Содержимое 5"/>
          <p:cNvGraphicFramePr>
            <a:graphicFrameLocks noGrp="1"/>
          </p:cNvGraphicFramePr>
          <p:nvPr>
            <p:ph idx="1"/>
          </p:nvPr>
        </p:nvGraphicFramePr>
        <p:xfrm>
          <a:off x="428596" y="164305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200" i="1" dirty="0" smtClean="0"/>
              <a:t>Межбюджетные отношения</a:t>
            </a:r>
            <a:endParaRPr lang="ru-RU" sz="3200" i="1" dirty="0"/>
          </a:p>
        </p:txBody>
      </p:sp>
      <p:sp>
        <p:nvSpPr>
          <p:cNvPr id="35843" name="Содержимое 2"/>
          <p:cNvSpPr>
            <a:spLocks noGrp="1"/>
          </p:cNvSpPr>
          <p:nvPr>
            <p:ph idx="1"/>
          </p:nvPr>
        </p:nvSpPr>
        <p:spPr/>
        <p:txBody>
          <a:bodyPr/>
          <a:lstStyle/>
          <a:p>
            <a:pPr algn="just"/>
            <a:r>
              <a:rPr lang="ru-RU" sz="1800" b="1" i="1" dirty="0" smtClean="0">
                <a:solidFill>
                  <a:srgbClr val="FFFF00"/>
                </a:solidFill>
              </a:rPr>
              <a:t>Межбюджетные трансферты – это средства, предоставляемые одним бюджетом бюджетной системы Российской Федерации другому бюджету. </a:t>
            </a:r>
          </a:p>
          <a:p>
            <a:pPr algn="just"/>
            <a:r>
              <a:rPr lang="ru-RU" sz="1800" b="1" i="1" dirty="0" smtClean="0">
                <a:solidFill>
                  <a:srgbClr val="FFFF00"/>
                </a:solidFill>
              </a:rPr>
              <a:t>Общий объем межбюджетных трансфертов, предоставляемых бюджетам сельских поселений муниципального образования в 20</a:t>
            </a:r>
            <a:r>
              <a:rPr lang="en-US" sz="1800" b="1" i="1" dirty="0" smtClean="0">
                <a:solidFill>
                  <a:srgbClr val="FFFF00"/>
                </a:solidFill>
              </a:rPr>
              <a:t>2</a:t>
            </a:r>
            <a:r>
              <a:rPr lang="ru-RU" sz="1800" b="1" i="1" dirty="0" smtClean="0">
                <a:solidFill>
                  <a:srgbClr val="FFFF00"/>
                </a:solidFill>
              </a:rPr>
              <a:t>1 году из  бюджета муниципального образования, составляет 27680,8 тысяч рублей.</a:t>
            </a:r>
            <a:endParaRPr lang="en-US" sz="1800" b="1" i="1" dirty="0" smtClean="0">
              <a:solidFill>
                <a:srgbClr val="FFFF00"/>
              </a:solidFill>
            </a:endParaRPr>
          </a:p>
          <a:p>
            <a:pPr algn="just"/>
            <a:r>
              <a:rPr lang="ru-RU" sz="1800" b="1" i="1" dirty="0" smtClean="0">
                <a:solidFill>
                  <a:srgbClr val="FFFF00"/>
                </a:solidFill>
              </a:rPr>
              <a:t>Общий объем межбюджетных трансфертов, предоставляемых бюджетам сельских поселений муниципального образования в 20</a:t>
            </a:r>
            <a:r>
              <a:rPr lang="en-US" sz="1800" b="1" i="1" dirty="0" smtClean="0">
                <a:solidFill>
                  <a:srgbClr val="FFFF00"/>
                </a:solidFill>
              </a:rPr>
              <a:t>2</a:t>
            </a:r>
            <a:r>
              <a:rPr lang="ru-RU" sz="1800" b="1" i="1" dirty="0" smtClean="0">
                <a:solidFill>
                  <a:srgbClr val="FFFF00"/>
                </a:solidFill>
              </a:rPr>
              <a:t>2 году из  бюджета муниципального образования, составляет 27032,6 тысяч рублей.</a:t>
            </a:r>
          </a:p>
          <a:p>
            <a:pPr algn="just"/>
            <a:r>
              <a:rPr lang="ru-RU" sz="1800" b="1" i="1" dirty="0" smtClean="0">
                <a:solidFill>
                  <a:srgbClr val="FFFF00"/>
                </a:solidFill>
              </a:rPr>
              <a:t>Общий объем межбюджетных трансфертов, предоставляемых бюджетам сельских поселений муниципального образования в 20</a:t>
            </a:r>
            <a:r>
              <a:rPr lang="en-US" sz="1800" b="1" i="1" dirty="0" smtClean="0">
                <a:solidFill>
                  <a:srgbClr val="FFFF00"/>
                </a:solidFill>
              </a:rPr>
              <a:t>2</a:t>
            </a:r>
            <a:r>
              <a:rPr lang="ru-RU" sz="1800" b="1" i="1" dirty="0" smtClean="0">
                <a:solidFill>
                  <a:srgbClr val="FFFF00"/>
                </a:solidFill>
              </a:rPr>
              <a:t>3 году из  бюджета муниципального образования, составляет 23657,3 тысяч рублей.</a:t>
            </a:r>
          </a:p>
          <a:p>
            <a:pPr algn="just"/>
            <a:endParaRPr lang="ru-RU" sz="1600" b="1" i="1" dirty="0" smtClean="0">
              <a:solidFill>
                <a:srgbClr val="FFFF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ChangeArrowheads="1"/>
          </p:cNvSpPr>
          <p:nvPr/>
        </p:nvSpPr>
        <p:spPr bwMode="auto">
          <a:xfrm>
            <a:off x="0" y="214313"/>
            <a:ext cx="9144000" cy="553998"/>
          </a:xfrm>
          <a:prstGeom prst="rect">
            <a:avLst/>
          </a:prstGeom>
          <a:noFill/>
          <a:ln w="9525">
            <a:noFill/>
            <a:miter lim="800000"/>
            <a:headEnd/>
            <a:tailEnd/>
          </a:ln>
        </p:spPr>
        <p:txBody>
          <a:bodyPr anchor="ctr">
            <a:spAutoFit/>
          </a:bodyPr>
          <a:lstStyle/>
          <a:p>
            <a:pPr algn="ctr" eaLnBrk="0" hangingPunct="0"/>
            <a:r>
              <a:rPr lang="ru-RU" sz="1600" b="1" i="1" dirty="0">
                <a:solidFill>
                  <a:srgbClr val="FFC000"/>
                </a:solidFill>
                <a:latin typeface="Times New Roman" pitchFamily="18" charset="0"/>
              </a:rPr>
              <a:t>Межбюджетные трансферты  на </a:t>
            </a:r>
            <a:r>
              <a:rPr lang="ru-RU" sz="1600" b="1" i="1" dirty="0" smtClean="0">
                <a:solidFill>
                  <a:srgbClr val="FFC000"/>
                </a:solidFill>
                <a:latin typeface="Times New Roman" pitchFamily="18" charset="0"/>
              </a:rPr>
              <a:t>2021год </a:t>
            </a:r>
            <a:r>
              <a:rPr lang="ru-RU" sz="1600" b="1" i="1" dirty="0">
                <a:solidFill>
                  <a:srgbClr val="FFC000"/>
                </a:solidFill>
                <a:latin typeface="Times New Roman" pitchFamily="18" charset="0"/>
              </a:rPr>
              <a:t>и на плановый период </a:t>
            </a:r>
            <a:r>
              <a:rPr lang="ru-RU" sz="1600" b="1" i="1" dirty="0" smtClean="0">
                <a:solidFill>
                  <a:srgbClr val="FFC000"/>
                </a:solidFill>
                <a:latin typeface="Times New Roman" pitchFamily="18" charset="0"/>
              </a:rPr>
              <a:t>2022 </a:t>
            </a:r>
            <a:r>
              <a:rPr lang="ru-RU" sz="1600" b="1" i="1" dirty="0">
                <a:solidFill>
                  <a:srgbClr val="FFC000"/>
                </a:solidFill>
                <a:latin typeface="Times New Roman" pitchFamily="18" charset="0"/>
              </a:rPr>
              <a:t>и </a:t>
            </a:r>
            <a:r>
              <a:rPr lang="ru-RU" sz="1600" b="1" i="1" dirty="0" smtClean="0">
                <a:solidFill>
                  <a:srgbClr val="FFC000"/>
                </a:solidFill>
                <a:latin typeface="Times New Roman" pitchFamily="18" charset="0"/>
              </a:rPr>
              <a:t>2023 </a:t>
            </a:r>
            <a:r>
              <a:rPr lang="ru-RU" sz="1600" b="1" i="1" dirty="0">
                <a:solidFill>
                  <a:srgbClr val="FFC000"/>
                </a:solidFill>
                <a:latin typeface="Times New Roman" pitchFamily="18" charset="0"/>
              </a:rPr>
              <a:t>годов</a:t>
            </a:r>
          </a:p>
          <a:p>
            <a:pPr algn="just" eaLnBrk="0" hangingPunct="0"/>
            <a:r>
              <a:rPr lang="ru-RU" sz="1400" b="1" i="1" dirty="0">
                <a:solidFill>
                  <a:srgbClr val="FFC000"/>
                </a:solidFill>
                <a:latin typeface="Times New Roman" pitchFamily="18" charset="0"/>
              </a:rPr>
              <a:t>                                                                                                                                                                                  </a:t>
            </a:r>
            <a:r>
              <a:rPr lang="ru-RU" sz="1400" b="1" i="1" dirty="0" smtClean="0">
                <a:solidFill>
                  <a:srgbClr val="FFC000"/>
                </a:solidFill>
                <a:latin typeface="Times New Roman" pitchFamily="18" charset="0"/>
              </a:rPr>
              <a:t>тыс.рублей</a:t>
            </a:r>
            <a:endParaRPr lang="ru-RU" sz="1400" i="1" dirty="0">
              <a:solidFill>
                <a:srgbClr val="FFC000"/>
              </a:solidFill>
            </a:endParaRPr>
          </a:p>
        </p:txBody>
      </p:sp>
      <p:graphicFrame>
        <p:nvGraphicFramePr>
          <p:cNvPr id="5" name="Таблица 4"/>
          <p:cNvGraphicFramePr>
            <a:graphicFrameLocks noGrp="1"/>
          </p:cNvGraphicFramePr>
          <p:nvPr/>
        </p:nvGraphicFramePr>
        <p:xfrm>
          <a:off x="357158" y="785794"/>
          <a:ext cx="8429714" cy="5928360"/>
        </p:xfrm>
        <a:graphic>
          <a:graphicData uri="http://schemas.openxmlformats.org/drawingml/2006/table">
            <a:tbl>
              <a:tblPr firstRow="1" bandRow="1">
                <a:tableStyleId>{5C22544A-7EE6-4342-B048-85BDC9FD1C3A}</a:tableStyleId>
              </a:tblPr>
              <a:tblGrid>
                <a:gridCol w="495866"/>
                <a:gridCol w="3683573"/>
                <a:gridCol w="850055"/>
                <a:gridCol w="850055"/>
                <a:gridCol w="850055"/>
                <a:gridCol w="850055"/>
                <a:gridCol w="850055"/>
              </a:tblGrid>
              <a:tr h="500691">
                <a:tc>
                  <a:txBody>
                    <a:bodyPr/>
                    <a:lstStyle/>
                    <a:p>
                      <a:r>
                        <a:rPr lang="ru-RU" sz="1400" i="1" u="none" dirty="0" smtClean="0">
                          <a:solidFill>
                            <a:schemeClr val="bg1"/>
                          </a:solidFill>
                        </a:rPr>
                        <a:t>№ </a:t>
                      </a:r>
                      <a:r>
                        <a:rPr lang="ru-RU" sz="1400" i="1" u="none" dirty="0" err="1" smtClean="0">
                          <a:solidFill>
                            <a:schemeClr val="bg1"/>
                          </a:solidFill>
                        </a:rPr>
                        <a:t>п</a:t>
                      </a:r>
                      <a:r>
                        <a:rPr lang="ru-RU" sz="1400" i="1" u="none" dirty="0" smtClean="0">
                          <a:solidFill>
                            <a:schemeClr val="bg1"/>
                          </a:solidFill>
                        </a:rPr>
                        <a:t>/</a:t>
                      </a:r>
                      <a:r>
                        <a:rPr lang="ru-RU" sz="1400" i="1" u="none" dirty="0" err="1" smtClean="0">
                          <a:solidFill>
                            <a:schemeClr val="bg1"/>
                          </a:solidFill>
                        </a:rPr>
                        <a:t>п</a:t>
                      </a:r>
                      <a:endParaRPr lang="ru-RU" sz="1400" i="1" u="none" dirty="0">
                        <a:solidFill>
                          <a:schemeClr val="bg1"/>
                        </a:solidFill>
                      </a:endParaRPr>
                    </a:p>
                  </a:txBody>
                  <a:tcPr>
                    <a:solidFill>
                      <a:srgbClr val="92D050"/>
                    </a:solidFill>
                  </a:tcPr>
                </a:tc>
                <a:tc>
                  <a:txBody>
                    <a:bodyPr/>
                    <a:lstStyle/>
                    <a:p>
                      <a:r>
                        <a:rPr lang="ru-RU" sz="1400" i="1" u="none" dirty="0" smtClean="0">
                          <a:solidFill>
                            <a:schemeClr val="bg1"/>
                          </a:solidFill>
                        </a:rPr>
                        <a:t>Наименование трансферта</a:t>
                      </a:r>
                      <a:endParaRPr lang="ru-RU" sz="1400" i="1" u="none" dirty="0">
                        <a:solidFill>
                          <a:schemeClr val="bg1"/>
                        </a:solidFill>
                      </a:endParaRPr>
                    </a:p>
                  </a:txBody>
                  <a:tcPr>
                    <a:solidFill>
                      <a:srgbClr val="92D050"/>
                    </a:solidFill>
                  </a:tcPr>
                </a:tc>
                <a:tc>
                  <a:txBody>
                    <a:bodyPr/>
                    <a:lstStyle/>
                    <a:p>
                      <a:r>
                        <a:rPr lang="ru-RU" sz="1400" i="1" u="none" dirty="0" smtClean="0">
                          <a:solidFill>
                            <a:schemeClr val="bg1"/>
                          </a:solidFill>
                        </a:rPr>
                        <a:t>2019 год </a:t>
                      </a:r>
                      <a:endParaRPr lang="ru-RU" sz="1400" i="1" u="none" dirty="0">
                        <a:solidFill>
                          <a:schemeClr val="bg1"/>
                        </a:solidFill>
                      </a:endParaRPr>
                    </a:p>
                  </a:txBody>
                  <a:tcPr>
                    <a:solidFill>
                      <a:srgbClr val="92D050"/>
                    </a:solidFill>
                  </a:tcPr>
                </a:tc>
                <a:tc>
                  <a:txBody>
                    <a:bodyPr/>
                    <a:lstStyle/>
                    <a:p>
                      <a:r>
                        <a:rPr lang="ru-RU" sz="1400" i="1" u="none" dirty="0" smtClean="0">
                          <a:solidFill>
                            <a:schemeClr val="bg1"/>
                          </a:solidFill>
                        </a:rPr>
                        <a:t>2020 год</a:t>
                      </a:r>
                      <a:endParaRPr lang="ru-RU" sz="1400" i="1" u="none" dirty="0">
                        <a:solidFill>
                          <a:schemeClr val="bg1"/>
                        </a:solidFill>
                      </a:endParaRPr>
                    </a:p>
                  </a:txBody>
                  <a:tcPr>
                    <a:solidFill>
                      <a:srgbClr val="92D050"/>
                    </a:solidFill>
                  </a:tcPr>
                </a:tc>
                <a:tc>
                  <a:txBody>
                    <a:bodyPr/>
                    <a:lstStyle/>
                    <a:p>
                      <a:r>
                        <a:rPr lang="ru-RU" sz="1400" i="1" u="none" dirty="0" smtClean="0">
                          <a:solidFill>
                            <a:schemeClr val="bg1"/>
                          </a:solidFill>
                        </a:rPr>
                        <a:t>2021год</a:t>
                      </a:r>
                      <a:endParaRPr lang="ru-RU" sz="1400" i="1" u="none" dirty="0">
                        <a:solidFill>
                          <a:schemeClr val="bg1"/>
                        </a:solidFill>
                      </a:endParaRPr>
                    </a:p>
                  </a:txBody>
                  <a:tcPr>
                    <a:solidFill>
                      <a:srgbClr val="92D050"/>
                    </a:solidFill>
                  </a:tcPr>
                </a:tc>
                <a:tc>
                  <a:txBody>
                    <a:bodyPr/>
                    <a:lstStyle/>
                    <a:p>
                      <a:r>
                        <a:rPr lang="ru-RU" sz="1400" i="1" u="none" dirty="0" smtClean="0">
                          <a:solidFill>
                            <a:schemeClr val="bg1"/>
                          </a:solidFill>
                        </a:rPr>
                        <a:t>2022 год</a:t>
                      </a:r>
                      <a:endParaRPr lang="ru-RU" sz="1400" i="1" u="none" dirty="0">
                        <a:solidFill>
                          <a:schemeClr val="bg1"/>
                        </a:solidFill>
                      </a:endParaRPr>
                    </a:p>
                  </a:txBody>
                  <a:tcPr>
                    <a:solidFill>
                      <a:srgbClr val="92D050"/>
                    </a:solidFill>
                  </a:tcPr>
                </a:tc>
                <a:tc>
                  <a:txBody>
                    <a:bodyPr/>
                    <a:lstStyle/>
                    <a:p>
                      <a:r>
                        <a:rPr lang="ru-RU" sz="1400" i="1" u="none" dirty="0" smtClean="0">
                          <a:solidFill>
                            <a:schemeClr val="bg1"/>
                          </a:solidFill>
                        </a:rPr>
                        <a:t>2023 год</a:t>
                      </a:r>
                      <a:endParaRPr lang="ru-RU" sz="1400" i="1" u="none" dirty="0">
                        <a:solidFill>
                          <a:schemeClr val="bg1"/>
                        </a:solidFill>
                      </a:endParaRPr>
                    </a:p>
                  </a:txBody>
                  <a:tcPr>
                    <a:solidFill>
                      <a:srgbClr val="92D050"/>
                    </a:solidFill>
                  </a:tcPr>
                </a:tc>
              </a:tr>
              <a:tr h="220893">
                <a:tc>
                  <a:txBody>
                    <a:bodyPr/>
                    <a:lstStyle/>
                    <a:p>
                      <a:r>
                        <a:rPr lang="ru-RU" sz="900" dirty="0" smtClean="0"/>
                        <a:t>1.</a:t>
                      </a:r>
                      <a:endParaRPr lang="ru-RU" sz="900" dirty="0"/>
                    </a:p>
                  </a:txBody>
                  <a:tcPr>
                    <a:solidFill>
                      <a:srgbClr val="BFEFDF"/>
                    </a:solidFill>
                  </a:tcPr>
                </a:tc>
                <a:tc>
                  <a:txBody>
                    <a:bodyPr/>
                    <a:lstStyle/>
                    <a:p>
                      <a:r>
                        <a:rPr lang="ru-RU" sz="900" dirty="0" smtClean="0"/>
                        <a:t>Дотации:</a:t>
                      </a:r>
                      <a:endParaRPr lang="ru-RU" sz="900" dirty="0"/>
                    </a:p>
                  </a:txBody>
                  <a:tcPr>
                    <a:solidFill>
                      <a:srgbClr val="BFEFDF"/>
                    </a:solidFill>
                  </a:tcPr>
                </a:tc>
                <a:tc>
                  <a:txBody>
                    <a:bodyPr/>
                    <a:lstStyle/>
                    <a:p>
                      <a:pPr algn="r"/>
                      <a:r>
                        <a:rPr lang="ru-RU" sz="900" dirty="0" smtClean="0">
                          <a:solidFill>
                            <a:srgbClr val="000000"/>
                          </a:solidFill>
                        </a:rPr>
                        <a:t>90147,0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129531,0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127493,3</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97420,0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84950,0</a:t>
                      </a:r>
                      <a:endParaRPr lang="ru-RU" sz="900" dirty="0">
                        <a:solidFill>
                          <a:srgbClr val="000000"/>
                        </a:solidFill>
                      </a:endParaRPr>
                    </a:p>
                  </a:txBody>
                  <a:tcPr>
                    <a:solidFill>
                      <a:srgbClr val="BFEFDF"/>
                    </a:solidFill>
                  </a:tcPr>
                </a:tc>
              </a:tr>
              <a:tr h="220893">
                <a:tc>
                  <a:txBody>
                    <a:bodyPr/>
                    <a:lstStyle/>
                    <a:p>
                      <a:r>
                        <a:rPr lang="ru-RU" sz="900" dirty="0" smtClean="0"/>
                        <a:t>2.</a:t>
                      </a:r>
                      <a:endParaRPr lang="ru-RU" sz="900" dirty="0"/>
                    </a:p>
                  </a:txBody>
                  <a:tcPr>
                    <a:solidFill>
                      <a:srgbClr val="BFEFDF"/>
                    </a:solidFill>
                  </a:tcPr>
                </a:tc>
                <a:tc>
                  <a:txBody>
                    <a:bodyPr/>
                    <a:lstStyle/>
                    <a:p>
                      <a:r>
                        <a:rPr lang="ru-RU" sz="900" dirty="0" smtClean="0"/>
                        <a:t>Субсидии:</a:t>
                      </a:r>
                      <a:endParaRPr lang="ru-RU" sz="900" dirty="0"/>
                    </a:p>
                  </a:txBody>
                  <a:tcPr>
                    <a:solidFill>
                      <a:srgbClr val="BFEFDF"/>
                    </a:solidFill>
                  </a:tcPr>
                </a:tc>
                <a:tc>
                  <a:txBody>
                    <a:bodyPr/>
                    <a:lstStyle/>
                    <a:p>
                      <a:pPr algn="r"/>
                      <a:r>
                        <a:rPr lang="ru-RU" sz="900" dirty="0" smtClean="0">
                          <a:solidFill>
                            <a:srgbClr val="000000"/>
                          </a:solidFill>
                        </a:rPr>
                        <a:t>38170,8</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10838,1</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r>
              <a:tr h="485965">
                <a:tc>
                  <a:txBody>
                    <a:bodyPr/>
                    <a:lstStyle/>
                    <a:p>
                      <a:r>
                        <a:rPr lang="ru-RU" sz="900" dirty="0" smtClean="0"/>
                        <a:t>2.1.</a:t>
                      </a:r>
                      <a:endParaRPr lang="ru-RU" sz="900" dirty="0"/>
                    </a:p>
                  </a:txBody>
                  <a:tcPr>
                    <a:solidFill>
                      <a:srgbClr val="BFEFDF"/>
                    </a:solidFill>
                  </a:tcPr>
                </a:tc>
                <a:tc>
                  <a:txBody>
                    <a:bodyPr/>
                    <a:lstStyle/>
                    <a:p>
                      <a:r>
                        <a:rPr lang="ru-RU" sz="900" dirty="0" smtClean="0"/>
                        <a:t>Субсидии бюджетам муниципальных районов на обеспечение развития и укрепления материально-технической базы домов культуры в населенных пунктах с числом жителей до 50 тысяч человек</a:t>
                      </a:r>
                      <a:endParaRPr lang="ru-RU" sz="900" dirty="0"/>
                    </a:p>
                  </a:txBody>
                  <a:tcPr>
                    <a:solidFill>
                      <a:srgbClr val="BFEFDF"/>
                    </a:solidFill>
                  </a:tcPr>
                </a:tc>
                <a:tc>
                  <a:txBody>
                    <a:bodyPr/>
                    <a:lstStyle/>
                    <a:p>
                      <a:pPr algn="r"/>
                      <a:r>
                        <a:rPr lang="ru-RU" sz="900" dirty="0" smtClean="0">
                          <a:solidFill>
                            <a:srgbClr val="000000"/>
                          </a:solidFill>
                        </a:rPr>
                        <a:t>940,5</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1050,0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r>
              <a:tr h="353429">
                <a:tc>
                  <a:txBody>
                    <a:bodyPr/>
                    <a:lstStyle/>
                    <a:p>
                      <a:r>
                        <a:rPr lang="ru-RU" sz="900" dirty="0" smtClean="0"/>
                        <a:t>2.2.</a:t>
                      </a:r>
                      <a:endParaRPr lang="ru-RU" sz="900" dirty="0"/>
                    </a:p>
                  </a:txBody>
                  <a:tcPr>
                    <a:solidFill>
                      <a:srgbClr val="BFEFDF"/>
                    </a:solidFill>
                  </a:tcPr>
                </a:tc>
                <a:tc>
                  <a:txBody>
                    <a:bodyPr/>
                    <a:lstStyle/>
                    <a:p>
                      <a:r>
                        <a:rPr lang="ru-RU" sz="900" dirty="0" smtClean="0"/>
                        <a:t>Субсидии бюджетам муниципальных районов на реализацию мероприятий по обеспечению жильем молодых семей</a:t>
                      </a:r>
                      <a:endParaRPr lang="ru-RU" sz="900" dirty="0"/>
                    </a:p>
                  </a:txBody>
                  <a:tcPr>
                    <a:solidFill>
                      <a:srgbClr val="BFEFDF"/>
                    </a:solidFill>
                  </a:tcPr>
                </a:tc>
                <a:tc>
                  <a:txBody>
                    <a:bodyPr/>
                    <a:lstStyle/>
                    <a:p>
                      <a:pPr algn="r"/>
                      <a:r>
                        <a:rPr lang="ru-RU" sz="900" dirty="0" smtClean="0">
                          <a:solidFill>
                            <a:srgbClr val="000000"/>
                          </a:solidFill>
                        </a:rPr>
                        <a:t>1252,4</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1066,1</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r>
              <a:tr h="353429">
                <a:tc>
                  <a:txBody>
                    <a:bodyPr/>
                    <a:lstStyle/>
                    <a:p>
                      <a:r>
                        <a:rPr lang="ru-RU" sz="900" dirty="0" smtClean="0"/>
                        <a:t>2.3.</a:t>
                      </a:r>
                      <a:endParaRPr lang="ru-RU" sz="900" dirty="0"/>
                    </a:p>
                  </a:txBody>
                  <a:tcPr>
                    <a:solidFill>
                      <a:srgbClr val="BFEFDF"/>
                    </a:solidFill>
                  </a:tcPr>
                </a:tc>
                <a:tc>
                  <a:txBody>
                    <a:bodyPr/>
                    <a:lstStyle/>
                    <a:p>
                      <a:r>
                        <a:rPr lang="ru-RU" sz="900" dirty="0" smtClean="0"/>
                        <a:t>Субсидия бюджетам муниципальных районов на поддержку отрасли культуры</a:t>
                      </a:r>
                      <a:endParaRPr lang="ru-RU" sz="900" dirty="0"/>
                    </a:p>
                  </a:txBody>
                  <a:tcPr>
                    <a:solidFill>
                      <a:srgbClr val="BFEFDF"/>
                    </a:solidFill>
                  </a:tcPr>
                </a:tc>
                <a:tc>
                  <a:txBody>
                    <a:bodyPr/>
                    <a:lstStyle/>
                    <a:p>
                      <a:pPr algn="r"/>
                      <a:r>
                        <a:rPr lang="ru-RU" sz="900" dirty="0" smtClean="0">
                          <a:solidFill>
                            <a:srgbClr val="000000"/>
                          </a:solidFill>
                        </a:rPr>
                        <a:t>2,6</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211,3</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r>
              <a:tr h="353429">
                <a:tc>
                  <a:txBody>
                    <a:bodyPr/>
                    <a:lstStyle/>
                    <a:p>
                      <a:r>
                        <a:rPr lang="ru-RU" sz="900" dirty="0" smtClean="0"/>
                        <a:t>2.4.</a:t>
                      </a:r>
                      <a:endParaRPr lang="ru-RU" sz="900" dirty="0"/>
                    </a:p>
                  </a:txBody>
                  <a:tcPr>
                    <a:solidFill>
                      <a:srgbClr val="BFEFDF"/>
                    </a:solidFill>
                  </a:tcPr>
                </a:tc>
                <a:tc>
                  <a:txBody>
                    <a:bodyPr/>
                    <a:lstStyle/>
                    <a:p>
                      <a:r>
                        <a:rPr lang="ru-RU" sz="900" dirty="0" smtClean="0"/>
                        <a:t>Прочие субсидии</a:t>
                      </a:r>
                      <a:endParaRPr lang="ru-RU" sz="900" dirty="0"/>
                    </a:p>
                  </a:txBody>
                  <a:tcPr>
                    <a:solidFill>
                      <a:srgbClr val="BFEFDF"/>
                    </a:solidFill>
                  </a:tcPr>
                </a:tc>
                <a:tc>
                  <a:txBody>
                    <a:bodyPr/>
                    <a:lstStyle/>
                    <a:p>
                      <a:pPr algn="r"/>
                      <a:r>
                        <a:rPr lang="ru-RU" sz="900" dirty="0" smtClean="0">
                          <a:solidFill>
                            <a:srgbClr val="000000"/>
                          </a:solidFill>
                        </a:rPr>
                        <a:t>35975,2</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6416,5</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a:t>
                      </a:r>
                      <a:r>
                        <a:rPr lang="ru-RU" sz="900" dirty="0">
                          <a:solidFill>
                            <a:srgbClr val="000000"/>
                          </a:solidFill>
                        </a:rPr>
                        <a:t>0</a:t>
                      </a:r>
                      <a:endParaRPr lang="ru-RU" sz="900" dirty="0" smtClean="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p>
                    <a:p>
                      <a:pPr algn="r"/>
                      <a:endParaRPr lang="ru-RU" sz="900" dirty="0">
                        <a:solidFill>
                          <a:srgbClr val="000000"/>
                        </a:solidFill>
                      </a:endParaRPr>
                    </a:p>
                  </a:txBody>
                  <a:tcPr>
                    <a:solidFill>
                      <a:srgbClr val="BFEFDF"/>
                    </a:solidFill>
                  </a:tcPr>
                </a:tc>
              </a:tr>
              <a:tr h="824668">
                <a:tc>
                  <a:txBody>
                    <a:bodyPr/>
                    <a:lstStyle/>
                    <a:p>
                      <a:r>
                        <a:rPr lang="ru-RU" sz="900" dirty="0" smtClean="0"/>
                        <a:t>2.5.</a:t>
                      </a:r>
                      <a:endParaRPr lang="ru-RU" sz="900" dirty="0"/>
                    </a:p>
                  </a:txBody>
                  <a:tcPr>
                    <a:solidFill>
                      <a:srgbClr val="BFEFDF"/>
                    </a:solidFill>
                  </a:tcPr>
                </a:tc>
                <a:tc>
                  <a:txBody>
                    <a:bodyPr/>
                    <a:lstStyle/>
                    <a:p>
                      <a:endParaRPr kumimoji="0" lang="ru-RU" sz="1000" kern="1200" baseline="0" dirty="0" smtClean="0">
                        <a:solidFill>
                          <a:schemeClr val="dk1"/>
                        </a:solidFill>
                        <a:latin typeface="+mn-lt"/>
                        <a:ea typeface="+mn-ea"/>
                        <a:cs typeface="+mn-cs"/>
                      </a:endParaRPr>
                    </a:p>
                    <a:p>
                      <a:r>
                        <a:rPr kumimoji="0" lang="ru-RU" sz="1000" kern="1200" baseline="0" dirty="0" smtClean="0">
                          <a:solidFill>
                            <a:schemeClr val="dk1"/>
                          </a:solidFill>
                          <a:latin typeface="+mn-lt"/>
                          <a:ea typeface="+mn-ea"/>
                          <a:cs typeface="+mn-cs"/>
                        </a:rPr>
                        <a:t>Субсидии бюджетам муниципальных районов на разработку генеральных планов, правил землепользования и застройки сельских поселений Смоленской области	</a:t>
                      </a:r>
                    </a:p>
                    <a:p>
                      <a:endParaRPr lang="ru-RU" sz="1000" baseline="0" dirty="0"/>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380,0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r>
              <a:tr h="785825">
                <a:tc>
                  <a:txBody>
                    <a:bodyPr/>
                    <a:lstStyle/>
                    <a:p>
                      <a:r>
                        <a:rPr lang="ru-RU" sz="900" dirty="0" smtClean="0"/>
                        <a:t>2.6.</a:t>
                      </a:r>
                      <a:endParaRPr lang="ru-RU" sz="900" dirty="0"/>
                    </a:p>
                  </a:txBody>
                  <a:tcPr>
                    <a:solidFill>
                      <a:srgbClr val="BFEFDF"/>
                    </a:solidFill>
                  </a:tcPr>
                </a:tc>
                <a:tc>
                  <a:txBody>
                    <a:bodyPr/>
                    <a:lstStyle/>
                    <a:p>
                      <a:endParaRPr kumimoji="0" lang="ru-RU" sz="1800" kern="1200" baseline="0" dirty="0" smtClean="0">
                        <a:solidFill>
                          <a:schemeClr val="dk1"/>
                        </a:solidFill>
                        <a:latin typeface="+mn-lt"/>
                        <a:ea typeface="+mn-ea"/>
                        <a:cs typeface="+mn-cs"/>
                      </a:endParaRPr>
                    </a:p>
                    <a:p>
                      <a:r>
                        <a:rPr kumimoji="0" lang="ru-RU" sz="1000" kern="1200" baseline="0" dirty="0" smtClean="0">
                          <a:solidFill>
                            <a:schemeClr val="dk1"/>
                          </a:solidFill>
                          <a:latin typeface="+mn-lt"/>
                          <a:ea typeface="+mn-ea"/>
                          <a:cs typeface="+mn-cs"/>
                        </a:rPr>
                        <a:t>Субсидии бюджетам муниципальных районов на создание в образовательных организациях условий для получения детьми-инвалидами качественного образования	</a:t>
                      </a:r>
                    </a:p>
                    <a:p>
                      <a:endParaRPr lang="ru-RU" sz="900" dirty="0"/>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784,8</a:t>
                      </a: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p>
                  </a:txBody>
                  <a:tcPr>
                    <a:solidFill>
                      <a:srgbClr val="BFEFDF"/>
                    </a:solidFill>
                  </a:tcPr>
                </a:tc>
              </a:tr>
              <a:tr h="825837">
                <a:tc>
                  <a:txBody>
                    <a:bodyPr/>
                    <a:lstStyle/>
                    <a:p>
                      <a:r>
                        <a:rPr lang="ru-RU" sz="900" dirty="0" smtClean="0"/>
                        <a:t>2.7. </a:t>
                      </a:r>
                      <a:endParaRPr lang="ru-RU" sz="900" dirty="0"/>
                    </a:p>
                  </a:txBody>
                  <a:tcPr>
                    <a:solidFill>
                      <a:srgbClr val="BFEFDF"/>
                    </a:solidFill>
                  </a:tcPr>
                </a:tc>
                <a:tc>
                  <a:txBody>
                    <a:bodyPr/>
                    <a:lstStyle/>
                    <a:p>
                      <a:endParaRPr kumimoji="0" lang="ru-RU" sz="1800" kern="1200" baseline="0" dirty="0" smtClean="0">
                        <a:solidFill>
                          <a:schemeClr val="dk1"/>
                        </a:solidFill>
                        <a:latin typeface="+mn-lt"/>
                        <a:ea typeface="+mn-ea"/>
                        <a:cs typeface="+mn-cs"/>
                      </a:endParaRPr>
                    </a:p>
                    <a:p>
                      <a:r>
                        <a:rPr kumimoji="0" lang="ru-RU" sz="1000" kern="1200" baseline="0" dirty="0" smtClean="0">
                          <a:solidFill>
                            <a:schemeClr val="dk1"/>
                          </a:solidFill>
                          <a:latin typeface="+mn-lt"/>
                          <a:ea typeface="+mn-ea"/>
                          <a:cs typeface="+mn-cs"/>
                        </a:rPr>
                        <a:t>Субсидии муниципальным районам  на организацию мероприятий  по ликвидационному  тампонажу  бесхозяйных  подземных водозаборных скважин</a:t>
                      </a:r>
                      <a:r>
                        <a:rPr kumimoji="0" lang="ru-RU" sz="1800" kern="1200" baseline="0" dirty="0" smtClean="0">
                          <a:solidFill>
                            <a:schemeClr val="dk1"/>
                          </a:solidFill>
                          <a:latin typeface="+mn-lt"/>
                          <a:ea typeface="+mn-ea"/>
                          <a:cs typeface="+mn-cs"/>
                        </a:rPr>
                        <a:t>	</a:t>
                      </a:r>
                    </a:p>
                    <a:p>
                      <a:endParaRPr lang="ru-RU" sz="900" dirty="0"/>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929,4</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r>
              <a:tr h="220893">
                <a:tc>
                  <a:txBody>
                    <a:bodyPr/>
                    <a:lstStyle/>
                    <a:p>
                      <a:r>
                        <a:rPr lang="ru-RU" sz="900" dirty="0" smtClean="0"/>
                        <a:t>2.8.</a:t>
                      </a:r>
                      <a:endParaRPr lang="ru-RU" sz="900" dirty="0"/>
                    </a:p>
                  </a:txBody>
                  <a:tcPr>
                    <a:solidFill>
                      <a:srgbClr val="BFEFDF"/>
                    </a:solidFill>
                  </a:tcPr>
                </a:tc>
                <a:tc>
                  <a:txBody>
                    <a:bodyPr/>
                    <a:lstStyle/>
                    <a:p>
                      <a:r>
                        <a:rPr lang="ru-RU" sz="900" dirty="0" smtClean="0"/>
                        <a:t>Прочие субсидии</a:t>
                      </a:r>
                      <a:endParaRPr lang="ru-RU" sz="900" dirty="0"/>
                    </a:p>
                  </a:txBody>
                  <a:tcPr>
                    <a:solidFill>
                      <a:srgbClr val="BFEFDF"/>
                    </a:solidFill>
                  </a:tcPr>
                </a:tc>
                <a:tc>
                  <a:txBody>
                    <a:bodyPr/>
                    <a:lstStyle/>
                    <a:p>
                      <a:pPr algn="r"/>
                      <a:r>
                        <a:rPr lang="ru-RU" sz="900" dirty="0" smtClean="0">
                          <a:solidFill>
                            <a:srgbClr val="000000"/>
                          </a:solidFill>
                        </a:rPr>
                        <a:t>35975,2</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537,3</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r>
              <a:tr h="220893">
                <a:tc>
                  <a:txBody>
                    <a:bodyPr/>
                    <a:lstStyle/>
                    <a:p>
                      <a:r>
                        <a:rPr lang="ru-RU" sz="900" dirty="0" smtClean="0"/>
                        <a:t>3.</a:t>
                      </a:r>
                      <a:endParaRPr lang="ru-RU" sz="900" dirty="0"/>
                    </a:p>
                  </a:txBody>
                  <a:tcPr>
                    <a:solidFill>
                      <a:srgbClr val="BFEFDF"/>
                    </a:solidFill>
                  </a:tcPr>
                </a:tc>
                <a:tc>
                  <a:txBody>
                    <a:bodyPr/>
                    <a:lstStyle/>
                    <a:p>
                      <a:r>
                        <a:rPr lang="ru-RU" sz="900" dirty="0" smtClean="0"/>
                        <a:t>Субвенции:</a:t>
                      </a:r>
                      <a:endParaRPr lang="ru-RU" sz="900" dirty="0"/>
                    </a:p>
                  </a:txBody>
                  <a:tcPr>
                    <a:solidFill>
                      <a:srgbClr val="BFEFDF"/>
                    </a:solidFill>
                  </a:tcPr>
                </a:tc>
                <a:tc>
                  <a:txBody>
                    <a:bodyPr/>
                    <a:lstStyle/>
                    <a:p>
                      <a:pPr algn="r"/>
                      <a:r>
                        <a:rPr lang="ru-RU" sz="900" dirty="0" smtClean="0">
                          <a:solidFill>
                            <a:srgbClr val="000000"/>
                          </a:solidFill>
                        </a:rPr>
                        <a:t>76252,4</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84479,1</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80009,9</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73171,6</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77231,1</a:t>
                      </a:r>
                      <a:endParaRPr lang="ru-RU" sz="900" dirty="0">
                        <a:solidFill>
                          <a:srgbClr val="000000"/>
                        </a:solidFill>
                      </a:endParaRPr>
                    </a:p>
                  </a:txBody>
                  <a:tcPr>
                    <a:solidFill>
                      <a:srgbClr val="BFEFDF"/>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defRPr/>
            </a:pPr>
            <a:r>
              <a:rPr lang="en-US" i="1" dirty="0" err="1" smtClean="0"/>
              <a:t>Как</a:t>
            </a:r>
            <a:r>
              <a:rPr lang="en-US" i="1" dirty="0" smtClean="0"/>
              <a:t> </a:t>
            </a:r>
            <a:r>
              <a:rPr lang="en-US" i="1" dirty="0" err="1" smtClean="0"/>
              <a:t>определяется</a:t>
            </a:r>
            <a:r>
              <a:rPr lang="en-US" i="1" dirty="0" smtClean="0"/>
              <a:t> </a:t>
            </a:r>
            <a:r>
              <a:rPr lang="en-US" i="1" dirty="0" err="1" smtClean="0"/>
              <a:t>баланс</a:t>
            </a:r>
            <a:r>
              <a:rPr lang="en-US" i="1" dirty="0" smtClean="0"/>
              <a:t> </a:t>
            </a:r>
            <a:r>
              <a:rPr lang="en-US" i="1" dirty="0" err="1" smtClean="0"/>
              <a:t>бюджета</a:t>
            </a:r>
            <a:r>
              <a:rPr lang="en-US" i="1" dirty="0" smtClean="0"/>
              <a:t>?</a:t>
            </a:r>
            <a:r>
              <a:rPr lang="ru-RU" dirty="0" smtClean="0"/>
              <a:t/>
            </a:r>
            <a:br>
              <a:rPr lang="ru-RU" dirty="0" smtClean="0"/>
            </a:br>
            <a:endParaRPr lang="ru-RU" dirty="0"/>
          </a:p>
        </p:txBody>
      </p:sp>
      <p:sp>
        <p:nvSpPr>
          <p:cNvPr id="20483" name="Содержимое 2"/>
          <p:cNvSpPr>
            <a:spLocks noGrp="1"/>
          </p:cNvSpPr>
          <p:nvPr>
            <p:ph idx="1"/>
          </p:nvPr>
        </p:nvSpPr>
        <p:spPr/>
        <p:txBody>
          <a:bodyPr/>
          <a:lstStyle/>
          <a:p>
            <a:pPr algn="just"/>
            <a:r>
              <a:rPr lang="ru-RU" b="1" i="1" dirty="0" smtClean="0"/>
              <a:t>Доходы – Расходы = Дефицит / </a:t>
            </a:r>
            <a:r>
              <a:rPr lang="ru-RU" b="1" i="1" dirty="0" err="1" smtClean="0"/>
              <a:t>Профицит</a:t>
            </a:r>
            <a:endParaRPr lang="ru-RU" i="1" dirty="0" smtClean="0"/>
          </a:p>
          <a:p>
            <a:pPr algn="just">
              <a:buFont typeface="Wingdings 2" pitchFamily="18" charset="2"/>
              <a:buNone/>
            </a:pPr>
            <a:endParaRPr lang="ru-RU" dirty="0" smtClean="0"/>
          </a:p>
          <a:p>
            <a:pPr algn="just"/>
            <a:r>
              <a:rPr lang="ru-RU" i="1" dirty="0" smtClean="0"/>
              <a:t>Если расходы превышают доходы складывается дефицит, если они меньше доходов – </a:t>
            </a:r>
            <a:r>
              <a:rPr lang="ru-RU" i="1" dirty="0" err="1" smtClean="0"/>
              <a:t>профицит</a:t>
            </a:r>
            <a:endParaRPr lang="ru-RU" i="1" dirty="0" smtClean="0"/>
          </a:p>
          <a:p>
            <a:pPr algn="just">
              <a:buNone/>
            </a:pPr>
            <a:endParaRPr lang="ru-RU" dirty="0" smtClean="0"/>
          </a:p>
          <a:p>
            <a:pPr algn="just"/>
            <a:r>
              <a:rPr lang="ru-RU" i="1" dirty="0" smtClean="0"/>
              <a:t>В случае нехватки денежных средств на покрытие всех обязательств государства в конкретном году планируется источники заимствований или происходит сокращение расходов.</a:t>
            </a:r>
          </a:p>
          <a:p>
            <a:pPr>
              <a:buFont typeface="Wingdings 2" pitchFamily="18" charset="2"/>
              <a:buNone/>
            </a:pPr>
            <a:r>
              <a:rPr lang="ru-RU" i="1" dirty="0" smtClean="0"/>
              <a:t> </a:t>
            </a:r>
          </a:p>
          <a:p>
            <a:endParaRPr lang="ru-RU"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nvGraphicFramePr>
        <p:xfrm>
          <a:off x="285720" y="214290"/>
          <a:ext cx="8501122" cy="3535680"/>
        </p:xfrm>
        <a:graphic>
          <a:graphicData uri="http://schemas.openxmlformats.org/drawingml/2006/table">
            <a:tbl>
              <a:tblPr/>
              <a:tblGrid>
                <a:gridCol w="498436"/>
                <a:gridCol w="3716406"/>
                <a:gridCol w="857256"/>
                <a:gridCol w="857256"/>
                <a:gridCol w="857256"/>
                <a:gridCol w="857256"/>
                <a:gridCol w="857256"/>
              </a:tblGrid>
              <a:tr h="3104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900" dirty="0" smtClean="0">
                          <a:solidFill>
                            <a:schemeClr val="bg1"/>
                          </a:solidFill>
                        </a:rPr>
                        <a:t>3.1.</a:t>
                      </a:r>
                    </a:p>
                    <a:p>
                      <a:endParaRPr lang="ru-RU" sz="900" dirty="0">
                        <a:solidFill>
                          <a:schemeClr val="bg1"/>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rgbClr val="BFEFD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900" dirty="0" smtClean="0">
                          <a:solidFill>
                            <a:schemeClr val="bg1"/>
                          </a:solidFill>
                        </a:rPr>
                        <a:t>Субвенции бюджетам муниципальных районов на выполнение передаваемых полномочий субъектов</a:t>
                      </a:r>
                      <a:endParaRPr lang="ru-RU" sz="9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75551,2</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82150,0</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79231,4</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72378,4</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76467,6</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43293">
                <a:tc>
                  <a:txBody>
                    <a:bodyPr/>
                    <a:lstStyle/>
                    <a:p>
                      <a:r>
                        <a:rPr lang="ru-RU" sz="900" dirty="0" smtClean="0">
                          <a:solidFill>
                            <a:schemeClr val="bg1"/>
                          </a:solidFill>
                        </a:rPr>
                        <a:t>3.2.</a:t>
                      </a:r>
                      <a:endParaRPr lang="ru-RU" sz="9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bg1"/>
                          </a:solidFill>
                        </a:rPr>
                        <a:t>Субвенции бюджетам муниципальных районов на осуществление полномочий по составлению (изменению) списков кандидатов в присяжные заседатели федеральных судов общей юрисдикции в Российской Федерации</a:t>
                      </a:r>
                      <a:endParaRPr lang="ru-RU" sz="9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1,3</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1,4</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1,4</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8,3</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0,6</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bg1"/>
                          </a:solidFill>
                        </a:rPr>
                        <a:t>3.3.</a:t>
                      </a:r>
                      <a:endParaRPr lang="ru-RU" sz="9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bg1"/>
                          </a:solidFill>
                        </a:rPr>
                        <a:t>Субвенции бюджетам муниципальных районов на государственную регистрацию актов гражданского состояния</a:t>
                      </a:r>
                      <a:endParaRPr lang="ru-RU" sz="9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700,0</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713,2</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777,1</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784,9</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762,9</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bg1"/>
                          </a:solidFill>
                        </a:rPr>
                        <a:t>3.4.</a:t>
                      </a:r>
                      <a:endParaRPr lang="ru-RU" sz="9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kumimoji="0" lang="ru-RU" sz="1000" kern="1200" dirty="0" smtClean="0">
                          <a:solidFill>
                            <a:schemeClr val="bg1"/>
                          </a:solidFill>
                          <a:latin typeface="+mn-lt"/>
                          <a:ea typeface="+mn-ea"/>
                          <a:cs typeface="+mn-cs"/>
                        </a:rPr>
                        <a:t>Субвенции бюджетам муниципальных районов 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a:t>
                      </a:r>
                      <a:endParaRPr lang="ru-RU" sz="10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1614,5</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194033">
                <a:tc>
                  <a:txBody>
                    <a:bodyPr/>
                    <a:lstStyle/>
                    <a:p>
                      <a:r>
                        <a:rPr lang="ru-RU" sz="900" dirty="0" smtClean="0">
                          <a:solidFill>
                            <a:schemeClr val="bg1"/>
                          </a:solidFill>
                        </a:rPr>
                        <a:t>4.</a:t>
                      </a:r>
                      <a:endParaRPr lang="ru-RU" sz="9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bg1"/>
                          </a:solidFill>
                        </a:rPr>
                        <a:t>Иные межбюджетные трансферты</a:t>
                      </a:r>
                      <a:endParaRPr lang="ru-RU" sz="9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212,3</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336,0</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239,2</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139,2</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139,2</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43293">
                <a:tc>
                  <a:txBody>
                    <a:bodyPr/>
                    <a:lstStyle/>
                    <a:p>
                      <a:r>
                        <a:rPr lang="ru-RU" sz="900" dirty="0" smtClean="0">
                          <a:solidFill>
                            <a:schemeClr val="bg1"/>
                          </a:solidFill>
                        </a:rPr>
                        <a:t>4.1.</a:t>
                      </a:r>
                      <a:endParaRPr lang="ru-RU" sz="9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bg1"/>
                          </a:solidFill>
                        </a:rPr>
                        <a:t>Межбюджетные трансферты, передаваемые бюджетам муниципальных районов из бюджетов поселений на осуществление части полномочий по решению вопросов местного значения в соответствии с заключенными соглашениями</a:t>
                      </a:r>
                      <a:endParaRPr lang="ru-RU" sz="9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212,3</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336,0</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239,2</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139,2</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139,2</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bg1"/>
                          </a:solidFill>
                        </a:rPr>
                        <a:t>4.2.</a:t>
                      </a:r>
                      <a:endParaRPr lang="ru-RU" sz="9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bg1"/>
                          </a:solidFill>
                        </a:rPr>
                        <a:t>Прочие безвозмездные поступления в бюджеты муниципальных районов</a:t>
                      </a:r>
                      <a:endParaRPr lang="ru-RU" sz="9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194033">
                <a:tc>
                  <a:txBody>
                    <a:bodyPr/>
                    <a:lstStyle/>
                    <a:p>
                      <a:endParaRPr lang="ru-RU" sz="9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solidFill>
                      <a:srgbClr val="BFEFDF"/>
                    </a:solidFill>
                  </a:tcPr>
                </a:tc>
                <a:tc>
                  <a:txBody>
                    <a:bodyPr/>
                    <a:lstStyle/>
                    <a:p>
                      <a:r>
                        <a:rPr lang="ru-RU" sz="900" dirty="0" smtClean="0">
                          <a:solidFill>
                            <a:schemeClr val="bg1"/>
                          </a:solidFill>
                        </a:rPr>
                        <a:t>ИТОГО МЕЖБЮДЖЕТНЫХ ТРАНСФЕРТОВ:</a:t>
                      </a:r>
                      <a:endParaRPr lang="ru-RU" sz="9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204782,5</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225184,2</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207742,4</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170730,8</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162320,3</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50" y="214313"/>
            <a:ext cx="8572500" cy="5048250"/>
          </a:xfrm>
          <a:prstGeom prst="rect">
            <a:avLst/>
          </a:prstGeom>
        </p:spPr>
        <p:txBody>
          <a:bodyPr>
            <a:spAutoFit/>
          </a:bodyPr>
          <a:lstStyle/>
          <a:p>
            <a:pPr algn="ctr">
              <a:defRPr/>
            </a:pPr>
            <a:endParaRPr lang="ru-RU" b="1" i="1" dirty="0">
              <a:solidFill>
                <a:schemeClr val="accent1">
                  <a:lumMod val="60000"/>
                  <a:lumOff val="40000"/>
                </a:schemeClr>
              </a:solidFill>
              <a:latin typeface="Bookman Old Style" pitchFamily="18" charset="0"/>
              <a:cs typeface="Times New Roman" pitchFamily="18" charset="0"/>
            </a:endParaRPr>
          </a:p>
          <a:p>
            <a:pPr algn="ctr">
              <a:defRPr/>
            </a:pPr>
            <a:endParaRPr lang="ru-RU" b="1" i="1" dirty="0">
              <a:solidFill>
                <a:schemeClr val="accent1">
                  <a:lumMod val="60000"/>
                  <a:lumOff val="40000"/>
                </a:schemeClr>
              </a:solidFill>
              <a:latin typeface="Bookman Old Style" pitchFamily="18" charset="0"/>
              <a:cs typeface="Times New Roman" pitchFamily="18" charset="0"/>
            </a:endParaRPr>
          </a:p>
          <a:p>
            <a:pPr algn="ctr">
              <a:defRPr/>
            </a:pPr>
            <a:r>
              <a:rPr lang="ru-RU" sz="2400" b="1" i="1" dirty="0">
                <a:solidFill>
                  <a:schemeClr val="accent1">
                    <a:lumMod val="60000"/>
                    <a:lumOff val="40000"/>
                  </a:schemeClr>
                </a:solidFill>
                <a:latin typeface="Bookman Old Style" pitchFamily="18" charset="0"/>
                <a:cs typeface="Times New Roman" pitchFamily="18" charset="0"/>
              </a:rPr>
              <a:t>Направления увеличения доходной базы</a:t>
            </a:r>
            <a:endParaRPr lang="ru-RU" b="1" i="1" dirty="0">
              <a:solidFill>
                <a:schemeClr val="accent1">
                  <a:lumMod val="60000"/>
                  <a:lumOff val="40000"/>
                </a:schemeClr>
              </a:solidFill>
              <a:latin typeface="Bookman Old Style" pitchFamily="18" charset="0"/>
              <a:cs typeface="Times New Roman" pitchFamily="18" charset="0"/>
            </a:endParaRPr>
          </a:p>
          <a:p>
            <a:pPr algn="ctr">
              <a:defRPr/>
            </a:pPr>
            <a:endParaRPr lang="ru-RU" b="1" i="1" dirty="0">
              <a:solidFill>
                <a:schemeClr val="accent1">
                  <a:lumMod val="60000"/>
                  <a:lumOff val="40000"/>
                </a:schemeClr>
              </a:solidFill>
              <a:latin typeface="Bookman Old Style" pitchFamily="18" charset="0"/>
              <a:cs typeface="Times New Roman" pitchFamily="18" charset="0"/>
            </a:endParaRPr>
          </a:p>
          <a:p>
            <a:pPr algn="ctr">
              <a:defRPr/>
            </a:pPr>
            <a:endParaRPr lang="ru-RU" b="1" i="1" dirty="0">
              <a:solidFill>
                <a:schemeClr val="accent1">
                  <a:lumMod val="60000"/>
                  <a:lumOff val="40000"/>
                </a:schemeClr>
              </a:solidFill>
              <a:latin typeface="Bookman Old Style" pitchFamily="18" charset="0"/>
              <a:cs typeface="Times New Roman" pitchFamily="18" charset="0"/>
            </a:endParaRPr>
          </a:p>
          <a:p>
            <a:pPr>
              <a:defRPr/>
            </a:pPr>
            <a:r>
              <a:rPr lang="ru-RU" sz="1600" b="1" i="1" dirty="0">
                <a:solidFill>
                  <a:schemeClr val="accent3">
                    <a:lumMod val="20000"/>
                    <a:lumOff val="80000"/>
                  </a:schemeClr>
                </a:solidFill>
                <a:latin typeface="Bookman Old Style" pitchFamily="18" charset="0"/>
              </a:rPr>
              <a:t>- Совершенствование налогового администрирования и повышения уровня ответственности главных администраторов доходов;</a:t>
            </a:r>
          </a:p>
          <a:p>
            <a:pPr>
              <a:defRPr/>
            </a:pPr>
            <a:r>
              <a:rPr lang="ru-RU" sz="1600" b="1" i="1" dirty="0">
                <a:solidFill>
                  <a:schemeClr val="accent3">
                    <a:lumMod val="20000"/>
                    <a:lumOff val="80000"/>
                  </a:schemeClr>
                </a:solidFill>
                <a:latin typeface="Bookman Old Style" pitchFamily="18" charset="0"/>
              </a:rPr>
              <a:t>- Усиление инвестиционной направленности экономического развития;</a:t>
            </a:r>
          </a:p>
          <a:p>
            <a:pPr>
              <a:defRPr/>
            </a:pPr>
            <a:r>
              <a:rPr lang="ru-RU" sz="1600" b="1" i="1" dirty="0">
                <a:solidFill>
                  <a:schemeClr val="accent3">
                    <a:lumMod val="20000"/>
                    <a:lumOff val="80000"/>
                  </a:schemeClr>
                </a:solidFill>
                <a:latin typeface="Bookman Old Style" pitchFamily="18" charset="0"/>
              </a:rPr>
              <a:t>- Совершенствование методов контроля за легализацией «теневой» заработной платы;</a:t>
            </a:r>
          </a:p>
          <a:p>
            <a:pPr>
              <a:defRPr/>
            </a:pPr>
            <a:r>
              <a:rPr lang="ru-RU" sz="1600" b="1" i="1" dirty="0">
                <a:solidFill>
                  <a:schemeClr val="accent3">
                    <a:lumMod val="20000"/>
                    <a:lumOff val="80000"/>
                  </a:schemeClr>
                </a:solidFill>
                <a:latin typeface="Bookman Old Style" pitchFamily="18" charset="0"/>
              </a:rPr>
              <a:t>- Повышение эффективности управления муниципальной собственностью;</a:t>
            </a:r>
          </a:p>
          <a:p>
            <a:pPr>
              <a:defRPr/>
            </a:pPr>
            <a:r>
              <a:rPr lang="ru-RU" sz="1600" b="1" i="1" dirty="0">
                <a:solidFill>
                  <a:schemeClr val="accent3">
                    <a:lumMod val="20000"/>
                    <a:lumOff val="80000"/>
                  </a:schemeClr>
                </a:solidFill>
                <a:latin typeface="Bookman Old Style" pitchFamily="18" charset="0"/>
              </a:rPr>
              <a:t>- Сокращение недоимки по налогам;</a:t>
            </a:r>
          </a:p>
          <a:p>
            <a:pPr>
              <a:defRPr/>
            </a:pPr>
            <a:r>
              <a:rPr lang="ru-RU" sz="1600" b="1" i="1" dirty="0">
                <a:solidFill>
                  <a:schemeClr val="accent3">
                    <a:lumMod val="20000"/>
                    <a:lumOff val="80000"/>
                  </a:schemeClr>
                </a:solidFill>
                <a:latin typeface="Bookman Old Style" pitchFamily="18" charset="0"/>
              </a:rPr>
              <a:t>- Совершенствование прогнозирования доходной и расходной части бюджета;</a:t>
            </a:r>
          </a:p>
          <a:p>
            <a:pPr>
              <a:defRPr/>
            </a:pPr>
            <a:r>
              <a:rPr lang="ru-RU" sz="1600" b="1" i="1" dirty="0">
                <a:solidFill>
                  <a:schemeClr val="accent3">
                    <a:lumMod val="20000"/>
                    <a:lumOff val="80000"/>
                  </a:schemeClr>
                </a:solidFill>
                <a:latin typeface="Bookman Old Style" pitchFamily="18" charset="0"/>
              </a:rPr>
              <a:t>- Создание условий для обеспечения устойчивого исполнения местных бюджетов.</a:t>
            </a:r>
          </a:p>
          <a:p>
            <a:pPr>
              <a:defRPr/>
            </a:pPr>
            <a:endParaRPr lang="ru-RU" sz="1600" dirty="0">
              <a:latin typeface="Bookman Old Style" pitchFamily="18" charset="0"/>
            </a:endParaRPr>
          </a:p>
          <a:p>
            <a:pPr>
              <a:defRPr/>
            </a:pPr>
            <a:endParaRPr lang="ru-RU" b="1" i="1" dirty="0">
              <a:solidFill>
                <a:schemeClr val="accent1">
                  <a:lumMod val="60000"/>
                  <a:lumOff val="40000"/>
                </a:schemeClr>
              </a:solidFill>
              <a:latin typeface="Bookman Old Style"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1071570"/>
          </a:xfrm>
        </p:spPr>
        <p:txBody>
          <a:bodyPr>
            <a:noAutofit/>
          </a:bodyPr>
          <a:lstStyle/>
          <a:p>
            <a:pPr>
              <a:defRPr/>
            </a:pPr>
            <a:r>
              <a:rPr lang="ru-RU" sz="2000" i="1" dirty="0" smtClean="0">
                <a:solidFill>
                  <a:srgbClr val="FFFF00"/>
                </a:solidFill>
              </a:rPr>
              <a:t>Объем и структура расходов бюджета по разделам </a:t>
            </a:r>
            <a:br>
              <a:rPr lang="ru-RU" sz="2000" i="1" dirty="0" smtClean="0">
                <a:solidFill>
                  <a:srgbClr val="FFFF00"/>
                </a:solidFill>
              </a:rPr>
            </a:br>
            <a:r>
              <a:rPr lang="ru-RU" sz="2000" i="1" dirty="0" smtClean="0">
                <a:solidFill>
                  <a:srgbClr val="FFFF00"/>
                </a:solidFill>
              </a:rPr>
              <a:t>на 2021 год </a:t>
            </a:r>
            <a:br>
              <a:rPr lang="ru-RU" sz="2000" i="1" dirty="0" smtClean="0">
                <a:solidFill>
                  <a:srgbClr val="FFFF00"/>
                </a:solidFill>
              </a:rPr>
            </a:br>
            <a:r>
              <a:rPr lang="ru-RU" sz="2000" i="1" dirty="0" smtClean="0">
                <a:solidFill>
                  <a:srgbClr val="FFFF00"/>
                </a:solidFill>
              </a:rPr>
              <a:t>229477,6 из них:</a:t>
            </a:r>
            <a:endParaRPr lang="ru-RU" sz="2000" i="1" dirty="0">
              <a:solidFill>
                <a:srgbClr val="FFFF00"/>
              </a:solidFill>
            </a:endParaRPr>
          </a:p>
        </p:txBody>
      </p:sp>
      <p:graphicFrame>
        <p:nvGraphicFramePr>
          <p:cNvPr id="5" name="Содержимое 4"/>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1071570"/>
          </a:xfrm>
        </p:spPr>
        <p:txBody>
          <a:bodyPr>
            <a:noAutofit/>
          </a:bodyPr>
          <a:lstStyle/>
          <a:p>
            <a:pPr>
              <a:defRPr/>
            </a:pPr>
            <a:r>
              <a:rPr lang="ru-RU" sz="2000" i="1" dirty="0" smtClean="0">
                <a:solidFill>
                  <a:srgbClr val="FFFF00"/>
                </a:solidFill>
              </a:rPr>
              <a:t>Объем и структура расходов бюджета по разделам </a:t>
            </a:r>
            <a:br>
              <a:rPr lang="ru-RU" sz="2000" i="1" dirty="0" smtClean="0">
                <a:solidFill>
                  <a:srgbClr val="FFFF00"/>
                </a:solidFill>
              </a:rPr>
            </a:br>
            <a:r>
              <a:rPr lang="ru-RU" sz="2000" i="1" dirty="0" smtClean="0">
                <a:solidFill>
                  <a:srgbClr val="FFFF00"/>
                </a:solidFill>
              </a:rPr>
              <a:t>на 2022 год </a:t>
            </a:r>
            <a:br>
              <a:rPr lang="ru-RU" sz="2000" i="1" dirty="0" smtClean="0">
                <a:solidFill>
                  <a:srgbClr val="FFFF00"/>
                </a:solidFill>
              </a:rPr>
            </a:br>
            <a:r>
              <a:rPr lang="ru-RU" sz="2000" i="1" dirty="0" smtClean="0">
                <a:solidFill>
                  <a:srgbClr val="FFFF00"/>
                </a:solidFill>
              </a:rPr>
              <a:t>191939,1 из них:</a:t>
            </a:r>
            <a:endParaRPr lang="ru-RU" sz="2000" i="1" dirty="0">
              <a:solidFill>
                <a:srgbClr val="FFFF00"/>
              </a:solidFill>
            </a:endParaRPr>
          </a:p>
        </p:txBody>
      </p:sp>
      <p:graphicFrame>
        <p:nvGraphicFramePr>
          <p:cNvPr id="5" name="Содержимое 4"/>
          <p:cNvGraphicFramePr>
            <a:graphicFrameLocks noGrp="1"/>
          </p:cNvGraphicFramePr>
          <p:nvPr>
            <p:ph idx="1"/>
          </p:nvPr>
        </p:nvGraphicFramePr>
        <p:xfrm>
          <a:off x="457200" y="1428736"/>
          <a:ext cx="8229600" cy="487998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1071570"/>
          </a:xfrm>
        </p:spPr>
        <p:txBody>
          <a:bodyPr>
            <a:noAutofit/>
          </a:bodyPr>
          <a:lstStyle/>
          <a:p>
            <a:pPr>
              <a:defRPr/>
            </a:pPr>
            <a:r>
              <a:rPr lang="ru-RU" sz="2000" i="1" dirty="0" smtClean="0">
                <a:solidFill>
                  <a:srgbClr val="FFFF00"/>
                </a:solidFill>
              </a:rPr>
              <a:t>Объем и структура расходов бюджета по разделам </a:t>
            </a:r>
            <a:br>
              <a:rPr lang="ru-RU" sz="2000" i="1" dirty="0" smtClean="0">
                <a:solidFill>
                  <a:srgbClr val="FFFF00"/>
                </a:solidFill>
              </a:rPr>
            </a:br>
            <a:r>
              <a:rPr lang="ru-RU" sz="2000" i="1" dirty="0" smtClean="0">
                <a:solidFill>
                  <a:srgbClr val="FFFF00"/>
                </a:solidFill>
              </a:rPr>
              <a:t>на 2023 год </a:t>
            </a:r>
            <a:br>
              <a:rPr lang="ru-RU" sz="2000" i="1" dirty="0" smtClean="0">
                <a:solidFill>
                  <a:srgbClr val="FFFF00"/>
                </a:solidFill>
              </a:rPr>
            </a:br>
            <a:r>
              <a:rPr lang="ru-RU" sz="2000" i="1" dirty="0" smtClean="0">
                <a:solidFill>
                  <a:srgbClr val="FFFF00"/>
                </a:solidFill>
              </a:rPr>
              <a:t>184720,6 из них:</a:t>
            </a:r>
            <a:endParaRPr lang="ru-RU" sz="2000" i="1" dirty="0">
              <a:solidFill>
                <a:srgbClr val="FFFF00"/>
              </a:solidFill>
            </a:endParaRPr>
          </a:p>
        </p:txBody>
      </p:sp>
      <p:graphicFrame>
        <p:nvGraphicFramePr>
          <p:cNvPr id="5" name="Содержимое 4"/>
          <p:cNvGraphicFramePr>
            <a:graphicFrameLocks noGrp="1"/>
          </p:cNvGraphicFramePr>
          <p:nvPr>
            <p:ph idx="1"/>
          </p:nvPr>
        </p:nvGraphicFramePr>
        <p:xfrm>
          <a:off x="457200" y="1428736"/>
          <a:ext cx="8229600" cy="487998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ChangeArrowheads="1"/>
          </p:cNvSpPr>
          <p:nvPr/>
        </p:nvSpPr>
        <p:spPr bwMode="auto">
          <a:xfrm>
            <a:off x="500063" y="0"/>
            <a:ext cx="8215312" cy="5340350"/>
          </a:xfrm>
          <a:prstGeom prst="rect">
            <a:avLst/>
          </a:prstGeom>
          <a:noFill/>
          <a:ln w="9525">
            <a:noFill/>
            <a:miter lim="800000"/>
            <a:headEnd/>
            <a:tailEnd/>
          </a:ln>
        </p:spPr>
        <p:txBody>
          <a:bodyPr anchor="ctr">
            <a:spAutoFit/>
          </a:bodyPr>
          <a:lstStyle/>
          <a:p>
            <a:pPr indent="228600" algn="just" eaLnBrk="0" hangingPunct="0"/>
            <a:endParaRPr lang="ru-RU" sz="1900" b="1" dirty="0">
              <a:latin typeface="Times New Roman" pitchFamily="18" charset="0"/>
            </a:endParaRPr>
          </a:p>
          <a:p>
            <a:pPr indent="228600" algn="just" eaLnBrk="0" hangingPunct="0"/>
            <a:endParaRPr lang="ru-RU" sz="1900" b="1" dirty="0">
              <a:latin typeface="Times New Roman" pitchFamily="18" charset="0"/>
            </a:endParaRPr>
          </a:p>
          <a:p>
            <a:pPr indent="228600" algn="just" eaLnBrk="0" hangingPunct="0"/>
            <a:endParaRPr lang="ru-RU" sz="1900" b="1" dirty="0">
              <a:latin typeface="Times New Roman" pitchFamily="18" charset="0"/>
            </a:endParaRPr>
          </a:p>
          <a:p>
            <a:pPr indent="228600" algn="just" eaLnBrk="0" hangingPunct="0"/>
            <a:endParaRPr lang="ru-RU" sz="2800" b="1" i="1" dirty="0">
              <a:solidFill>
                <a:srgbClr val="E2D5A3"/>
              </a:solidFill>
              <a:latin typeface="Times New Roman" pitchFamily="18" charset="0"/>
            </a:endParaRPr>
          </a:p>
          <a:p>
            <a:pPr indent="228600" algn="just" eaLnBrk="0" hangingPunct="0"/>
            <a:r>
              <a:rPr lang="ru-RU" sz="2800" b="1" i="1" dirty="0">
                <a:solidFill>
                  <a:srgbClr val="66FF99"/>
                </a:solidFill>
                <a:latin typeface="Times New Roman" pitchFamily="18" charset="0"/>
              </a:rPr>
              <a:t>Государственная (муниципальная) программа </a:t>
            </a:r>
            <a:r>
              <a:rPr lang="ru-RU" sz="2800" b="1" i="1" dirty="0">
                <a:solidFill>
                  <a:srgbClr val="66FF99"/>
                </a:solidFill>
              </a:rPr>
              <a:t>–</a:t>
            </a:r>
            <a:r>
              <a:rPr lang="ru-RU" sz="2800" b="1" i="1" dirty="0">
                <a:solidFill>
                  <a:srgbClr val="66FF99"/>
                </a:solidFill>
                <a:latin typeface="Times New Roman" pitchFamily="18" charset="0"/>
              </a:rPr>
              <a:t> </a:t>
            </a:r>
          </a:p>
          <a:p>
            <a:pPr indent="228600" algn="just" eaLnBrk="0" hangingPunct="0"/>
            <a:r>
              <a:rPr lang="ru-RU" sz="2800" b="1" i="1" dirty="0">
                <a:solidFill>
                  <a:srgbClr val="66FF99"/>
                </a:solidFill>
                <a:latin typeface="Times New Roman" pitchFamily="18" charset="0"/>
              </a:rPr>
              <a:t>это документ, определяющий:</a:t>
            </a:r>
          </a:p>
          <a:p>
            <a:pPr indent="228600" algn="just" eaLnBrk="0" hangingPunct="0"/>
            <a:endParaRPr lang="ru-RU" sz="2800" b="1" i="1" dirty="0">
              <a:latin typeface="Times New Roman" pitchFamily="18" charset="0"/>
            </a:endParaRPr>
          </a:p>
          <a:p>
            <a:pPr indent="228600" algn="just" eaLnBrk="0" hangingPunct="0"/>
            <a:r>
              <a:rPr lang="ru-RU" sz="2400" b="1" i="1" dirty="0">
                <a:latin typeface="Times New Roman" pitchFamily="18" charset="0"/>
              </a:rPr>
              <a:t> цели и задачи государственной политики в определенной сфере;</a:t>
            </a:r>
          </a:p>
          <a:p>
            <a:pPr indent="228600" algn="just" eaLnBrk="0" hangingPunct="0"/>
            <a:endParaRPr lang="ru-RU" sz="2400" i="1" dirty="0">
              <a:latin typeface="Times New Roman" pitchFamily="18" charset="0"/>
            </a:endParaRPr>
          </a:p>
          <a:p>
            <a:pPr indent="228600" algn="just" eaLnBrk="0" hangingPunct="0"/>
            <a:r>
              <a:rPr lang="ru-RU" sz="2400" b="1" i="1" dirty="0">
                <a:latin typeface="Times New Roman" pitchFamily="18" charset="0"/>
              </a:rPr>
              <a:t> способы их достижения;</a:t>
            </a:r>
          </a:p>
          <a:p>
            <a:pPr indent="228600" algn="just" eaLnBrk="0" hangingPunct="0"/>
            <a:endParaRPr lang="ru-RU" sz="2400" i="1" dirty="0">
              <a:latin typeface="Times New Roman" pitchFamily="18" charset="0"/>
            </a:endParaRPr>
          </a:p>
          <a:p>
            <a:pPr indent="228600" algn="just" eaLnBrk="0" hangingPunct="0"/>
            <a:r>
              <a:rPr lang="ru-RU" sz="2400" b="1" i="1" dirty="0">
                <a:latin typeface="Times New Roman" pitchFamily="18" charset="0"/>
              </a:rPr>
              <a:t> примерные объемы используемых финансов.</a:t>
            </a:r>
            <a:endParaRPr lang="ru-RU" sz="2400" i="1" dirty="0">
              <a:latin typeface="Times New Roman" pitchFamily="18" charset="0"/>
            </a:endParaRPr>
          </a:p>
          <a:p>
            <a:pPr indent="228600" algn="just" eaLnBrk="0" hangingPunct="0"/>
            <a:endParaRPr lang="ru-RU" sz="2800" i="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1000132"/>
          </a:xfrm>
        </p:spPr>
        <p:txBody>
          <a:bodyPr/>
          <a:lstStyle/>
          <a:p>
            <a:pPr>
              <a:defRPr/>
            </a:pPr>
            <a:r>
              <a:rPr lang="ru-RU" sz="2400" i="1" dirty="0" smtClean="0"/>
              <a:t>Расходы бюджета в разрезе муниципальных программ на 2021 год</a:t>
            </a:r>
            <a:endParaRPr lang="ru-RU" sz="2400" i="1" dirty="0"/>
          </a:p>
        </p:txBody>
      </p:sp>
      <p:graphicFrame>
        <p:nvGraphicFramePr>
          <p:cNvPr id="5" name="Содержимое 4"/>
          <p:cNvGraphicFramePr>
            <a:graphicFrameLocks noGrp="1"/>
          </p:cNvGraphicFramePr>
          <p:nvPr>
            <p:ph idx="1"/>
          </p:nvPr>
        </p:nvGraphicFramePr>
        <p:xfrm>
          <a:off x="457200" y="1500174"/>
          <a:ext cx="8229600" cy="5143536"/>
        </p:xfrm>
        <a:graphic>
          <a:graphicData uri="http://schemas.openxmlformats.org/drawingml/2006/chart">
            <c:chart xmlns:c="http://schemas.openxmlformats.org/drawingml/2006/chart" xmlns:r="http://schemas.openxmlformats.org/officeDocument/2006/relationships" r:id="rId2"/>
          </a:graphicData>
        </a:graphic>
      </p:graphicFrame>
      <p:sp>
        <p:nvSpPr>
          <p:cNvPr id="4" name="Скругленный прямоугольник 3"/>
          <p:cNvSpPr/>
          <p:nvPr/>
        </p:nvSpPr>
        <p:spPr>
          <a:xfrm>
            <a:off x="3429000" y="1143000"/>
            <a:ext cx="2286000" cy="285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i="1" dirty="0"/>
              <a:t>в тысячах рублей</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1000132"/>
          </a:xfrm>
        </p:spPr>
        <p:txBody>
          <a:bodyPr/>
          <a:lstStyle/>
          <a:p>
            <a:pPr>
              <a:defRPr/>
            </a:pPr>
            <a:r>
              <a:rPr lang="ru-RU" sz="2400" i="1" dirty="0" smtClean="0"/>
              <a:t>Расходы бюджета в разрезе муниципальных программ на 2022 год</a:t>
            </a:r>
            <a:endParaRPr lang="ru-RU" sz="2400" i="1" dirty="0"/>
          </a:p>
        </p:txBody>
      </p:sp>
      <p:graphicFrame>
        <p:nvGraphicFramePr>
          <p:cNvPr id="5" name="Содержимое 4"/>
          <p:cNvGraphicFramePr>
            <a:graphicFrameLocks noGrp="1"/>
          </p:cNvGraphicFramePr>
          <p:nvPr>
            <p:ph idx="1"/>
          </p:nvPr>
        </p:nvGraphicFramePr>
        <p:xfrm>
          <a:off x="457200" y="1714488"/>
          <a:ext cx="8229600" cy="492922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1000132"/>
          </a:xfrm>
        </p:spPr>
        <p:txBody>
          <a:bodyPr/>
          <a:lstStyle/>
          <a:p>
            <a:pPr>
              <a:defRPr/>
            </a:pPr>
            <a:r>
              <a:rPr lang="ru-RU" sz="2400" i="1" dirty="0" smtClean="0"/>
              <a:t>Расходы бюджета в разрезе муниципальных программ на 2023 год</a:t>
            </a:r>
            <a:endParaRPr lang="ru-RU" sz="2400" i="1" dirty="0"/>
          </a:p>
        </p:txBody>
      </p:sp>
      <p:graphicFrame>
        <p:nvGraphicFramePr>
          <p:cNvPr id="5" name="Содержимое 4"/>
          <p:cNvGraphicFramePr>
            <a:graphicFrameLocks noGrp="1"/>
          </p:cNvGraphicFramePr>
          <p:nvPr>
            <p:ph idx="1"/>
          </p:nvPr>
        </p:nvGraphicFramePr>
        <p:xfrm>
          <a:off x="457200" y="1857364"/>
          <a:ext cx="8229600" cy="478634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a:ln>
            <a:noFill/>
          </a:ln>
        </p:spPr>
        <p:txBody>
          <a:bodyPr>
            <a:noAutofit/>
          </a:bodyPr>
          <a:lstStyle/>
          <a:p>
            <a:pPr>
              <a:defRPr/>
            </a:pPr>
            <a:r>
              <a:rPr lang="ru-RU" sz="1600" i="1" dirty="0" smtClean="0">
                <a:solidFill>
                  <a:srgbClr val="FFFF00"/>
                </a:solidFill>
                <a:latin typeface="+mn-lt"/>
              </a:rPr>
              <a:t>Расходы бюджета</a:t>
            </a:r>
            <a:br>
              <a:rPr lang="ru-RU" sz="1600" i="1" dirty="0" smtClean="0">
                <a:solidFill>
                  <a:srgbClr val="FFFF00"/>
                </a:solidFill>
                <a:latin typeface="+mn-lt"/>
              </a:rPr>
            </a:br>
            <a:r>
              <a:rPr lang="ru-RU" sz="1600" i="1" dirty="0" smtClean="0">
                <a:solidFill>
                  <a:srgbClr val="FFFF00"/>
                </a:solidFill>
                <a:latin typeface="+mn-lt"/>
              </a:rPr>
              <a:t>муниципального образования «Хиславичский район»</a:t>
            </a:r>
            <a:br>
              <a:rPr lang="ru-RU" sz="1600" i="1" dirty="0" smtClean="0">
                <a:solidFill>
                  <a:srgbClr val="FFFF00"/>
                </a:solidFill>
                <a:latin typeface="+mn-lt"/>
              </a:rPr>
            </a:br>
            <a:r>
              <a:rPr lang="ru-RU" sz="1600" i="1" dirty="0" smtClean="0">
                <a:solidFill>
                  <a:srgbClr val="FFFF00"/>
                </a:solidFill>
                <a:latin typeface="+mn-lt"/>
              </a:rPr>
              <a:t> Смоленской области на реализацию муниципальных программ на 2021 год </a:t>
            </a:r>
            <a:br>
              <a:rPr lang="ru-RU" sz="1600" i="1" dirty="0" smtClean="0">
                <a:solidFill>
                  <a:srgbClr val="FFFF00"/>
                </a:solidFill>
                <a:latin typeface="+mn-lt"/>
              </a:rPr>
            </a:br>
            <a:r>
              <a:rPr lang="ru-RU" sz="1600" i="1" dirty="0" smtClean="0">
                <a:solidFill>
                  <a:srgbClr val="FFFF00"/>
                </a:solidFill>
                <a:latin typeface="+mn-lt"/>
              </a:rPr>
              <a:t>и на плановый период 2022 и 2023годов</a:t>
            </a:r>
            <a:br>
              <a:rPr lang="ru-RU" sz="1600" i="1" dirty="0" smtClean="0">
                <a:solidFill>
                  <a:srgbClr val="FFFF00"/>
                </a:solidFill>
                <a:latin typeface="+mn-lt"/>
              </a:rPr>
            </a:br>
            <a:r>
              <a:rPr lang="ru-RU" sz="1600" i="1" dirty="0" smtClean="0">
                <a:solidFill>
                  <a:srgbClr val="FFFF00"/>
                </a:solidFill>
                <a:latin typeface="+mn-lt"/>
              </a:rPr>
              <a:t>тыс. рублей</a:t>
            </a:r>
            <a:endParaRPr lang="ru-RU" sz="1600" i="1" dirty="0">
              <a:solidFill>
                <a:srgbClr val="FFFF00"/>
              </a:solidFill>
              <a:latin typeface="+mn-lt"/>
            </a:endParaRPr>
          </a:p>
        </p:txBody>
      </p:sp>
      <p:graphicFrame>
        <p:nvGraphicFramePr>
          <p:cNvPr id="4" name="Содержимое 3"/>
          <p:cNvGraphicFramePr>
            <a:graphicFrameLocks noGrp="1"/>
          </p:cNvGraphicFramePr>
          <p:nvPr>
            <p:ph idx="1"/>
          </p:nvPr>
        </p:nvGraphicFramePr>
        <p:xfrm>
          <a:off x="428596" y="1285860"/>
          <a:ext cx="8229600" cy="5465275"/>
        </p:xfrm>
        <a:graphic>
          <a:graphicData uri="http://schemas.openxmlformats.org/drawingml/2006/table">
            <a:tbl>
              <a:tblPr firstRow="1" bandRow="1">
                <a:tableStyleId>{5C22544A-7EE6-4342-B048-85BDC9FD1C3A}</a:tableStyleId>
              </a:tblPr>
              <a:tblGrid>
                <a:gridCol w="5472122"/>
                <a:gridCol w="928694"/>
                <a:gridCol w="928694"/>
                <a:gridCol w="900090"/>
              </a:tblGrid>
              <a:tr h="714367">
                <a:tc rowSpan="2">
                  <a:txBody>
                    <a:bodyPr/>
                    <a:lstStyle/>
                    <a:p>
                      <a:pPr algn="ctr"/>
                      <a:endParaRPr lang="ru-RU" sz="1200" i="1" dirty="0" smtClean="0">
                        <a:solidFill>
                          <a:srgbClr val="000000"/>
                        </a:solidFill>
                      </a:endParaRPr>
                    </a:p>
                    <a:p>
                      <a:pPr algn="ctr"/>
                      <a:r>
                        <a:rPr lang="ru-RU" sz="1200" i="1" dirty="0" smtClean="0">
                          <a:solidFill>
                            <a:srgbClr val="000000"/>
                          </a:solidFill>
                        </a:rPr>
                        <a:t>Наименование муниципальной программы</a:t>
                      </a:r>
                      <a:endParaRPr lang="ru-RU" sz="1200" i="1" dirty="0">
                        <a:solidFill>
                          <a:srgbClr val="000000"/>
                        </a:solidFill>
                      </a:endParaRPr>
                    </a:p>
                  </a:txBody>
                  <a:tcPr>
                    <a:solidFill>
                      <a:srgbClr val="92D050"/>
                    </a:solidFill>
                  </a:tcPr>
                </a:tc>
                <a:tc gridSpan="3">
                  <a:txBody>
                    <a:bodyPr/>
                    <a:lstStyle/>
                    <a:p>
                      <a:pPr algn="ctr"/>
                      <a:r>
                        <a:rPr lang="ru-RU" sz="1200" i="1" dirty="0" smtClean="0">
                          <a:solidFill>
                            <a:schemeClr val="bg1"/>
                          </a:solidFill>
                        </a:rPr>
                        <a:t>Решение о бюджете на 2021</a:t>
                      </a:r>
                      <a:r>
                        <a:rPr lang="ru-RU" sz="1200" i="1" baseline="0" dirty="0" smtClean="0">
                          <a:solidFill>
                            <a:schemeClr val="bg1"/>
                          </a:solidFill>
                        </a:rPr>
                        <a:t> год и плановый период 2022 и 2023 годов</a:t>
                      </a:r>
                      <a:endParaRPr lang="ru-RU" sz="1200" i="1" dirty="0">
                        <a:solidFill>
                          <a:schemeClr val="bg1"/>
                        </a:solidFill>
                      </a:endParaRPr>
                    </a:p>
                  </a:txBody>
                  <a:tcPr>
                    <a:solidFill>
                      <a:srgbClr val="92D050"/>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r>
              <a:tr h="377987">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ru-RU" sz="1200" b="1" i="1" kern="1200" dirty="0">
                        <a:solidFill>
                          <a:schemeClr val="bg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2021 год</a:t>
                      </a:r>
                      <a:endParaRPr kumimoji="0" lang="ru-RU" sz="1200" b="1" i="1" kern="1200" dirty="0">
                        <a:solidFill>
                          <a:srgbClr val="000000"/>
                        </a:solidFill>
                        <a:latin typeface="+mn-lt"/>
                        <a:ea typeface="+mn-ea"/>
                        <a:cs typeface="+mn-cs"/>
                      </a:endParaRPr>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2022 год</a:t>
                      </a:r>
                      <a:endParaRPr kumimoji="0" lang="ru-RU" sz="1200" b="1" i="1" kern="1200" dirty="0">
                        <a:solidFill>
                          <a:srgbClr val="000000"/>
                        </a:solidFill>
                        <a:latin typeface="+mn-lt"/>
                        <a:ea typeface="+mn-ea"/>
                        <a:cs typeface="+mn-cs"/>
                      </a:endParaRPr>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2023 год</a:t>
                      </a:r>
                      <a:endParaRPr kumimoji="0" lang="ru-RU" sz="1200" b="1" i="1" kern="1200" dirty="0">
                        <a:solidFill>
                          <a:srgbClr val="000000"/>
                        </a:solidFill>
                        <a:latin typeface="+mn-lt"/>
                        <a:ea typeface="+mn-ea"/>
                        <a:cs typeface="+mn-cs"/>
                      </a:endParaRPr>
                    </a:p>
                  </a:txBody>
                  <a:tcPr>
                    <a:solidFill>
                      <a:srgbClr val="92D050"/>
                    </a:solidFill>
                  </a:tcPr>
                </a:tc>
              </a:tr>
              <a:tr h="288601">
                <a:tc>
                  <a:txBody>
                    <a:bodyPr/>
                    <a:lstStyle/>
                    <a:p>
                      <a:r>
                        <a:rPr lang="ru-RU" sz="1200" b="1" i="1" dirty="0" smtClean="0">
                          <a:solidFill>
                            <a:schemeClr val="bg1"/>
                          </a:solidFill>
                        </a:rPr>
                        <a:t>ВСЕГО:</a:t>
                      </a:r>
                      <a:endParaRPr lang="ru-RU" sz="1200" b="1" i="1" dirty="0">
                        <a:solidFill>
                          <a:schemeClr val="bg1"/>
                        </a:solidFill>
                      </a:endParaRPr>
                    </a:p>
                  </a:txBody>
                  <a:tcPr>
                    <a:solidFill>
                      <a:srgbClr val="BFEFDF"/>
                    </a:solidFill>
                  </a:tcPr>
                </a:tc>
                <a:tc>
                  <a:txBody>
                    <a:bodyPr/>
                    <a:lstStyle/>
                    <a:p>
                      <a:r>
                        <a:rPr lang="ru-RU" sz="1200" b="1" i="1" dirty="0" smtClean="0">
                          <a:solidFill>
                            <a:schemeClr val="bg1"/>
                          </a:solidFill>
                        </a:rPr>
                        <a:t>222125,2</a:t>
                      </a:r>
                      <a:endParaRPr lang="ru-RU" sz="1200" b="1" i="1" dirty="0">
                        <a:solidFill>
                          <a:schemeClr val="bg1"/>
                        </a:solidFill>
                      </a:endParaRPr>
                    </a:p>
                  </a:txBody>
                  <a:tcPr>
                    <a:solidFill>
                      <a:srgbClr val="BFEFDF"/>
                    </a:solidFill>
                  </a:tcPr>
                </a:tc>
                <a:tc>
                  <a:txBody>
                    <a:bodyPr/>
                    <a:lstStyle/>
                    <a:p>
                      <a:r>
                        <a:rPr lang="ru-RU" sz="1200" b="1" i="1" dirty="0" smtClean="0">
                          <a:solidFill>
                            <a:schemeClr val="bg1"/>
                          </a:solidFill>
                        </a:rPr>
                        <a:t>179893,5</a:t>
                      </a:r>
                      <a:endParaRPr lang="ru-RU" sz="1200" b="1" i="1" dirty="0">
                        <a:solidFill>
                          <a:schemeClr val="bg1"/>
                        </a:solidFill>
                      </a:endParaRPr>
                    </a:p>
                  </a:txBody>
                  <a:tcPr>
                    <a:solidFill>
                      <a:srgbClr val="BFEFDF"/>
                    </a:solidFill>
                  </a:tcPr>
                </a:tc>
                <a:tc>
                  <a:txBody>
                    <a:bodyPr/>
                    <a:lstStyle/>
                    <a:p>
                      <a:r>
                        <a:rPr lang="ru-RU" sz="1200" b="1" i="1" dirty="0" smtClean="0">
                          <a:solidFill>
                            <a:schemeClr val="bg1"/>
                          </a:solidFill>
                        </a:rPr>
                        <a:t>169225,1</a:t>
                      </a:r>
                      <a:endParaRPr lang="ru-RU" sz="1200" b="1" i="1" dirty="0">
                        <a:solidFill>
                          <a:schemeClr val="bg1"/>
                        </a:solidFill>
                      </a:endParaRPr>
                    </a:p>
                  </a:txBody>
                  <a:tcPr>
                    <a:solidFill>
                      <a:srgbClr val="BFEFDF"/>
                    </a:solidFill>
                  </a:tcPr>
                </a:tc>
              </a:tr>
              <a:tr h="214314">
                <a:tc>
                  <a:txBody>
                    <a:bodyPr/>
                    <a:lstStyle/>
                    <a:p>
                      <a:r>
                        <a:rPr lang="ru-RU" sz="1000" i="1" dirty="0" smtClean="0">
                          <a:solidFill>
                            <a:schemeClr val="bg1"/>
                          </a:solidFill>
                        </a:rPr>
                        <a:t>в том числе:</a:t>
                      </a:r>
                      <a:endParaRPr lang="ru-RU" sz="1000" i="1" dirty="0">
                        <a:solidFill>
                          <a:schemeClr val="bg1"/>
                        </a:solidFill>
                      </a:endParaRPr>
                    </a:p>
                  </a:txBody>
                  <a:tcPr>
                    <a:solidFill>
                      <a:srgbClr val="BFEFDF"/>
                    </a:solidFill>
                  </a:tcPr>
                </a:tc>
                <a:tc>
                  <a:txBody>
                    <a:bodyPr/>
                    <a:lstStyle/>
                    <a:p>
                      <a:endParaRPr lang="ru-RU" sz="1200" i="1" dirty="0">
                        <a:solidFill>
                          <a:schemeClr val="bg1"/>
                        </a:solidFill>
                      </a:endParaRPr>
                    </a:p>
                  </a:txBody>
                  <a:tcPr>
                    <a:solidFill>
                      <a:srgbClr val="BFEFDF"/>
                    </a:solidFill>
                  </a:tcPr>
                </a:tc>
                <a:tc>
                  <a:txBody>
                    <a:bodyPr/>
                    <a:lstStyle/>
                    <a:p>
                      <a:endParaRPr lang="ru-RU" sz="1200" i="1" dirty="0">
                        <a:solidFill>
                          <a:schemeClr val="bg1"/>
                        </a:solidFill>
                      </a:endParaRPr>
                    </a:p>
                  </a:txBody>
                  <a:tcPr>
                    <a:solidFill>
                      <a:srgbClr val="BFEFDF"/>
                    </a:solidFill>
                  </a:tcPr>
                </a:tc>
                <a:tc>
                  <a:txBody>
                    <a:bodyPr/>
                    <a:lstStyle/>
                    <a:p>
                      <a:endParaRPr lang="ru-RU" sz="1200" i="1" dirty="0">
                        <a:solidFill>
                          <a:schemeClr val="bg1"/>
                        </a:solidFill>
                      </a:endParaRPr>
                    </a:p>
                  </a:txBody>
                  <a:tcPr>
                    <a:solidFill>
                      <a:srgbClr val="BFEFDF"/>
                    </a:solidFill>
                  </a:tcPr>
                </a:tc>
              </a:tr>
              <a:tr h="377987">
                <a:tc>
                  <a:txBody>
                    <a:bodyPr/>
                    <a:lstStyle/>
                    <a:p>
                      <a:r>
                        <a:rPr lang="ru-RU" sz="1100" i="1" dirty="0" smtClean="0">
                          <a:solidFill>
                            <a:schemeClr val="bg1"/>
                          </a:solidFill>
                        </a:rPr>
                        <a:t>Муниципальная программа "Развитие образования и молодежной политики в муниципальном образовании "</a:t>
                      </a:r>
                      <a:r>
                        <a:rPr lang="ru-RU" sz="1100" i="1" dirty="0" err="1" smtClean="0">
                          <a:solidFill>
                            <a:schemeClr val="bg1"/>
                          </a:solidFill>
                        </a:rPr>
                        <a:t>Хиславичский</a:t>
                      </a:r>
                      <a:r>
                        <a:rPr lang="ru-RU" sz="1100" i="1" dirty="0" smtClean="0">
                          <a:solidFill>
                            <a:schemeClr val="bg1"/>
                          </a:solidFill>
                        </a:rPr>
                        <a:t> район" Смоленской области«</a:t>
                      </a:r>
                    </a:p>
                    <a:p>
                      <a:r>
                        <a:rPr kumimoji="0" lang="ru-RU" sz="1100" kern="1200" dirty="0" smtClean="0">
                          <a:solidFill>
                            <a:schemeClr val="dk1"/>
                          </a:solidFill>
                          <a:latin typeface="+mn-lt"/>
                          <a:ea typeface="+mn-ea"/>
                          <a:cs typeface="+mn-cs"/>
                        </a:rPr>
                        <a:t>Цель муниципальной программы: Развитие системы образования и молодежной политики в муниципальном образовании "</a:t>
                      </a:r>
                      <a:r>
                        <a:rPr kumimoji="0" lang="ru-RU" sz="1100" kern="1200" dirty="0" err="1" smtClean="0">
                          <a:solidFill>
                            <a:schemeClr val="dk1"/>
                          </a:solidFill>
                          <a:latin typeface="+mn-lt"/>
                          <a:ea typeface="+mn-ea"/>
                          <a:cs typeface="+mn-cs"/>
                        </a:rPr>
                        <a:t>Хиславичский</a:t>
                      </a:r>
                      <a:r>
                        <a:rPr kumimoji="0" lang="ru-RU" sz="1100" kern="1200" dirty="0" smtClean="0">
                          <a:solidFill>
                            <a:schemeClr val="dk1"/>
                          </a:solidFill>
                          <a:latin typeface="+mn-lt"/>
                          <a:ea typeface="+mn-ea"/>
                          <a:cs typeface="+mn-cs"/>
                        </a:rPr>
                        <a:t> район" Смоленской области</a:t>
                      </a:r>
                      <a:endParaRPr lang="ru-RU" sz="1100" i="1" dirty="0">
                        <a:solidFill>
                          <a:schemeClr val="bg1"/>
                        </a:solidFill>
                      </a:endParaRPr>
                    </a:p>
                  </a:txBody>
                  <a:tcPr>
                    <a:solidFill>
                      <a:srgbClr val="BFEFDF"/>
                    </a:solidFill>
                  </a:tcPr>
                </a:tc>
                <a:tc>
                  <a:txBody>
                    <a:bodyPr/>
                    <a:lstStyle/>
                    <a:p>
                      <a:pPr algn="r"/>
                      <a:r>
                        <a:rPr lang="ru-RU" sz="1100" i="0" dirty="0" smtClean="0">
                          <a:solidFill>
                            <a:srgbClr val="000000"/>
                          </a:solidFill>
                        </a:rPr>
                        <a:t>107447,6</a:t>
                      </a:r>
                      <a:endParaRPr lang="ru-RU" sz="1100" i="0" dirty="0">
                        <a:solidFill>
                          <a:srgbClr val="000000"/>
                        </a:solidFill>
                      </a:endParaRPr>
                    </a:p>
                  </a:txBody>
                  <a:tcPr>
                    <a:solidFill>
                      <a:srgbClr val="BFEFDF"/>
                    </a:solidFill>
                  </a:tcPr>
                </a:tc>
                <a:tc>
                  <a:txBody>
                    <a:bodyPr/>
                    <a:lstStyle/>
                    <a:p>
                      <a:pPr algn="r"/>
                      <a:r>
                        <a:rPr lang="ru-RU" sz="1100" i="0" dirty="0" smtClean="0">
                          <a:solidFill>
                            <a:srgbClr val="000000"/>
                          </a:solidFill>
                        </a:rPr>
                        <a:t>87451,7</a:t>
                      </a:r>
                      <a:endParaRPr lang="ru-RU" sz="1100" i="0" dirty="0">
                        <a:solidFill>
                          <a:srgbClr val="000000"/>
                        </a:solidFill>
                      </a:endParaRPr>
                    </a:p>
                  </a:txBody>
                  <a:tcPr>
                    <a:solidFill>
                      <a:srgbClr val="BFEFDF"/>
                    </a:solidFill>
                  </a:tcPr>
                </a:tc>
                <a:tc>
                  <a:txBody>
                    <a:bodyPr/>
                    <a:lstStyle/>
                    <a:p>
                      <a:pPr algn="r"/>
                      <a:r>
                        <a:rPr lang="ru-RU" sz="1100" i="0" dirty="0" smtClean="0">
                          <a:solidFill>
                            <a:srgbClr val="000000"/>
                          </a:solidFill>
                        </a:rPr>
                        <a:t>91209,2</a:t>
                      </a:r>
                      <a:endParaRPr lang="ru-RU" sz="1100" i="0" dirty="0">
                        <a:solidFill>
                          <a:srgbClr val="000000"/>
                        </a:solidFill>
                      </a:endParaRPr>
                    </a:p>
                  </a:txBody>
                  <a:tcPr>
                    <a:solidFill>
                      <a:srgbClr val="BFEFDF"/>
                    </a:solidFill>
                  </a:tcPr>
                </a:tc>
              </a:tr>
              <a:tr h="377987">
                <a:tc>
                  <a:txBody>
                    <a:bodyPr/>
                    <a:lstStyle/>
                    <a:p>
                      <a:r>
                        <a:rPr lang="ru-RU" sz="1100" i="1" dirty="0" smtClean="0">
                          <a:solidFill>
                            <a:schemeClr val="bg1"/>
                          </a:solidFill>
                        </a:rPr>
                        <a:t>Муниципальная программа "Развитие культуры и туризма на территории муниципального образования "</a:t>
                      </a:r>
                      <a:r>
                        <a:rPr lang="ru-RU" sz="1100" i="1" dirty="0" err="1" smtClean="0">
                          <a:solidFill>
                            <a:schemeClr val="bg1"/>
                          </a:solidFill>
                        </a:rPr>
                        <a:t>Хиславичский</a:t>
                      </a:r>
                      <a:r>
                        <a:rPr lang="ru-RU" sz="1100" i="1" dirty="0" smtClean="0">
                          <a:solidFill>
                            <a:schemeClr val="bg1"/>
                          </a:solidFill>
                        </a:rPr>
                        <a:t> район" Смоленской области«</a:t>
                      </a:r>
                    </a:p>
                    <a:p>
                      <a:r>
                        <a:rPr kumimoji="0" lang="ru-RU" sz="1100" kern="1200" dirty="0" smtClean="0">
                          <a:solidFill>
                            <a:schemeClr val="dk1"/>
                          </a:solidFill>
                          <a:latin typeface="+mn-lt"/>
                          <a:ea typeface="+mn-ea"/>
                          <a:cs typeface="+mn-cs"/>
                        </a:rPr>
                        <a:t>Цель муниципальной программы: Обеспечение устойчивого функционирования и развития учреждений культуры в муниципальном образовании</a:t>
                      </a:r>
                      <a:endParaRPr lang="ru-RU" sz="1100" i="1" dirty="0">
                        <a:solidFill>
                          <a:schemeClr val="bg1"/>
                        </a:solidFill>
                      </a:endParaRPr>
                    </a:p>
                  </a:txBody>
                  <a:tcPr>
                    <a:solidFill>
                      <a:srgbClr val="BFEFDF"/>
                    </a:solidFill>
                  </a:tcPr>
                </a:tc>
                <a:tc>
                  <a:txBody>
                    <a:bodyPr/>
                    <a:lstStyle/>
                    <a:p>
                      <a:pPr algn="r"/>
                      <a:r>
                        <a:rPr lang="ru-RU" sz="1100" i="0" dirty="0" smtClean="0">
                          <a:solidFill>
                            <a:srgbClr val="000000"/>
                          </a:solidFill>
                        </a:rPr>
                        <a:t>48659,6</a:t>
                      </a:r>
                      <a:endParaRPr lang="ru-RU" sz="1100" i="0" dirty="0">
                        <a:solidFill>
                          <a:srgbClr val="000000"/>
                        </a:solidFill>
                      </a:endParaRPr>
                    </a:p>
                  </a:txBody>
                  <a:tcPr>
                    <a:solidFill>
                      <a:srgbClr val="BFEFDF"/>
                    </a:solidFill>
                  </a:tcPr>
                </a:tc>
                <a:tc>
                  <a:txBody>
                    <a:bodyPr/>
                    <a:lstStyle/>
                    <a:p>
                      <a:pPr algn="r"/>
                      <a:r>
                        <a:rPr lang="ru-RU" sz="1100" i="0" dirty="0" smtClean="0">
                          <a:solidFill>
                            <a:srgbClr val="000000"/>
                          </a:solidFill>
                        </a:rPr>
                        <a:t>42604,8</a:t>
                      </a:r>
                      <a:endParaRPr lang="ru-RU" sz="1100" i="0" dirty="0">
                        <a:solidFill>
                          <a:srgbClr val="000000"/>
                        </a:solidFill>
                      </a:endParaRPr>
                    </a:p>
                  </a:txBody>
                  <a:tcPr>
                    <a:solidFill>
                      <a:srgbClr val="BFEFDF"/>
                    </a:solidFill>
                  </a:tcPr>
                </a:tc>
                <a:tc>
                  <a:txBody>
                    <a:bodyPr/>
                    <a:lstStyle/>
                    <a:p>
                      <a:pPr algn="r"/>
                      <a:r>
                        <a:rPr lang="ru-RU" sz="1100" i="0" dirty="0" smtClean="0">
                          <a:solidFill>
                            <a:srgbClr val="000000"/>
                          </a:solidFill>
                        </a:rPr>
                        <a:t>36285,1</a:t>
                      </a:r>
                      <a:endParaRPr lang="ru-RU" sz="1100" i="0" dirty="0">
                        <a:solidFill>
                          <a:srgbClr val="000000"/>
                        </a:solidFill>
                      </a:endParaRPr>
                    </a:p>
                  </a:txBody>
                  <a:tcPr>
                    <a:solidFill>
                      <a:srgbClr val="BFEFDF"/>
                    </a:solidFill>
                  </a:tcPr>
                </a:tc>
              </a:tr>
              <a:tr h="377987">
                <a:tc>
                  <a:txBody>
                    <a:bodyPr/>
                    <a:lstStyle/>
                    <a:p>
                      <a:r>
                        <a:rPr lang="ru-RU" sz="1100" i="1" dirty="0" smtClean="0">
                          <a:solidFill>
                            <a:schemeClr val="bg1"/>
                          </a:solidFill>
                        </a:rPr>
                        <a:t>Муниципальная программа "Управление муниципальными финансами муниципального образования "</a:t>
                      </a:r>
                      <a:r>
                        <a:rPr lang="ru-RU" sz="1100" i="1" dirty="0" err="1" smtClean="0">
                          <a:solidFill>
                            <a:schemeClr val="bg1"/>
                          </a:solidFill>
                        </a:rPr>
                        <a:t>Хиславичский</a:t>
                      </a:r>
                      <a:r>
                        <a:rPr lang="ru-RU" sz="1100" i="1" dirty="0" smtClean="0">
                          <a:solidFill>
                            <a:schemeClr val="bg1"/>
                          </a:solidFill>
                        </a:rPr>
                        <a:t> район" Смоленской области»</a:t>
                      </a:r>
                    </a:p>
                    <a:p>
                      <a:r>
                        <a:rPr kumimoji="0" lang="ru-RU" sz="1100" kern="1200" dirty="0" smtClean="0">
                          <a:solidFill>
                            <a:schemeClr val="dk1"/>
                          </a:solidFill>
                          <a:latin typeface="+mn-lt"/>
                          <a:ea typeface="+mn-ea"/>
                          <a:cs typeface="+mn-cs"/>
                        </a:rPr>
                        <a:t>Цель муниципальной программы: Повышение качества управления муниципальными финансами муниципального образования «</a:t>
                      </a:r>
                      <a:r>
                        <a:rPr kumimoji="0" lang="ru-RU" sz="1100" kern="1200" dirty="0" err="1" smtClean="0">
                          <a:solidFill>
                            <a:schemeClr val="dk1"/>
                          </a:solidFill>
                          <a:latin typeface="+mn-lt"/>
                          <a:ea typeface="+mn-ea"/>
                          <a:cs typeface="+mn-cs"/>
                        </a:rPr>
                        <a:t>Хиславичский</a:t>
                      </a:r>
                      <a:r>
                        <a:rPr kumimoji="0" lang="ru-RU" sz="1100" kern="1200" dirty="0" smtClean="0">
                          <a:solidFill>
                            <a:schemeClr val="dk1"/>
                          </a:solidFill>
                          <a:latin typeface="+mn-lt"/>
                          <a:ea typeface="+mn-ea"/>
                          <a:cs typeface="+mn-cs"/>
                        </a:rPr>
                        <a:t> район»  Смоленской области</a:t>
                      </a:r>
                      <a:endParaRPr lang="ru-RU" sz="1100" i="1" dirty="0">
                        <a:solidFill>
                          <a:schemeClr val="bg1"/>
                        </a:solidFill>
                      </a:endParaRPr>
                    </a:p>
                  </a:txBody>
                  <a:tcPr>
                    <a:solidFill>
                      <a:srgbClr val="BFEFDF"/>
                    </a:solidFill>
                  </a:tcPr>
                </a:tc>
                <a:tc>
                  <a:txBody>
                    <a:bodyPr/>
                    <a:lstStyle/>
                    <a:p>
                      <a:pPr algn="r"/>
                      <a:r>
                        <a:rPr lang="ru-RU" sz="1100" i="0" dirty="0" smtClean="0">
                          <a:solidFill>
                            <a:srgbClr val="000000"/>
                          </a:solidFill>
                        </a:rPr>
                        <a:t>33253,7</a:t>
                      </a:r>
                      <a:endParaRPr lang="ru-RU" sz="1100" i="0" dirty="0">
                        <a:solidFill>
                          <a:srgbClr val="000000"/>
                        </a:solidFill>
                      </a:endParaRPr>
                    </a:p>
                  </a:txBody>
                  <a:tcPr>
                    <a:solidFill>
                      <a:srgbClr val="BFEFDF"/>
                    </a:solidFill>
                  </a:tcPr>
                </a:tc>
                <a:tc>
                  <a:txBody>
                    <a:bodyPr/>
                    <a:lstStyle/>
                    <a:p>
                      <a:pPr algn="r"/>
                      <a:r>
                        <a:rPr lang="ru-RU" sz="1100" i="0" dirty="0" smtClean="0">
                          <a:solidFill>
                            <a:srgbClr val="000000"/>
                          </a:solidFill>
                        </a:rPr>
                        <a:t>32500,5</a:t>
                      </a:r>
                      <a:endParaRPr lang="ru-RU" sz="1100" i="0" dirty="0">
                        <a:solidFill>
                          <a:srgbClr val="000000"/>
                        </a:solidFill>
                      </a:endParaRPr>
                    </a:p>
                  </a:txBody>
                  <a:tcPr>
                    <a:solidFill>
                      <a:srgbClr val="BFEFDF"/>
                    </a:solidFill>
                  </a:tcPr>
                </a:tc>
                <a:tc>
                  <a:txBody>
                    <a:bodyPr/>
                    <a:lstStyle/>
                    <a:p>
                      <a:pPr algn="r"/>
                      <a:r>
                        <a:rPr lang="ru-RU" sz="1100" i="0" dirty="0" smtClean="0">
                          <a:solidFill>
                            <a:srgbClr val="000000"/>
                          </a:solidFill>
                        </a:rPr>
                        <a:t>26942,2</a:t>
                      </a:r>
                      <a:endParaRPr lang="ru-RU" sz="1100" i="0" dirty="0">
                        <a:solidFill>
                          <a:srgbClr val="000000"/>
                        </a:solidFill>
                      </a:endParaRPr>
                    </a:p>
                  </a:txBody>
                  <a:tcPr>
                    <a:solidFill>
                      <a:srgbClr val="BFEFDF"/>
                    </a:solidFill>
                  </a:tcPr>
                </a:tc>
              </a:tr>
              <a:tr h="377987">
                <a:tc>
                  <a:txBody>
                    <a:bodyPr/>
                    <a:lstStyle/>
                    <a:p>
                      <a:r>
                        <a:rPr lang="ru-RU" sz="1100" i="1" dirty="0" smtClean="0">
                          <a:solidFill>
                            <a:schemeClr val="bg1"/>
                          </a:solidFill>
                        </a:rPr>
                        <a:t>Муниципальная программа "Создание условий для эффективного управления муниципальным образованием "</a:t>
                      </a:r>
                      <a:r>
                        <a:rPr lang="ru-RU" sz="1100" i="1" dirty="0" err="1" smtClean="0">
                          <a:solidFill>
                            <a:schemeClr val="bg1"/>
                          </a:solidFill>
                        </a:rPr>
                        <a:t>Хиславичский</a:t>
                      </a:r>
                      <a:r>
                        <a:rPr lang="ru-RU" sz="1100" i="1" dirty="0" smtClean="0">
                          <a:solidFill>
                            <a:schemeClr val="bg1"/>
                          </a:solidFill>
                        </a:rPr>
                        <a:t> район" Смоленской области«</a:t>
                      </a:r>
                    </a:p>
                    <a:p>
                      <a:r>
                        <a:rPr kumimoji="0" lang="ru-RU" sz="1100" kern="1200" dirty="0" smtClean="0">
                          <a:solidFill>
                            <a:schemeClr val="dk1"/>
                          </a:solidFill>
                          <a:latin typeface="+mn-lt"/>
                          <a:ea typeface="+mn-ea"/>
                          <a:cs typeface="+mn-cs"/>
                        </a:rPr>
                        <a:t>Цель муниципальной программы: Реализация полномочий Администрации муниципального образования по решению вопросов местного значения </a:t>
                      </a:r>
                      <a:endParaRPr lang="ru-RU" sz="1100" i="1" dirty="0">
                        <a:solidFill>
                          <a:schemeClr val="bg1"/>
                        </a:solidFill>
                      </a:endParaRPr>
                    </a:p>
                  </a:txBody>
                  <a:tcPr>
                    <a:solidFill>
                      <a:srgbClr val="BFEFDF"/>
                    </a:solidFill>
                  </a:tcPr>
                </a:tc>
                <a:tc>
                  <a:txBody>
                    <a:bodyPr/>
                    <a:lstStyle/>
                    <a:p>
                      <a:pPr algn="r"/>
                      <a:r>
                        <a:rPr lang="ru-RU" sz="1100" i="0" dirty="0" smtClean="0">
                          <a:solidFill>
                            <a:srgbClr val="000000"/>
                          </a:solidFill>
                        </a:rPr>
                        <a:t>20255,2</a:t>
                      </a:r>
                      <a:endParaRPr lang="ru-RU" sz="1100" i="0" dirty="0">
                        <a:solidFill>
                          <a:srgbClr val="000000"/>
                        </a:solidFill>
                      </a:endParaRPr>
                    </a:p>
                  </a:txBody>
                  <a:tcPr>
                    <a:solidFill>
                      <a:srgbClr val="BFEFDF"/>
                    </a:solidFill>
                  </a:tcPr>
                </a:tc>
                <a:tc>
                  <a:txBody>
                    <a:bodyPr/>
                    <a:lstStyle/>
                    <a:p>
                      <a:pPr algn="r"/>
                      <a:r>
                        <a:rPr lang="ru-RU" sz="1100" i="0" dirty="0" smtClean="0">
                          <a:solidFill>
                            <a:srgbClr val="000000"/>
                          </a:solidFill>
                        </a:rPr>
                        <a:t>11664,5</a:t>
                      </a:r>
                      <a:endParaRPr lang="ru-RU" sz="1100" i="0" dirty="0">
                        <a:solidFill>
                          <a:srgbClr val="000000"/>
                        </a:solidFill>
                      </a:endParaRPr>
                    </a:p>
                  </a:txBody>
                  <a:tcPr>
                    <a:solidFill>
                      <a:srgbClr val="BFEFDF"/>
                    </a:solidFill>
                  </a:tcPr>
                </a:tc>
                <a:tc>
                  <a:txBody>
                    <a:bodyPr/>
                    <a:lstStyle/>
                    <a:p>
                      <a:pPr algn="r"/>
                      <a:r>
                        <a:rPr lang="ru-RU" sz="1100" i="0" dirty="0" smtClean="0">
                          <a:solidFill>
                            <a:srgbClr val="000000"/>
                          </a:solidFill>
                        </a:rPr>
                        <a:t>10200,5</a:t>
                      </a:r>
                      <a:endParaRPr lang="ru-RU" sz="1100" i="0" dirty="0">
                        <a:solidFill>
                          <a:srgbClr val="000000"/>
                        </a:solidFill>
                      </a:endParaRPr>
                    </a:p>
                  </a:txBody>
                  <a:tcPr>
                    <a:solidFill>
                      <a:srgbClr val="BFEFDF"/>
                    </a:solidFill>
                  </a:tcPr>
                </a:tc>
              </a:tr>
              <a:tr h="377987">
                <a:tc>
                  <a:txBody>
                    <a:bodyPr/>
                    <a:lstStyle/>
                    <a:p>
                      <a:r>
                        <a:rPr lang="ru-RU" sz="1100" i="1" dirty="0" smtClean="0">
                          <a:solidFill>
                            <a:schemeClr val="bg1"/>
                          </a:solidFill>
                        </a:rPr>
                        <a:t>Муниципальная программа "Развитие физической культуры и спорта в муниципальном образовании "</a:t>
                      </a:r>
                      <a:r>
                        <a:rPr lang="ru-RU" sz="1100" i="1" dirty="0" err="1" smtClean="0">
                          <a:solidFill>
                            <a:schemeClr val="bg1"/>
                          </a:solidFill>
                        </a:rPr>
                        <a:t>Хиславичский</a:t>
                      </a:r>
                      <a:r>
                        <a:rPr lang="ru-RU" sz="1100" i="1" dirty="0" smtClean="0">
                          <a:solidFill>
                            <a:schemeClr val="bg1"/>
                          </a:solidFill>
                        </a:rPr>
                        <a:t> район" Смоленской области«</a:t>
                      </a:r>
                    </a:p>
                    <a:p>
                      <a:r>
                        <a:rPr kumimoji="0" lang="ru-RU" sz="1100" kern="1200" dirty="0" smtClean="0">
                          <a:solidFill>
                            <a:schemeClr val="dk1"/>
                          </a:solidFill>
                          <a:latin typeface="+mn-lt"/>
                          <a:ea typeface="+mn-ea"/>
                          <a:cs typeface="+mn-cs"/>
                        </a:rPr>
                        <a:t>Цель муниципальной программы: Продвижение и развитие физической культурой и спортом населения района </a:t>
                      </a:r>
                      <a:endParaRPr lang="ru-RU" sz="1100" i="1" dirty="0">
                        <a:solidFill>
                          <a:schemeClr val="bg1"/>
                        </a:solidFill>
                      </a:endParaRPr>
                    </a:p>
                  </a:txBody>
                  <a:tcPr>
                    <a:solidFill>
                      <a:srgbClr val="BFEFDF"/>
                    </a:solidFill>
                  </a:tcPr>
                </a:tc>
                <a:tc>
                  <a:txBody>
                    <a:bodyPr/>
                    <a:lstStyle/>
                    <a:p>
                      <a:pPr algn="r"/>
                      <a:r>
                        <a:rPr lang="ru-RU" sz="1100" i="0" dirty="0" smtClean="0">
                          <a:solidFill>
                            <a:srgbClr val="000000"/>
                          </a:solidFill>
                        </a:rPr>
                        <a:t>4981,5</a:t>
                      </a:r>
                      <a:endParaRPr lang="ru-RU" sz="1100" i="0" dirty="0">
                        <a:solidFill>
                          <a:srgbClr val="000000"/>
                        </a:solidFill>
                      </a:endParaRPr>
                    </a:p>
                  </a:txBody>
                  <a:tcPr>
                    <a:solidFill>
                      <a:srgbClr val="BFEFDF"/>
                    </a:solidFill>
                  </a:tcPr>
                </a:tc>
                <a:tc>
                  <a:txBody>
                    <a:bodyPr/>
                    <a:lstStyle/>
                    <a:p>
                      <a:pPr algn="r"/>
                      <a:r>
                        <a:rPr lang="ru-RU" sz="1100" i="0" dirty="0" smtClean="0">
                          <a:solidFill>
                            <a:srgbClr val="000000"/>
                          </a:solidFill>
                        </a:rPr>
                        <a:t>3182,8</a:t>
                      </a:r>
                      <a:endParaRPr lang="ru-RU" sz="1100" i="0" dirty="0">
                        <a:solidFill>
                          <a:srgbClr val="000000"/>
                        </a:solidFill>
                      </a:endParaRPr>
                    </a:p>
                  </a:txBody>
                  <a:tcPr>
                    <a:solidFill>
                      <a:srgbClr val="BFEFDF"/>
                    </a:solidFill>
                  </a:tcPr>
                </a:tc>
                <a:tc>
                  <a:txBody>
                    <a:bodyPr/>
                    <a:lstStyle/>
                    <a:p>
                      <a:pPr algn="r"/>
                      <a:r>
                        <a:rPr lang="ru-RU" sz="1100" i="0" dirty="0" smtClean="0">
                          <a:solidFill>
                            <a:srgbClr val="000000"/>
                          </a:solidFill>
                        </a:rPr>
                        <a:t>3182,8</a:t>
                      </a:r>
                      <a:endParaRPr lang="ru-RU" sz="1100" i="0" dirty="0">
                        <a:solidFill>
                          <a:srgbClr val="000000"/>
                        </a:solidFill>
                      </a:endParaRPr>
                    </a:p>
                  </a:txBody>
                  <a:tcPr>
                    <a:solidFill>
                      <a:srgbClr val="BFEFDF"/>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11288"/>
          </a:xfrm>
        </p:spPr>
        <p:txBody>
          <a:bodyPr>
            <a:normAutofit fontScale="90000"/>
          </a:bodyPr>
          <a:lstStyle/>
          <a:p>
            <a:r>
              <a:rPr lang="ru-RU" sz="1600" dirty="0" smtClean="0"/>
              <a:t/>
            </a:r>
            <a:br>
              <a:rPr lang="ru-RU" sz="1600" dirty="0" smtClean="0"/>
            </a:br>
            <a:r>
              <a:rPr lang="ru-RU" sz="1600" dirty="0" smtClean="0"/>
              <a:t/>
            </a:r>
            <a:br>
              <a:rPr lang="ru-RU" sz="1600" dirty="0" smtClean="0"/>
            </a:br>
            <a:r>
              <a:rPr lang="ru-RU" sz="2200" dirty="0" smtClean="0">
                <a:solidFill>
                  <a:srgbClr val="FFFF00"/>
                </a:solidFill>
              </a:rPr>
              <a:t>ОСНОВНЫЕ ПАРАМЕТРЫ</a:t>
            </a:r>
            <a:br>
              <a:rPr lang="ru-RU" sz="2200" dirty="0" smtClean="0">
                <a:solidFill>
                  <a:srgbClr val="FFFF00"/>
                </a:solidFill>
              </a:rPr>
            </a:br>
            <a:r>
              <a:rPr lang="ru-RU" sz="2200" dirty="0" smtClean="0">
                <a:solidFill>
                  <a:srgbClr val="FFFF00"/>
                </a:solidFill>
              </a:rPr>
              <a:t>прогноза социально-экономического развития муниципального образования «Хиславичский район» Смоленской области </a:t>
            </a:r>
            <a:br>
              <a:rPr lang="ru-RU" sz="2200" dirty="0" smtClean="0">
                <a:solidFill>
                  <a:srgbClr val="FFFF00"/>
                </a:solidFill>
              </a:rPr>
            </a:br>
            <a:r>
              <a:rPr lang="ru-RU" sz="2200" dirty="0" smtClean="0">
                <a:solidFill>
                  <a:srgbClr val="FFFF00"/>
                </a:solidFill>
              </a:rPr>
              <a:t>на среднесрочный период</a:t>
            </a:r>
            <a:br>
              <a:rPr lang="ru-RU" sz="2200" dirty="0" smtClean="0">
                <a:solidFill>
                  <a:srgbClr val="FFFF00"/>
                </a:solidFill>
              </a:rPr>
            </a:br>
            <a:r>
              <a:rPr lang="ru-RU" sz="1600" i="1" dirty="0" smtClean="0">
                <a:solidFill>
                  <a:srgbClr val="FFFF00"/>
                </a:solidFill>
              </a:rPr>
              <a:t/>
            </a:r>
            <a:br>
              <a:rPr lang="ru-RU" sz="1600" i="1" dirty="0" smtClean="0">
                <a:solidFill>
                  <a:srgbClr val="FFFF00"/>
                </a:solidFill>
              </a:rPr>
            </a:br>
            <a:endParaRPr lang="ru-RU" sz="1600" i="1" dirty="0">
              <a:solidFill>
                <a:srgbClr val="FFFF00"/>
              </a:solidFill>
            </a:endParaRPr>
          </a:p>
        </p:txBody>
      </p:sp>
      <p:graphicFrame>
        <p:nvGraphicFramePr>
          <p:cNvPr id="6" name="Содержимое 5"/>
          <p:cNvGraphicFramePr>
            <a:graphicFrameLocks noGrp="1"/>
          </p:cNvGraphicFramePr>
          <p:nvPr>
            <p:ph idx="1"/>
          </p:nvPr>
        </p:nvGraphicFramePr>
        <p:xfrm>
          <a:off x="357158" y="1928802"/>
          <a:ext cx="8229599" cy="3571240"/>
        </p:xfrm>
        <a:graphic>
          <a:graphicData uri="http://schemas.openxmlformats.org/drawingml/2006/table">
            <a:tbl>
              <a:tblPr firstRow="1" bandRow="1">
                <a:tableStyleId>{5C22544A-7EE6-4342-B048-85BDC9FD1C3A}</a:tableStyleId>
              </a:tblPr>
              <a:tblGrid>
                <a:gridCol w="1471594"/>
                <a:gridCol w="928694"/>
                <a:gridCol w="1126683"/>
                <a:gridCol w="1175657"/>
                <a:gridCol w="1175657"/>
                <a:gridCol w="1175657"/>
                <a:gridCol w="1175657"/>
              </a:tblGrid>
              <a:tr h="370840">
                <a:tc>
                  <a:txBody>
                    <a:bodyPr/>
                    <a:lstStyle/>
                    <a:p>
                      <a:pPr algn="ctr">
                        <a:spcAft>
                          <a:spcPts val="0"/>
                        </a:spcAft>
                      </a:pPr>
                      <a:r>
                        <a:rPr lang="ru-RU" sz="1400" dirty="0">
                          <a:solidFill>
                            <a:srgbClr val="002060"/>
                          </a:solidFill>
                          <a:latin typeface="Times New Roman"/>
                          <a:ea typeface="Times New Roman"/>
                        </a:rPr>
                        <a:t>Показатель</a:t>
                      </a:r>
                    </a:p>
                  </a:txBody>
                  <a:tcPr marL="68580" marR="68580" marT="0" marB="0" anchor="ctr">
                    <a:solidFill>
                      <a:srgbClr val="92D050"/>
                    </a:solidFill>
                  </a:tcPr>
                </a:tc>
                <a:tc>
                  <a:txBody>
                    <a:bodyPr/>
                    <a:lstStyle/>
                    <a:p>
                      <a:pPr algn="ctr">
                        <a:spcAft>
                          <a:spcPts val="0"/>
                        </a:spcAft>
                      </a:pPr>
                      <a:r>
                        <a:rPr lang="ru-RU" sz="1100" dirty="0">
                          <a:solidFill>
                            <a:srgbClr val="002060"/>
                          </a:solidFill>
                          <a:latin typeface="Times New Roman"/>
                          <a:ea typeface="Times New Roman"/>
                        </a:rPr>
                        <a:t>Единица измерения</a:t>
                      </a:r>
                      <a:endParaRPr lang="ru-RU" sz="1400" dirty="0">
                        <a:solidFill>
                          <a:srgbClr val="002060"/>
                        </a:solidFill>
                        <a:latin typeface="Times New Roman"/>
                        <a:ea typeface="Times New Roman"/>
                      </a:endParaRPr>
                    </a:p>
                  </a:txBody>
                  <a:tcPr marL="68580" marR="68580" marT="0" marB="0" anchor="ctr">
                    <a:solidFill>
                      <a:srgbClr val="92D050"/>
                    </a:solidFill>
                  </a:tcPr>
                </a:tc>
                <a:tc>
                  <a:txBody>
                    <a:bodyPr/>
                    <a:lstStyle/>
                    <a:p>
                      <a:pPr algn="ctr">
                        <a:spcAft>
                          <a:spcPts val="0"/>
                        </a:spcAft>
                      </a:pPr>
                      <a:r>
                        <a:rPr lang="ru-RU" sz="1200" dirty="0">
                          <a:solidFill>
                            <a:srgbClr val="002060"/>
                          </a:solidFill>
                          <a:latin typeface="Times New Roman"/>
                          <a:ea typeface="Times New Roman"/>
                        </a:rPr>
                        <a:t>Год 2019</a:t>
                      </a:r>
                      <a:endParaRPr lang="ru-RU" sz="1400" dirty="0">
                        <a:solidFill>
                          <a:srgbClr val="002060"/>
                        </a:solidFill>
                        <a:latin typeface="Times New Roman"/>
                        <a:ea typeface="Times New Roman"/>
                      </a:endParaRPr>
                    </a:p>
                  </a:txBody>
                  <a:tcPr marL="68580" marR="68580" marT="0" marB="0" anchor="ctr">
                    <a:solidFill>
                      <a:srgbClr val="92D050"/>
                    </a:solidFill>
                  </a:tcPr>
                </a:tc>
                <a:tc>
                  <a:txBody>
                    <a:bodyPr/>
                    <a:lstStyle/>
                    <a:p>
                      <a:pPr algn="ctr">
                        <a:spcAft>
                          <a:spcPts val="0"/>
                        </a:spcAft>
                      </a:pPr>
                      <a:r>
                        <a:rPr lang="ru-RU" sz="1200" dirty="0" smtClean="0">
                          <a:solidFill>
                            <a:srgbClr val="002060"/>
                          </a:solidFill>
                          <a:latin typeface="Times New Roman"/>
                          <a:ea typeface="Times New Roman"/>
                        </a:rPr>
                        <a:t>Год  2020</a:t>
                      </a:r>
                      <a:endParaRPr lang="ru-RU" sz="1400" dirty="0">
                        <a:solidFill>
                          <a:srgbClr val="002060"/>
                        </a:solidFill>
                        <a:latin typeface="Times New Roman"/>
                        <a:ea typeface="Times New Roman"/>
                      </a:endParaRPr>
                    </a:p>
                  </a:txBody>
                  <a:tcPr marL="68580" marR="68580" marT="0" marB="0" anchor="ctr">
                    <a:solidFill>
                      <a:srgbClr val="92D050"/>
                    </a:solidFill>
                  </a:tcPr>
                </a:tc>
                <a:tc>
                  <a:txBody>
                    <a:bodyPr/>
                    <a:lstStyle/>
                    <a:p>
                      <a:pPr algn="ctr">
                        <a:spcAft>
                          <a:spcPts val="0"/>
                        </a:spcAft>
                      </a:pPr>
                      <a:r>
                        <a:rPr lang="ru-RU" sz="1200" dirty="0">
                          <a:solidFill>
                            <a:srgbClr val="002060"/>
                          </a:solidFill>
                          <a:latin typeface="Times New Roman"/>
                          <a:ea typeface="Times New Roman"/>
                        </a:rPr>
                        <a:t>Год 2021</a:t>
                      </a:r>
                      <a:endParaRPr lang="ru-RU" sz="1400" dirty="0">
                        <a:solidFill>
                          <a:srgbClr val="002060"/>
                        </a:solidFill>
                        <a:latin typeface="Times New Roman"/>
                        <a:ea typeface="Times New Roman"/>
                      </a:endParaRPr>
                    </a:p>
                  </a:txBody>
                  <a:tcPr marL="68580" marR="68580" marT="0" marB="0" anchor="ctr">
                    <a:solidFill>
                      <a:srgbClr val="92D050"/>
                    </a:solidFill>
                  </a:tcPr>
                </a:tc>
                <a:tc>
                  <a:txBody>
                    <a:bodyPr/>
                    <a:lstStyle/>
                    <a:p>
                      <a:pPr algn="ctr">
                        <a:spcAft>
                          <a:spcPts val="0"/>
                        </a:spcAft>
                      </a:pPr>
                      <a:r>
                        <a:rPr lang="ru-RU" sz="1200" dirty="0">
                          <a:solidFill>
                            <a:srgbClr val="002060"/>
                          </a:solidFill>
                          <a:latin typeface="Times New Roman"/>
                          <a:ea typeface="Times New Roman"/>
                        </a:rPr>
                        <a:t>Год 2022</a:t>
                      </a:r>
                      <a:endParaRPr lang="ru-RU" sz="1400" dirty="0">
                        <a:solidFill>
                          <a:srgbClr val="002060"/>
                        </a:solidFill>
                        <a:latin typeface="Times New Roman"/>
                        <a:ea typeface="Times New Roman"/>
                      </a:endParaRPr>
                    </a:p>
                  </a:txBody>
                  <a:tcPr marL="68580" marR="68580" marT="0" marB="0" anchor="ctr">
                    <a:solidFill>
                      <a:srgbClr val="92D050"/>
                    </a:solidFill>
                  </a:tcPr>
                </a:tc>
                <a:tc>
                  <a:txBody>
                    <a:bodyPr/>
                    <a:lstStyle/>
                    <a:p>
                      <a:pPr algn="ctr">
                        <a:spcAft>
                          <a:spcPts val="0"/>
                        </a:spcAft>
                      </a:pPr>
                      <a:r>
                        <a:rPr lang="ru-RU" sz="1200" dirty="0">
                          <a:solidFill>
                            <a:srgbClr val="002060"/>
                          </a:solidFill>
                          <a:latin typeface="Times New Roman"/>
                          <a:ea typeface="Times New Roman"/>
                        </a:rPr>
                        <a:t>Год 2023</a:t>
                      </a:r>
                      <a:endParaRPr lang="ru-RU" sz="1400" dirty="0">
                        <a:solidFill>
                          <a:srgbClr val="002060"/>
                        </a:solidFill>
                        <a:latin typeface="Times New Roman"/>
                        <a:ea typeface="Times New Roman"/>
                      </a:endParaRPr>
                    </a:p>
                  </a:txBody>
                  <a:tcPr marL="68580" marR="68580" marT="0" marB="0" anchor="ctr">
                    <a:solidFill>
                      <a:srgbClr val="92D050"/>
                    </a:solidFill>
                  </a:tcPr>
                </a:tc>
              </a:tr>
              <a:tr h="370840">
                <a:tc>
                  <a:txBody>
                    <a:bodyPr/>
                    <a:lstStyle/>
                    <a:p>
                      <a:pPr algn="just">
                        <a:spcAft>
                          <a:spcPts val="0"/>
                        </a:spcAft>
                      </a:pPr>
                      <a:r>
                        <a:rPr lang="ru-RU" sz="1400" dirty="0">
                          <a:latin typeface="Times New Roman"/>
                          <a:ea typeface="Times New Roman"/>
                        </a:rPr>
                        <a:t>Фонд заработной платы работников</a:t>
                      </a:r>
                    </a:p>
                  </a:txBody>
                  <a:tcPr marL="68580" marR="68580" marT="0" marB="0" anchor="ctr">
                    <a:solidFill>
                      <a:srgbClr val="BFEFDF"/>
                    </a:solidFill>
                  </a:tcPr>
                </a:tc>
                <a:tc>
                  <a:txBody>
                    <a:bodyPr/>
                    <a:lstStyle/>
                    <a:p>
                      <a:pPr algn="ctr">
                        <a:spcAft>
                          <a:spcPts val="0"/>
                        </a:spcAft>
                      </a:pPr>
                      <a:r>
                        <a:rPr lang="ru-RU" sz="1200" dirty="0">
                          <a:latin typeface="Times New Roman"/>
                          <a:ea typeface="Times New Roman"/>
                        </a:rPr>
                        <a:t>млн. рублей</a:t>
                      </a:r>
                      <a:endParaRPr lang="ru-RU" sz="1400" dirty="0">
                        <a:latin typeface="Times New Roman"/>
                        <a:ea typeface="Times New Roman"/>
                      </a:endParaRPr>
                    </a:p>
                  </a:txBody>
                  <a:tcPr marL="68580" marR="68580" marT="0" marB="0" anchor="ctr">
                    <a:solidFill>
                      <a:srgbClr val="BFEFDF"/>
                    </a:solidFill>
                  </a:tcPr>
                </a:tc>
                <a:tc>
                  <a:txBody>
                    <a:bodyPr/>
                    <a:lstStyle/>
                    <a:p>
                      <a:pPr algn="ctr">
                        <a:spcAft>
                          <a:spcPts val="0"/>
                        </a:spcAft>
                      </a:pPr>
                      <a:r>
                        <a:rPr lang="ru-RU" sz="1400">
                          <a:latin typeface="Times New Roman"/>
                          <a:ea typeface="Times New Roman"/>
                        </a:rPr>
                        <a:t>282,16</a:t>
                      </a:r>
                    </a:p>
                  </a:txBody>
                  <a:tcPr marL="68580" marR="68580" marT="0" marB="0" anchor="ctr">
                    <a:solidFill>
                      <a:srgbClr val="BFEFDF"/>
                    </a:solidFill>
                  </a:tcPr>
                </a:tc>
                <a:tc>
                  <a:txBody>
                    <a:bodyPr/>
                    <a:lstStyle/>
                    <a:p>
                      <a:pPr algn="ctr">
                        <a:spcAft>
                          <a:spcPts val="0"/>
                        </a:spcAft>
                      </a:pPr>
                      <a:r>
                        <a:rPr lang="ru-RU" sz="1400" dirty="0">
                          <a:latin typeface="Times New Roman"/>
                          <a:ea typeface="Times New Roman"/>
                        </a:rPr>
                        <a:t>284,13</a:t>
                      </a:r>
                    </a:p>
                  </a:txBody>
                  <a:tcPr marL="68580" marR="68580" marT="0" marB="0" anchor="ctr">
                    <a:solidFill>
                      <a:srgbClr val="BFEFDF"/>
                    </a:solidFill>
                  </a:tcPr>
                </a:tc>
                <a:tc>
                  <a:txBody>
                    <a:bodyPr/>
                    <a:lstStyle/>
                    <a:p>
                      <a:pPr algn="ctr">
                        <a:spcAft>
                          <a:spcPts val="0"/>
                        </a:spcAft>
                      </a:pPr>
                      <a:r>
                        <a:rPr lang="ru-RU" sz="1400">
                          <a:latin typeface="Times New Roman"/>
                          <a:ea typeface="Times New Roman"/>
                        </a:rPr>
                        <a:t>308,28</a:t>
                      </a:r>
                    </a:p>
                  </a:txBody>
                  <a:tcPr marL="68580" marR="68580" marT="0" marB="0" anchor="ctr">
                    <a:solidFill>
                      <a:srgbClr val="BFEFDF"/>
                    </a:solidFill>
                  </a:tcPr>
                </a:tc>
                <a:tc>
                  <a:txBody>
                    <a:bodyPr/>
                    <a:lstStyle/>
                    <a:p>
                      <a:pPr algn="ctr">
                        <a:spcAft>
                          <a:spcPts val="0"/>
                        </a:spcAft>
                      </a:pPr>
                      <a:r>
                        <a:rPr lang="ru-RU" sz="1400">
                          <a:latin typeface="Times New Roman"/>
                          <a:ea typeface="Times New Roman"/>
                        </a:rPr>
                        <a:t>328,93</a:t>
                      </a:r>
                    </a:p>
                  </a:txBody>
                  <a:tcPr marL="68580" marR="68580" marT="0" marB="0" anchor="ctr">
                    <a:solidFill>
                      <a:srgbClr val="BFEFDF"/>
                    </a:solidFill>
                  </a:tcPr>
                </a:tc>
                <a:tc>
                  <a:txBody>
                    <a:bodyPr/>
                    <a:lstStyle/>
                    <a:p>
                      <a:pPr algn="ctr">
                        <a:spcAft>
                          <a:spcPts val="0"/>
                        </a:spcAft>
                      </a:pPr>
                      <a:r>
                        <a:rPr lang="ru-RU" sz="1400">
                          <a:latin typeface="Times New Roman"/>
                          <a:ea typeface="Times New Roman"/>
                        </a:rPr>
                        <a:t>352,62</a:t>
                      </a:r>
                    </a:p>
                  </a:txBody>
                  <a:tcPr marL="68580" marR="68580" marT="0" marB="0" anchor="ctr">
                    <a:solidFill>
                      <a:srgbClr val="BFEFDF"/>
                    </a:solidFill>
                  </a:tcPr>
                </a:tc>
              </a:tr>
              <a:tr h="370840">
                <a:tc>
                  <a:txBody>
                    <a:bodyPr/>
                    <a:lstStyle/>
                    <a:p>
                      <a:pPr algn="just">
                        <a:spcAft>
                          <a:spcPts val="0"/>
                        </a:spcAft>
                      </a:pPr>
                      <a:r>
                        <a:rPr lang="ru-RU" sz="1400" dirty="0">
                          <a:latin typeface="Times New Roman"/>
                          <a:ea typeface="Times New Roman"/>
                        </a:rPr>
                        <a:t>Номинальная начисленная среднемесячная заработная плата работников организаций</a:t>
                      </a:r>
                    </a:p>
                  </a:txBody>
                  <a:tcPr marL="68580" marR="68580" marT="0" marB="0" anchor="ctr">
                    <a:solidFill>
                      <a:srgbClr val="BFEFDF"/>
                    </a:solidFill>
                  </a:tcPr>
                </a:tc>
                <a:tc>
                  <a:txBody>
                    <a:bodyPr/>
                    <a:lstStyle/>
                    <a:p>
                      <a:pPr algn="ctr">
                        <a:spcAft>
                          <a:spcPts val="0"/>
                        </a:spcAft>
                      </a:pPr>
                      <a:r>
                        <a:rPr lang="ru-RU" sz="1200" dirty="0">
                          <a:latin typeface="Times New Roman"/>
                          <a:ea typeface="Times New Roman"/>
                        </a:rPr>
                        <a:t>руб./мес.</a:t>
                      </a:r>
                      <a:endParaRPr lang="ru-RU" sz="1400" dirty="0">
                        <a:latin typeface="Times New Roman"/>
                        <a:ea typeface="Times New Roman"/>
                      </a:endParaRPr>
                    </a:p>
                  </a:txBody>
                  <a:tcPr marL="68580" marR="68580" marT="0" marB="0" anchor="ctr">
                    <a:solidFill>
                      <a:srgbClr val="BFEFDF"/>
                    </a:solidFill>
                  </a:tcPr>
                </a:tc>
                <a:tc>
                  <a:txBody>
                    <a:bodyPr/>
                    <a:lstStyle/>
                    <a:p>
                      <a:pPr algn="ctr">
                        <a:spcAft>
                          <a:spcPts val="0"/>
                        </a:spcAft>
                      </a:pPr>
                      <a:r>
                        <a:rPr lang="ru-RU" sz="1400" dirty="0">
                          <a:latin typeface="Times New Roman"/>
                          <a:ea typeface="Times New Roman"/>
                        </a:rPr>
                        <a:t>25486</a:t>
                      </a:r>
                    </a:p>
                  </a:txBody>
                  <a:tcPr marL="68580" marR="68580" marT="0" marB="0" anchor="ctr">
                    <a:solidFill>
                      <a:srgbClr val="BFEFDF"/>
                    </a:solidFill>
                  </a:tcPr>
                </a:tc>
                <a:tc>
                  <a:txBody>
                    <a:bodyPr/>
                    <a:lstStyle/>
                    <a:p>
                      <a:pPr algn="ctr">
                        <a:spcAft>
                          <a:spcPts val="0"/>
                        </a:spcAft>
                      </a:pPr>
                      <a:r>
                        <a:rPr lang="ru-RU" sz="1400">
                          <a:latin typeface="Times New Roman"/>
                          <a:ea typeface="Times New Roman"/>
                        </a:rPr>
                        <a:t>25664</a:t>
                      </a:r>
                    </a:p>
                  </a:txBody>
                  <a:tcPr marL="68580" marR="68580" marT="0" marB="0" anchor="ctr">
                    <a:solidFill>
                      <a:srgbClr val="BFEFDF"/>
                    </a:solidFill>
                  </a:tcPr>
                </a:tc>
                <a:tc>
                  <a:txBody>
                    <a:bodyPr/>
                    <a:lstStyle/>
                    <a:p>
                      <a:pPr algn="ctr">
                        <a:spcAft>
                          <a:spcPts val="0"/>
                        </a:spcAft>
                      </a:pPr>
                      <a:r>
                        <a:rPr lang="ru-RU" sz="1400" dirty="0">
                          <a:latin typeface="Times New Roman"/>
                          <a:ea typeface="Times New Roman"/>
                        </a:rPr>
                        <a:t>27537</a:t>
                      </a:r>
                    </a:p>
                  </a:txBody>
                  <a:tcPr marL="68580" marR="68580" marT="0" marB="0" anchor="ctr">
                    <a:solidFill>
                      <a:srgbClr val="BFEFDF"/>
                    </a:solidFill>
                  </a:tcPr>
                </a:tc>
                <a:tc>
                  <a:txBody>
                    <a:bodyPr/>
                    <a:lstStyle/>
                    <a:p>
                      <a:pPr algn="ctr">
                        <a:spcAft>
                          <a:spcPts val="0"/>
                        </a:spcAft>
                      </a:pPr>
                      <a:r>
                        <a:rPr lang="ru-RU" sz="1400" dirty="0">
                          <a:latin typeface="Times New Roman"/>
                          <a:ea typeface="Times New Roman"/>
                        </a:rPr>
                        <a:t>29190</a:t>
                      </a:r>
                    </a:p>
                  </a:txBody>
                  <a:tcPr marL="68580" marR="68580" marT="0" marB="0" anchor="ctr">
                    <a:solidFill>
                      <a:srgbClr val="BFEFDF"/>
                    </a:solidFill>
                  </a:tcPr>
                </a:tc>
                <a:tc>
                  <a:txBody>
                    <a:bodyPr/>
                    <a:lstStyle/>
                    <a:p>
                      <a:pPr algn="ctr">
                        <a:spcAft>
                          <a:spcPts val="0"/>
                        </a:spcAft>
                      </a:pPr>
                      <a:r>
                        <a:rPr lang="ru-RU" sz="1400">
                          <a:latin typeface="Times New Roman"/>
                          <a:ea typeface="Times New Roman"/>
                        </a:rPr>
                        <a:t>31145</a:t>
                      </a:r>
                    </a:p>
                  </a:txBody>
                  <a:tcPr marL="68580" marR="68580" marT="0" marB="0" anchor="ctr">
                    <a:solidFill>
                      <a:srgbClr val="BFEFDF"/>
                    </a:solidFill>
                  </a:tcPr>
                </a:tc>
              </a:tr>
              <a:tr h="370840">
                <a:tc>
                  <a:txBody>
                    <a:bodyPr/>
                    <a:lstStyle/>
                    <a:p>
                      <a:pPr algn="just">
                        <a:spcAft>
                          <a:spcPts val="0"/>
                        </a:spcAft>
                      </a:pPr>
                      <a:r>
                        <a:rPr lang="ru-RU" sz="1400" dirty="0">
                          <a:latin typeface="Times New Roman"/>
                          <a:ea typeface="Times New Roman"/>
                        </a:rPr>
                        <a:t>Численность населения</a:t>
                      </a:r>
                    </a:p>
                  </a:txBody>
                  <a:tcPr marL="68580" marR="68580" marT="0" marB="0" anchor="ctr">
                    <a:solidFill>
                      <a:srgbClr val="BFEFDF"/>
                    </a:solidFill>
                  </a:tcPr>
                </a:tc>
                <a:tc>
                  <a:txBody>
                    <a:bodyPr/>
                    <a:lstStyle/>
                    <a:p>
                      <a:pPr algn="ctr">
                        <a:spcAft>
                          <a:spcPts val="0"/>
                        </a:spcAft>
                      </a:pPr>
                      <a:r>
                        <a:rPr lang="ru-RU" sz="1200">
                          <a:latin typeface="Times New Roman"/>
                          <a:ea typeface="Times New Roman"/>
                        </a:rPr>
                        <a:t>тыс. человек</a:t>
                      </a:r>
                      <a:endParaRPr lang="ru-RU" sz="1400">
                        <a:latin typeface="Times New Roman"/>
                        <a:ea typeface="Times New Roman"/>
                      </a:endParaRPr>
                    </a:p>
                  </a:txBody>
                  <a:tcPr marL="68580" marR="68580" marT="0" marB="0" anchor="ctr">
                    <a:solidFill>
                      <a:srgbClr val="BFEFDF"/>
                    </a:solidFill>
                  </a:tcPr>
                </a:tc>
                <a:tc>
                  <a:txBody>
                    <a:bodyPr/>
                    <a:lstStyle/>
                    <a:p>
                      <a:pPr algn="ctr">
                        <a:spcAft>
                          <a:spcPts val="0"/>
                        </a:spcAft>
                      </a:pPr>
                      <a:r>
                        <a:rPr lang="ru-RU" sz="1400" dirty="0">
                          <a:latin typeface="Times New Roman"/>
                          <a:ea typeface="Times New Roman"/>
                        </a:rPr>
                        <a:t>7,61</a:t>
                      </a:r>
                    </a:p>
                  </a:txBody>
                  <a:tcPr marL="68580" marR="68580" marT="0" marB="0" anchor="ctr">
                    <a:solidFill>
                      <a:srgbClr val="BFEFDF"/>
                    </a:solidFill>
                  </a:tcPr>
                </a:tc>
                <a:tc>
                  <a:txBody>
                    <a:bodyPr/>
                    <a:lstStyle/>
                    <a:p>
                      <a:pPr algn="ctr">
                        <a:spcAft>
                          <a:spcPts val="0"/>
                        </a:spcAft>
                      </a:pPr>
                      <a:r>
                        <a:rPr lang="ru-RU" sz="1400" dirty="0">
                          <a:latin typeface="Times New Roman"/>
                          <a:ea typeface="Times New Roman"/>
                        </a:rPr>
                        <a:t>7,62</a:t>
                      </a:r>
                    </a:p>
                  </a:txBody>
                  <a:tcPr marL="68580" marR="68580" marT="0" marB="0" anchor="ctr">
                    <a:solidFill>
                      <a:srgbClr val="BFEFDF"/>
                    </a:solidFill>
                  </a:tcPr>
                </a:tc>
                <a:tc>
                  <a:txBody>
                    <a:bodyPr/>
                    <a:lstStyle/>
                    <a:p>
                      <a:pPr algn="ctr">
                        <a:spcAft>
                          <a:spcPts val="0"/>
                        </a:spcAft>
                      </a:pPr>
                      <a:r>
                        <a:rPr lang="ru-RU" sz="1400" dirty="0">
                          <a:latin typeface="Times New Roman"/>
                          <a:ea typeface="Times New Roman"/>
                        </a:rPr>
                        <a:t>7,61</a:t>
                      </a:r>
                    </a:p>
                  </a:txBody>
                  <a:tcPr marL="68580" marR="68580" marT="0" marB="0" anchor="ctr">
                    <a:solidFill>
                      <a:srgbClr val="BFEFDF"/>
                    </a:solidFill>
                  </a:tcPr>
                </a:tc>
                <a:tc>
                  <a:txBody>
                    <a:bodyPr/>
                    <a:lstStyle/>
                    <a:p>
                      <a:pPr algn="ctr">
                        <a:spcAft>
                          <a:spcPts val="0"/>
                        </a:spcAft>
                      </a:pPr>
                      <a:r>
                        <a:rPr lang="ru-RU" sz="1400">
                          <a:latin typeface="Times New Roman"/>
                          <a:ea typeface="Times New Roman"/>
                        </a:rPr>
                        <a:t>7,58</a:t>
                      </a:r>
                    </a:p>
                  </a:txBody>
                  <a:tcPr marL="68580" marR="68580" marT="0" marB="0" anchor="ctr">
                    <a:solidFill>
                      <a:srgbClr val="BFEFDF"/>
                    </a:solidFill>
                  </a:tcPr>
                </a:tc>
                <a:tc>
                  <a:txBody>
                    <a:bodyPr/>
                    <a:lstStyle/>
                    <a:p>
                      <a:pPr algn="ctr">
                        <a:spcAft>
                          <a:spcPts val="0"/>
                        </a:spcAft>
                      </a:pPr>
                      <a:r>
                        <a:rPr lang="ru-RU" sz="1400">
                          <a:latin typeface="Times New Roman"/>
                          <a:ea typeface="Times New Roman"/>
                        </a:rPr>
                        <a:t>7,53</a:t>
                      </a:r>
                    </a:p>
                  </a:txBody>
                  <a:tcPr marL="68580" marR="68580" marT="0" marB="0" anchor="ctr">
                    <a:solidFill>
                      <a:srgbClr val="BFEFDF"/>
                    </a:solidFill>
                  </a:tcPr>
                </a:tc>
              </a:tr>
              <a:tr h="370840">
                <a:tc>
                  <a:txBody>
                    <a:bodyPr/>
                    <a:lstStyle/>
                    <a:p>
                      <a:pPr>
                        <a:spcAft>
                          <a:spcPts val="0"/>
                        </a:spcAft>
                      </a:pPr>
                      <a:r>
                        <a:rPr lang="ru-RU" sz="1400" dirty="0">
                          <a:latin typeface="Times New Roman"/>
                          <a:ea typeface="Calibri"/>
                          <a:cs typeface="Times New Roman"/>
                        </a:rPr>
                        <a:t>Численность экономически активного населения</a:t>
                      </a:r>
                      <a:endParaRPr lang="ru-RU" sz="1400" dirty="0">
                        <a:latin typeface="Calibri"/>
                        <a:ea typeface="Calibri"/>
                        <a:cs typeface="Times New Roman"/>
                      </a:endParaRPr>
                    </a:p>
                  </a:txBody>
                  <a:tcPr marL="68580" marR="68580" marT="0" marB="0" anchor="ctr">
                    <a:solidFill>
                      <a:srgbClr val="BFEFDF"/>
                    </a:solidFill>
                  </a:tcPr>
                </a:tc>
                <a:tc>
                  <a:txBody>
                    <a:bodyPr/>
                    <a:lstStyle/>
                    <a:p>
                      <a:pPr algn="ctr">
                        <a:spcAft>
                          <a:spcPts val="0"/>
                        </a:spcAft>
                      </a:pPr>
                      <a:r>
                        <a:rPr lang="ru-RU" sz="1200">
                          <a:latin typeface="Times New Roman"/>
                          <a:ea typeface="Times New Roman"/>
                        </a:rPr>
                        <a:t>тыс. человек</a:t>
                      </a:r>
                      <a:endParaRPr lang="ru-RU" sz="1400">
                        <a:latin typeface="Times New Roman"/>
                        <a:ea typeface="Times New Roman"/>
                      </a:endParaRPr>
                    </a:p>
                  </a:txBody>
                  <a:tcPr marL="68580" marR="68580" marT="0" marB="0" anchor="ctr">
                    <a:solidFill>
                      <a:srgbClr val="BFEFDF"/>
                    </a:solidFill>
                  </a:tcPr>
                </a:tc>
                <a:tc>
                  <a:txBody>
                    <a:bodyPr/>
                    <a:lstStyle/>
                    <a:p>
                      <a:pPr algn="ctr">
                        <a:spcAft>
                          <a:spcPts val="0"/>
                        </a:spcAft>
                      </a:pPr>
                      <a:r>
                        <a:rPr lang="ru-RU" sz="1400">
                          <a:latin typeface="Times New Roman"/>
                          <a:ea typeface="Times New Roman"/>
                        </a:rPr>
                        <a:t>4,564</a:t>
                      </a:r>
                    </a:p>
                  </a:txBody>
                  <a:tcPr marL="68580" marR="68580" marT="0" marB="0" anchor="ctr">
                    <a:solidFill>
                      <a:srgbClr val="BFEFDF"/>
                    </a:solidFill>
                  </a:tcPr>
                </a:tc>
                <a:tc>
                  <a:txBody>
                    <a:bodyPr/>
                    <a:lstStyle/>
                    <a:p>
                      <a:pPr algn="ctr">
                        <a:spcAft>
                          <a:spcPts val="0"/>
                        </a:spcAft>
                      </a:pPr>
                      <a:r>
                        <a:rPr lang="ru-RU" sz="1400">
                          <a:latin typeface="Times New Roman"/>
                          <a:ea typeface="Times New Roman"/>
                        </a:rPr>
                        <a:t>4,564</a:t>
                      </a:r>
                    </a:p>
                  </a:txBody>
                  <a:tcPr marL="68580" marR="68580" marT="0" marB="0" anchor="ctr">
                    <a:solidFill>
                      <a:srgbClr val="BFEFDF"/>
                    </a:solidFill>
                  </a:tcPr>
                </a:tc>
                <a:tc>
                  <a:txBody>
                    <a:bodyPr/>
                    <a:lstStyle/>
                    <a:p>
                      <a:pPr algn="ctr">
                        <a:spcAft>
                          <a:spcPts val="0"/>
                        </a:spcAft>
                      </a:pPr>
                      <a:r>
                        <a:rPr lang="ru-RU" sz="1400" dirty="0">
                          <a:latin typeface="Times New Roman"/>
                          <a:ea typeface="Times New Roman"/>
                        </a:rPr>
                        <a:t>4,588</a:t>
                      </a:r>
                    </a:p>
                  </a:txBody>
                  <a:tcPr marL="68580" marR="68580" marT="0" marB="0" anchor="ctr">
                    <a:solidFill>
                      <a:srgbClr val="BFEFDF"/>
                    </a:solidFill>
                  </a:tcPr>
                </a:tc>
                <a:tc>
                  <a:txBody>
                    <a:bodyPr/>
                    <a:lstStyle/>
                    <a:p>
                      <a:pPr algn="ctr">
                        <a:spcAft>
                          <a:spcPts val="0"/>
                        </a:spcAft>
                      </a:pPr>
                      <a:r>
                        <a:rPr lang="ru-RU" sz="1400" dirty="0">
                          <a:latin typeface="Times New Roman"/>
                          <a:ea typeface="Times New Roman"/>
                        </a:rPr>
                        <a:t>4,593</a:t>
                      </a:r>
                    </a:p>
                  </a:txBody>
                  <a:tcPr marL="68580" marR="68580" marT="0" marB="0" anchor="ctr">
                    <a:solidFill>
                      <a:srgbClr val="BFEFDF"/>
                    </a:solidFill>
                  </a:tcPr>
                </a:tc>
                <a:tc>
                  <a:txBody>
                    <a:bodyPr/>
                    <a:lstStyle/>
                    <a:p>
                      <a:pPr algn="ctr">
                        <a:spcAft>
                          <a:spcPts val="0"/>
                        </a:spcAft>
                      </a:pPr>
                      <a:r>
                        <a:rPr lang="ru-RU" sz="1400" dirty="0">
                          <a:latin typeface="Times New Roman"/>
                          <a:ea typeface="Times New Roman"/>
                        </a:rPr>
                        <a:t>4,611</a:t>
                      </a:r>
                    </a:p>
                  </a:txBody>
                  <a:tcPr marL="68580" marR="68580" marT="0" marB="0" anchor="ctr">
                    <a:solidFill>
                      <a:srgbClr val="BFEFDF"/>
                    </a:solidFill>
                  </a:tcPr>
                </a:tc>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85750" y="571500"/>
          <a:ext cx="8572560" cy="5615942"/>
        </p:xfrm>
        <a:graphic>
          <a:graphicData uri="http://schemas.openxmlformats.org/drawingml/2006/table">
            <a:tbl>
              <a:tblPr firstRow="1" bandRow="1">
                <a:tableStyleId>{5C22544A-7EE6-4342-B048-85BDC9FD1C3A}</a:tableStyleId>
              </a:tblPr>
              <a:tblGrid>
                <a:gridCol w="5786478"/>
                <a:gridCol w="928694"/>
                <a:gridCol w="928694"/>
                <a:gridCol w="928694"/>
              </a:tblGrid>
              <a:tr h="342902">
                <a:tc rowSpan="2">
                  <a:txBody>
                    <a:bodyPr/>
                    <a:lstStyle/>
                    <a:p>
                      <a:pPr algn="ctr"/>
                      <a:endParaRPr lang="ru-RU" sz="1200" i="1" dirty="0" smtClean="0">
                        <a:solidFill>
                          <a:srgbClr val="000000"/>
                        </a:solidFill>
                      </a:endParaRPr>
                    </a:p>
                    <a:p>
                      <a:pPr algn="ctr"/>
                      <a:r>
                        <a:rPr lang="ru-RU" sz="1200" i="1" dirty="0" smtClean="0">
                          <a:solidFill>
                            <a:srgbClr val="000000"/>
                          </a:solidFill>
                        </a:rPr>
                        <a:t>Наименование муниципальной программы</a:t>
                      </a:r>
                      <a:endParaRPr lang="ru-RU" sz="1200" i="1" dirty="0">
                        <a:solidFill>
                          <a:srgbClr val="000000"/>
                        </a:solidFill>
                      </a:endParaRPr>
                    </a:p>
                  </a:txBody>
                  <a:tcPr>
                    <a:solidFill>
                      <a:srgbClr val="92D050"/>
                    </a:solidFill>
                  </a:tcPr>
                </a:tc>
                <a:tc gridSpan="3">
                  <a:txBody>
                    <a:bodyPr/>
                    <a:lstStyle/>
                    <a:p>
                      <a:pPr algn="ctr"/>
                      <a:r>
                        <a:rPr lang="ru-RU" sz="1200" i="1" dirty="0" smtClean="0">
                          <a:solidFill>
                            <a:schemeClr val="bg1"/>
                          </a:solidFill>
                        </a:rPr>
                        <a:t>Решение о бюджете на 2021</a:t>
                      </a:r>
                      <a:r>
                        <a:rPr lang="ru-RU" sz="1200" i="1" baseline="0" dirty="0" smtClean="0">
                          <a:solidFill>
                            <a:schemeClr val="bg1"/>
                          </a:solidFill>
                        </a:rPr>
                        <a:t> год и плановый период 2022 и 2023 годов</a:t>
                      </a:r>
                      <a:endParaRPr lang="ru-RU" sz="1200" i="1" dirty="0">
                        <a:solidFill>
                          <a:schemeClr val="bg1"/>
                        </a:solidFill>
                      </a:endParaRPr>
                    </a:p>
                  </a:txBody>
                  <a:tcPr>
                    <a:solidFill>
                      <a:srgbClr val="92D050"/>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r>
              <a:tr h="342902">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ru-RU" sz="1200" b="1" i="1" kern="1200" dirty="0">
                        <a:solidFill>
                          <a:schemeClr val="bg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2021 год</a:t>
                      </a:r>
                      <a:endParaRPr kumimoji="0" lang="ru-RU" sz="1200" b="1" i="1" kern="1200" dirty="0">
                        <a:solidFill>
                          <a:srgbClr val="000000"/>
                        </a:solidFill>
                        <a:latin typeface="+mn-lt"/>
                        <a:ea typeface="+mn-ea"/>
                        <a:cs typeface="+mn-cs"/>
                      </a:endParaRPr>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2022 год</a:t>
                      </a:r>
                      <a:endParaRPr kumimoji="0" lang="ru-RU" sz="1200" b="1" i="1" kern="1200" dirty="0">
                        <a:solidFill>
                          <a:srgbClr val="000000"/>
                        </a:solidFill>
                        <a:latin typeface="+mn-lt"/>
                        <a:ea typeface="+mn-ea"/>
                        <a:cs typeface="+mn-cs"/>
                      </a:endParaRPr>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2023 год</a:t>
                      </a:r>
                      <a:endParaRPr kumimoji="0" lang="ru-RU" sz="1200" b="1" i="1" kern="1200" dirty="0">
                        <a:solidFill>
                          <a:srgbClr val="000000"/>
                        </a:solidFill>
                        <a:latin typeface="+mn-lt"/>
                        <a:ea typeface="+mn-ea"/>
                        <a:cs typeface="+mn-cs"/>
                      </a:endParaRPr>
                    </a:p>
                  </a:txBody>
                  <a:tcPr>
                    <a:solidFill>
                      <a:srgbClr val="92D050"/>
                    </a:solidFill>
                  </a:tcPr>
                </a:tc>
              </a:tr>
              <a:tr h="342902">
                <a:tc>
                  <a:txBody>
                    <a:bodyPr/>
                    <a:lstStyle/>
                    <a:p>
                      <a:r>
                        <a:rPr lang="ru-RU" sz="1100" i="1" dirty="0" smtClean="0"/>
                        <a:t>Муниципальная программа "Создание благоприятного предпринимательского климата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-повышение роли малого и среднего предпринимательства в экономике муниципального образования «</a:t>
                      </a:r>
                      <a:r>
                        <a:rPr kumimoji="0" lang="ru-RU" sz="1100" kern="1200" dirty="0" err="1" smtClean="0">
                          <a:solidFill>
                            <a:schemeClr val="dk1"/>
                          </a:solidFill>
                          <a:latin typeface="+mn-lt"/>
                          <a:ea typeface="+mn-ea"/>
                          <a:cs typeface="+mn-cs"/>
                        </a:rPr>
                        <a:t>Хиславичский</a:t>
                      </a:r>
                      <a:r>
                        <a:rPr kumimoji="0" lang="ru-RU" sz="1100" kern="1200" dirty="0" smtClean="0">
                          <a:solidFill>
                            <a:schemeClr val="dk1"/>
                          </a:solidFill>
                          <a:latin typeface="+mn-lt"/>
                          <a:ea typeface="+mn-ea"/>
                          <a:cs typeface="+mn-cs"/>
                        </a:rPr>
                        <a:t> район» Смоленской области;</a:t>
                      </a:r>
                    </a:p>
                    <a:p>
                      <a:r>
                        <a:rPr kumimoji="0" lang="ru-RU" sz="1100" kern="1200" dirty="0" smtClean="0">
                          <a:solidFill>
                            <a:schemeClr val="dk1"/>
                          </a:solidFill>
                          <a:latin typeface="+mn-lt"/>
                          <a:ea typeface="+mn-ea"/>
                          <a:cs typeface="+mn-cs"/>
                        </a:rPr>
                        <a:t>-обеспечение благоприятных условий развития малого и среднего бизнеса.</a:t>
                      </a:r>
                      <a:endParaRPr lang="ru-RU" sz="1100" i="1" dirty="0"/>
                    </a:p>
                  </a:txBody>
                  <a:tcPr>
                    <a:solidFill>
                      <a:srgbClr val="BFEFDF"/>
                    </a:solidFill>
                  </a:tcPr>
                </a:tc>
                <a:tc>
                  <a:txBody>
                    <a:bodyPr/>
                    <a:lstStyle/>
                    <a:p>
                      <a:pPr algn="r"/>
                      <a:r>
                        <a:rPr lang="ru-RU" sz="1100" dirty="0" smtClean="0">
                          <a:solidFill>
                            <a:srgbClr val="000000"/>
                          </a:solidFill>
                        </a:rPr>
                        <a:t>1909,2</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1829,2</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739,2</a:t>
                      </a:r>
                      <a:endParaRPr lang="ru-RU" sz="1100" dirty="0">
                        <a:solidFill>
                          <a:srgbClr val="000000"/>
                        </a:solidFill>
                      </a:endParaRPr>
                    </a:p>
                  </a:txBody>
                  <a:tcPr>
                    <a:solidFill>
                      <a:srgbClr val="BFEFDF"/>
                    </a:solidFill>
                  </a:tcPr>
                </a:tc>
              </a:tr>
              <a:tr h="342902">
                <a:tc>
                  <a:txBody>
                    <a:bodyPr/>
                    <a:lstStyle/>
                    <a:p>
                      <a:r>
                        <a:rPr lang="ru-RU" sz="1100" i="1" dirty="0" smtClean="0"/>
                        <a:t>Муниципальная программа "Обеспечение жильем молодых семей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Государственная поддержка молодых семей, проживающих на территории </a:t>
                      </a:r>
                      <a:r>
                        <a:rPr kumimoji="0" lang="ru-RU" sz="1100" kern="1200" dirty="0" err="1" smtClean="0">
                          <a:solidFill>
                            <a:schemeClr val="dk1"/>
                          </a:solidFill>
                          <a:latin typeface="+mn-lt"/>
                          <a:ea typeface="+mn-ea"/>
                          <a:cs typeface="+mn-cs"/>
                        </a:rPr>
                        <a:t>Хиславичского</a:t>
                      </a:r>
                      <a:r>
                        <a:rPr kumimoji="0" lang="ru-RU" sz="1100" kern="1200" dirty="0" smtClean="0">
                          <a:solidFill>
                            <a:schemeClr val="dk1"/>
                          </a:solidFill>
                          <a:latin typeface="+mn-lt"/>
                          <a:ea typeface="+mn-ea"/>
                          <a:cs typeface="+mn-cs"/>
                        </a:rPr>
                        <a:t> района Смоленской области, признанных в установленном порядке, нуждающимися в улучшении жилищных условий, в решении жилищной проблемы.</a:t>
                      </a:r>
                      <a:endParaRPr lang="ru-RU" sz="1100" dirty="0"/>
                    </a:p>
                  </a:txBody>
                  <a:tcPr>
                    <a:solidFill>
                      <a:srgbClr val="BFEFDF"/>
                    </a:solidFill>
                  </a:tcPr>
                </a:tc>
                <a:tc>
                  <a:txBody>
                    <a:bodyPr/>
                    <a:lstStyle/>
                    <a:p>
                      <a:pPr algn="r"/>
                      <a:r>
                        <a:rPr lang="ru-RU" sz="1100" dirty="0" smtClean="0">
                          <a:solidFill>
                            <a:srgbClr val="000000"/>
                          </a:solidFill>
                        </a:rPr>
                        <a:t>330,1</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r>
              <a:tr h="342902">
                <a:tc>
                  <a:txBody>
                    <a:bodyPr/>
                    <a:lstStyle/>
                    <a:p>
                      <a:r>
                        <a:rPr lang="ru-RU" sz="1100" i="1" dirty="0" smtClean="0"/>
                        <a:t>Муниципальная программа "Противодействие терроризму и экстремизму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Реализация мер по профилактике экстремизма в различных формах.</a:t>
                      </a:r>
                      <a:endParaRPr lang="ru-RU" sz="1100" i="1" dirty="0"/>
                    </a:p>
                  </a:txBody>
                  <a:tcPr>
                    <a:solidFill>
                      <a:srgbClr val="BFEFDF"/>
                    </a:solidFill>
                  </a:tcPr>
                </a:tc>
                <a:tc>
                  <a:txBody>
                    <a:bodyPr/>
                    <a:lstStyle/>
                    <a:p>
                      <a:pPr algn="r"/>
                      <a:r>
                        <a:rPr lang="ru-RU" sz="1100" dirty="0" smtClean="0">
                          <a:solidFill>
                            <a:srgbClr val="000000"/>
                          </a:solidFill>
                        </a:rPr>
                        <a:t>10,0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r>
              <a:tr h="342902">
                <a:tc>
                  <a:txBody>
                    <a:bodyPr/>
                    <a:lstStyle/>
                    <a:p>
                      <a:r>
                        <a:rPr lang="ru-RU" sz="1100" i="1" dirty="0" smtClean="0"/>
                        <a:t>Муниципальная программа "Демографическое развитие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Снижение темпов естественной убыли населения, стабилизация демографической ситуации, поддержка материнства, детства и отцовства, формирование предпосылок к последующему демографическому росту.</a:t>
                      </a:r>
                      <a:endParaRPr lang="ru-RU" sz="1100" i="1" dirty="0"/>
                    </a:p>
                  </a:txBody>
                  <a:tcPr>
                    <a:solidFill>
                      <a:srgbClr val="BFEFDF"/>
                    </a:solidFill>
                  </a:tcPr>
                </a:tc>
                <a:tc>
                  <a:txBody>
                    <a:bodyPr/>
                    <a:lstStyle/>
                    <a:p>
                      <a:pPr algn="r"/>
                      <a:r>
                        <a:rPr lang="ru-RU" sz="1100" dirty="0" smtClean="0">
                          <a:solidFill>
                            <a:srgbClr val="000000"/>
                          </a:solidFill>
                        </a:rPr>
                        <a:t>10,0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r>
              <a:tr h="342902">
                <a:tc>
                  <a:txBody>
                    <a:bodyPr/>
                    <a:lstStyle/>
                    <a:p>
                      <a:r>
                        <a:rPr lang="ru-RU" sz="1100" i="1" dirty="0" smtClean="0"/>
                        <a:t>Муниципальная программа "Обеспечение безопасности дорожного движения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Сокращение на территории </a:t>
                      </a:r>
                      <a:r>
                        <a:rPr kumimoji="0" lang="ru-RU" sz="1100" kern="1200" dirty="0" err="1" smtClean="0">
                          <a:solidFill>
                            <a:schemeClr val="dk1"/>
                          </a:solidFill>
                          <a:latin typeface="+mn-lt"/>
                          <a:ea typeface="+mn-ea"/>
                          <a:cs typeface="+mn-cs"/>
                        </a:rPr>
                        <a:t>Хиславичского</a:t>
                      </a:r>
                      <a:r>
                        <a:rPr kumimoji="0" lang="ru-RU" sz="1100" kern="1200" dirty="0" smtClean="0">
                          <a:solidFill>
                            <a:schemeClr val="dk1"/>
                          </a:solidFill>
                          <a:latin typeface="+mn-lt"/>
                          <a:ea typeface="+mn-ea"/>
                          <a:cs typeface="+mn-cs"/>
                        </a:rPr>
                        <a:t>  района количества лиц, погибших и раненых в результате дорожно-транспортных происшествий, снижение количества дорожно-транспортных происшествий с пострадавшими и сокращение детского дорожно-транспортного травматизма.</a:t>
                      </a:r>
                      <a:endParaRPr lang="ru-RU" sz="1100" i="1" dirty="0"/>
                    </a:p>
                  </a:txBody>
                  <a:tcPr>
                    <a:solidFill>
                      <a:srgbClr val="BFEFDF"/>
                    </a:solidFill>
                  </a:tcPr>
                </a:tc>
                <a:tc>
                  <a:txBody>
                    <a:bodyPr/>
                    <a:lstStyle/>
                    <a:p>
                      <a:pPr algn="r"/>
                      <a:r>
                        <a:rPr lang="ru-RU" sz="1100" dirty="0" smtClean="0">
                          <a:solidFill>
                            <a:srgbClr val="000000"/>
                          </a:solidFill>
                        </a:rPr>
                        <a:t>5,0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a:t>
                      </a:r>
                      <a:endParaRPr lang="ru-RU" sz="1100" dirty="0">
                        <a:solidFill>
                          <a:srgbClr val="000000"/>
                        </a:solidFill>
                      </a:endParaRPr>
                    </a:p>
                  </a:txBody>
                  <a:tcPr>
                    <a:solidFill>
                      <a:srgbClr val="BFEFDF"/>
                    </a:solidFill>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57188" y="285750"/>
          <a:ext cx="8501124" cy="6466840"/>
        </p:xfrm>
        <a:graphic>
          <a:graphicData uri="http://schemas.openxmlformats.org/drawingml/2006/table">
            <a:tbl>
              <a:tblPr firstRow="1" bandRow="1">
                <a:tableStyleId>{5C22544A-7EE6-4342-B048-85BDC9FD1C3A}</a:tableStyleId>
              </a:tblPr>
              <a:tblGrid>
                <a:gridCol w="5715040"/>
                <a:gridCol w="928694"/>
                <a:gridCol w="928694"/>
                <a:gridCol w="928696"/>
              </a:tblGrid>
              <a:tr h="370840">
                <a:tc rowSpan="2">
                  <a:txBody>
                    <a:bodyPr/>
                    <a:lstStyle/>
                    <a:p>
                      <a:pPr algn="ctr"/>
                      <a:endParaRPr lang="ru-RU" sz="1200" i="1" dirty="0" smtClean="0">
                        <a:solidFill>
                          <a:srgbClr val="000000"/>
                        </a:solidFill>
                      </a:endParaRPr>
                    </a:p>
                    <a:p>
                      <a:pPr algn="ctr"/>
                      <a:r>
                        <a:rPr lang="ru-RU" sz="1200" i="1" dirty="0" smtClean="0">
                          <a:solidFill>
                            <a:srgbClr val="000000"/>
                          </a:solidFill>
                        </a:rPr>
                        <a:t>Наименование муниципальной программы</a:t>
                      </a:r>
                      <a:endParaRPr lang="ru-RU" sz="1200" i="1" dirty="0">
                        <a:solidFill>
                          <a:srgbClr val="000000"/>
                        </a:solidFill>
                      </a:endParaRPr>
                    </a:p>
                  </a:txBody>
                  <a:tcPr>
                    <a:solidFill>
                      <a:srgbClr val="92D050"/>
                    </a:solidFill>
                  </a:tcPr>
                </a:tc>
                <a:tc gridSpan="3">
                  <a:txBody>
                    <a:bodyPr/>
                    <a:lstStyle/>
                    <a:p>
                      <a:pPr algn="ctr"/>
                      <a:r>
                        <a:rPr lang="ru-RU" sz="1200" i="1" dirty="0" smtClean="0">
                          <a:solidFill>
                            <a:schemeClr val="bg1"/>
                          </a:solidFill>
                        </a:rPr>
                        <a:t>Решение о бюджете на 2021</a:t>
                      </a:r>
                      <a:r>
                        <a:rPr lang="ru-RU" sz="1200" i="1" baseline="0" dirty="0" smtClean="0">
                          <a:solidFill>
                            <a:schemeClr val="bg1"/>
                          </a:solidFill>
                        </a:rPr>
                        <a:t> год и плановый период 2022 и 2023 годов</a:t>
                      </a:r>
                      <a:endParaRPr lang="ru-RU" sz="1200" i="1" dirty="0">
                        <a:solidFill>
                          <a:schemeClr val="bg1"/>
                        </a:solidFill>
                      </a:endParaRPr>
                    </a:p>
                  </a:txBody>
                  <a:tcPr>
                    <a:solidFill>
                      <a:srgbClr val="92D050"/>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ru-RU" sz="1200" b="1" i="1" kern="1200" dirty="0">
                        <a:solidFill>
                          <a:schemeClr val="bg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2021 год</a:t>
                      </a:r>
                      <a:endParaRPr kumimoji="0" lang="ru-RU" sz="1200" b="1" i="1" kern="1200" dirty="0">
                        <a:solidFill>
                          <a:srgbClr val="000000"/>
                        </a:solidFill>
                        <a:latin typeface="+mn-lt"/>
                        <a:ea typeface="+mn-ea"/>
                        <a:cs typeface="+mn-cs"/>
                      </a:endParaRPr>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2022 год</a:t>
                      </a:r>
                      <a:endParaRPr kumimoji="0" lang="ru-RU" sz="1200" b="1" i="1" kern="1200" dirty="0">
                        <a:solidFill>
                          <a:srgbClr val="000000"/>
                        </a:solidFill>
                        <a:latin typeface="+mn-lt"/>
                        <a:ea typeface="+mn-ea"/>
                        <a:cs typeface="+mn-cs"/>
                      </a:endParaRPr>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2023 год</a:t>
                      </a:r>
                      <a:endParaRPr kumimoji="0" lang="ru-RU" sz="1200" b="1" i="1" kern="1200" dirty="0">
                        <a:solidFill>
                          <a:srgbClr val="000000"/>
                        </a:solidFill>
                        <a:latin typeface="+mn-lt"/>
                        <a:ea typeface="+mn-ea"/>
                        <a:cs typeface="+mn-cs"/>
                      </a:endParaRPr>
                    </a:p>
                  </a:txBody>
                  <a:tcPr>
                    <a:solidFill>
                      <a:srgbClr val="92D050"/>
                    </a:solidFill>
                  </a:tcPr>
                </a:tc>
              </a:tr>
              <a:tr h="370840">
                <a:tc>
                  <a:txBody>
                    <a:bodyPr/>
                    <a:lstStyle/>
                    <a:p>
                      <a:r>
                        <a:rPr lang="ru-RU" sz="1100" i="1" dirty="0" smtClean="0"/>
                        <a:t>Муниципальная программа "Социальная поддержка замещающих семей и семей с детьми, находящихся в социально опасном положении, лиц из числа.</a:t>
                      </a:r>
                    </a:p>
                    <a:p>
                      <a:r>
                        <a:rPr kumimoji="0" lang="ru-RU" sz="1100" kern="1200" dirty="0" smtClean="0">
                          <a:solidFill>
                            <a:schemeClr val="dk1"/>
                          </a:solidFill>
                          <a:latin typeface="+mn-lt"/>
                          <a:ea typeface="+mn-ea"/>
                          <a:cs typeface="+mn-cs"/>
                        </a:rPr>
                        <a:t>Цель муниципальной программы: 1.Создание комплексной системы профилактической, коррекционной и реабилитационной работы с семьями и детьми, которые находятся в социально опасном положении, в трудной жизненной ситуации, на ранней стадии семейного неблагополучия, для предупреждения социального сиротства и семейного неблагополучия, профилактика жестокого обращения с детьми.</a:t>
                      </a:r>
                    </a:p>
                    <a:p>
                      <a:r>
                        <a:rPr kumimoji="0" lang="ru-RU" sz="1100" kern="1200" dirty="0" smtClean="0">
                          <a:solidFill>
                            <a:schemeClr val="dk1"/>
                          </a:solidFill>
                          <a:latin typeface="+mn-lt"/>
                          <a:ea typeface="+mn-ea"/>
                          <a:cs typeface="+mn-cs"/>
                        </a:rPr>
                        <a:t>2. Создание благоприятных условий для каждого ребенка, воспитывающего в кровной или замещающей семье, в соответствии с его индивидуальными потребностями и особенностями развития.</a:t>
                      </a:r>
                    </a:p>
                    <a:p>
                      <a:r>
                        <a:rPr kumimoji="0" lang="ru-RU" sz="1100" kern="1200" dirty="0" smtClean="0">
                          <a:solidFill>
                            <a:schemeClr val="dk1"/>
                          </a:solidFill>
                          <a:latin typeface="+mn-lt"/>
                          <a:ea typeface="+mn-ea"/>
                          <a:cs typeface="+mn-cs"/>
                        </a:rPr>
                        <a:t>3. Совершенствование мер социального поддержки выпускников детских домов, школ интернат, лиц из числа детей-сирот и детей, оставшихся без попечения родителей.</a:t>
                      </a:r>
                    </a:p>
                    <a:p>
                      <a:r>
                        <a:rPr kumimoji="0" lang="ru-RU" sz="1100" kern="1200" dirty="0" smtClean="0">
                          <a:solidFill>
                            <a:schemeClr val="dk1"/>
                          </a:solidFill>
                          <a:latin typeface="+mn-lt"/>
                          <a:ea typeface="+mn-ea"/>
                          <a:cs typeface="+mn-cs"/>
                        </a:rPr>
                        <a:t>4. Развитие и поддержка семейных форм устройства детей-сирот и детей, оставшихся без попечения родителей; семейное устройство детей-сирот и детей, оставшихся  без попечения родителей.</a:t>
                      </a:r>
                      <a:endParaRPr lang="ru-RU" sz="1100" i="1" dirty="0"/>
                    </a:p>
                  </a:txBody>
                  <a:tcPr>
                    <a:solidFill>
                      <a:srgbClr val="BFEFDF"/>
                    </a:solidFill>
                  </a:tcPr>
                </a:tc>
                <a:tc>
                  <a:txBody>
                    <a:bodyPr/>
                    <a:lstStyle/>
                    <a:p>
                      <a:pPr algn="r"/>
                      <a:r>
                        <a:rPr lang="ru-RU" sz="1100" dirty="0" smtClean="0">
                          <a:solidFill>
                            <a:srgbClr val="000000"/>
                          </a:solidFill>
                        </a:rPr>
                        <a:t>4993,3</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r>
              <a:tr h="370840">
                <a:tc>
                  <a:txBody>
                    <a:bodyPr/>
                    <a:lstStyle/>
                    <a:p>
                      <a:r>
                        <a:rPr lang="ru-RU" sz="1100" i="1" dirty="0" smtClean="0"/>
                        <a:t>Муниципальная программа "Разработка проектов генеральных планов и правил землепользования и застройки сельских поселений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Обеспечение населенных пунктов  сельских поселений </a:t>
                      </a:r>
                      <a:r>
                        <a:rPr kumimoji="0" lang="ru-RU" sz="1100" kern="1200" dirty="0" err="1" smtClean="0">
                          <a:solidFill>
                            <a:schemeClr val="dk1"/>
                          </a:solidFill>
                          <a:latin typeface="+mn-lt"/>
                          <a:ea typeface="+mn-ea"/>
                          <a:cs typeface="+mn-cs"/>
                        </a:rPr>
                        <a:t>Хиславичского</a:t>
                      </a:r>
                      <a:r>
                        <a:rPr kumimoji="0" lang="ru-RU" sz="1100" kern="1200" dirty="0" smtClean="0">
                          <a:solidFill>
                            <a:schemeClr val="dk1"/>
                          </a:solidFill>
                          <a:latin typeface="+mn-lt"/>
                          <a:ea typeface="+mn-ea"/>
                          <a:cs typeface="+mn-cs"/>
                        </a:rPr>
                        <a:t> района Смоленской области предпосылками для устойчивого развития, формирования благоприятной среды жизнедеятельности, экологической безопасности, надежности транспортной и инженерной инфраструктур, комплексности решений жилищной программы, эффективности использования производственных территорий, культурной преемственности градостроительных решений, эстетической выразительности.</a:t>
                      </a:r>
                      <a:endParaRPr lang="ru-RU" sz="1100" i="1" dirty="0"/>
                    </a:p>
                  </a:txBody>
                  <a:tcPr>
                    <a:solidFill>
                      <a:srgbClr val="BFEFDF"/>
                    </a:solidFill>
                  </a:tcPr>
                </a:tc>
                <a:tc>
                  <a:txBody>
                    <a:bodyPr/>
                    <a:lstStyle/>
                    <a:p>
                      <a:pPr algn="r"/>
                      <a:r>
                        <a:rPr lang="ru-RU" sz="1100" dirty="0" smtClean="0">
                          <a:solidFill>
                            <a:srgbClr val="000000"/>
                          </a:solidFill>
                        </a:rPr>
                        <a:t>190,0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r>
              <a:tr h="370840">
                <a:tc>
                  <a:txBody>
                    <a:bodyPr/>
                    <a:lstStyle/>
                    <a:p>
                      <a:r>
                        <a:rPr lang="ru-RU" sz="1100" i="1" dirty="0" smtClean="0"/>
                        <a:t>Муниципальная программа "Доступная среда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 Улучшение  качества  жизни инвалидов и других </a:t>
                      </a:r>
                      <a:r>
                        <a:rPr kumimoji="0" lang="ru-RU" sz="1100" kern="1200" dirty="0" err="1" smtClean="0">
                          <a:solidFill>
                            <a:schemeClr val="dk1"/>
                          </a:solidFill>
                          <a:latin typeface="+mn-lt"/>
                          <a:ea typeface="+mn-ea"/>
                          <a:cs typeface="+mn-cs"/>
                        </a:rPr>
                        <a:t>маломобильных</a:t>
                      </a:r>
                      <a:r>
                        <a:rPr kumimoji="0" lang="ru-RU" sz="1100" kern="1200" dirty="0" smtClean="0">
                          <a:solidFill>
                            <a:schemeClr val="dk1"/>
                          </a:solidFill>
                          <a:latin typeface="+mn-lt"/>
                          <a:ea typeface="+mn-ea"/>
                          <a:cs typeface="+mn-cs"/>
                        </a:rPr>
                        <a:t> групп населения; </a:t>
                      </a:r>
                    </a:p>
                    <a:p>
                      <a:r>
                        <a:rPr kumimoji="0" lang="ru-RU" sz="1100" kern="1200" dirty="0" smtClean="0">
                          <a:solidFill>
                            <a:schemeClr val="dk1"/>
                          </a:solidFill>
                          <a:latin typeface="+mn-lt"/>
                          <a:ea typeface="+mn-ea"/>
                          <a:cs typeface="+mn-cs"/>
                        </a:rPr>
                        <a:t>- Формирование условий устойчивого развития доступной среды инвалидов и других </a:t>
                      </a:r>
                      <a:r>
                        <a:rPr kumimoji="0" lang="ru-RU" sz="1100" kern="1200" dirty="0" err="1" smtClean="0">
                          <a:solidFill>
                            <a:schemeClr val="dk1"/>
                          </a:solidFill>
                          <a:latin typeface="+mn-lt"/>
                          <a:ea typeface="+mn-ea"/>
                          <a:cs typeface="+mn-cs"/>
                        </a:rPr>
                        <a:t>маломобильных</a:t>
                      </a:r>
                      <a:r>
                        <a:rPr kumimoji="0" lang="ru-RU" sz="1100" kern="1200" dirty="0" smtClean="0">
                          <a:solidFill>
                            <a:schemeClr val="dk1"/>
                          </a:solidFill>
                          <a:latin typeface="+mn-lt"/>
                          <a:ea typeface="+mn-ea"/>
                          <a:cs typeface="+mn-cs"/>
                        </a:rPr>
                        <a:t> групп населения;</a:t>
                      </a:r>
                    </a:p>
                    <a:p>
                      <a:r>
                        <a:rPr kumimoji="0" lang="ru-RU" sz="1100" kern="1200" dirty="0" smtClean="0">
                          <a:solidFill>
                            <a:schemeClr val="dk1"/>
                          </a:solidFill>
                          <a:latin typeface="+mn-lt"/>
                          <a:ea typeface="+mn-ea"/>
                          <a:cs typeface="+mn-cs"/>
                        </a:rPr>
                        <a:t>- Формирование позитивного общественного мнения в отношении проблем обеспечения доступности среды жизнедеятельности для инвалидов и пожилых людей.</a:t>
                      </a:r>
                      <a:endParaRPr lang="ru-RU" sz="1100" i="1" dirty="0"/>
                    </a:p>
                  </a:txBody>
                  <a:tcPr>
                    <a:solidFill>
                      <a:srgbClr val="BFEFDF"/>
                    </a:solidFill>
                  </a:tcPr>
                </a:tc>
                <a:tc>
                  <a:txBody>
                    <a:bodyPr/>
                    <a:lstStyle/>
                    <a:p>
                      <a:pPr algn="r"/>
                      <a:r>
                        <a:rPr lang="ru-RU" sz="1100" dirty="0" smtClean="0">
                          <a:solidFill>
                            <a:srgbClr val="000000"/>
                          </a:solidFill>
                        </a:rPr>
                        <a:t>10,0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85750" y="285750"/>
          <a:ext cx="8572560" cy="5308600"/>
        </p:xfrm>
        <a:graphic>
          <a:graphicData uri="http://schemas.openxmlformats.org/drawingml/2006/table">
            <a:tbl>
              <a:tblPr firstRow="1" bandRow="1">
                <a:tableStyleId>{5C22544A-7EE6-4342-B048-85BDC9FD1C3A}</a:tableStyleId>
              </a:tblPr>
              <a:tblGrid>
                <a:gridCol w="5643602"/>
                <a:gridCol w="928694"/>
                <a:gridCol w="1000132"/>
                <a:gridCol w="1000132"/>
              </a:tblGrid>
              <a:tr h="370840">
                <a:tc rowSpan="2">
                  <a:txBody>
                    <a:bodyPr/>
                    <a:lstStyle/>
                    <a:p>
                      <a:pPr algn="ctr"/>
                      <a:endParaRPr lang="ru-RU" sz="1200" i="1" dirty="0" smtClean="0">
                        <a:solidFill>
                          <a:srgbClr val="000000"/>
                        </a:solidFill>
                      </a:endParaRPr>
                    </a:p>
                    <a:p>
                      <a:pPr algn="ctr"/>
                      <a:r>
                        <a:rPr lang="ru-RU" sz="1200" i="1" dirty="0" smtClean="0">
                          <a:solidFill>
                            <a:srgbClr val="000000"/>
                          </a:solidFill>
                        </a:rPr>
                        <a:t>Наименование муниципальной программы</a:t>
                      </a:r>
                      <a:endParaRPr lang="ru-RU" sz="1200" i="1" dirty="0">
                        <a:solidFill>
                          <a:srgbClr val="000000"/>
                        </a:solidFill>
                      </a:endParaRPr>
                    </a:p>
                  </a:txBody>
                  <a:tcPr>
                    <a:solidFill>
                      <a:srgbClr val="92D050"/>
                    </a:solidFill>
                  </a:tcPr>
                </a:tc>
                <a:tc gridSpan="3">
                  <a:txBody>
                    <a:bodyPr/>
                    <a:lstStyle/>
                    <a:p>
                      <a:pPr algn="ctr"/>
                      <a:r>
                        <a:rPr lang="ru-RU" sz="1200" i="1" dirty="0" smtClean="0">
                          <a:solidFill>
                            <a:schemeClr val="bg1"/>
                          </a:solidFill>
                        </a:rPr>
                        <a:t>Решение о бюджете на 2021</a:t>
                      </a:r>
                      <a:r>
                        <a:rPr lang="ru-RU" sz="1200" i="1" baseline="0" dirty="0" smtClean="0">
                          <a:solidFill>
                            <a:schemeClr val="bg1"/>
                          </a:solidFill>
                        </a:rPr>
                        <a:t> год и плановый период 2022 и 2023 годов</a:t>
                      </a:r>
                      <a:endParaRPr lang="ru-RU" sz="1200" i="1" dirty="0">
                        <a:solidFill>
                          <a:schemeClr val="bg1"/>
                        </a:solidFill>
                      </a:endParaRPr>
                    </a:p>
                  </a:txBody>
                  <a:tcPr>
                    <a:solidFill>
                      <a:srgbClr val="92D050"/>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ru-RU" sz="1200" b="1" i="1" kern="1200" dirty="0">
                        <a:solidFill>
                          <a:schemeClr val="bg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2021 год</a:t>
                      </a:r>
                      <a:endParaRPr kumimoji="0" lang="ru-RU" sz="1200" b="1" i="1" kern="1200" dirty="0">
                        <a:solidFill>
                          <a:srgbClr val="000000"/>
                        </a:solidFill>
                        <a:latin typeface="+mn-lt"/>
                        <a:ea typeface="+mn-ea"/>
                        <a:cs typeface="+mn-cs"/>
                      </a:endParaRPr>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2022 год</a:t>
                      </a:r>
                      <a:endParaRPr kumimoji="0" lang="ru-RU" sz="1200" b="1" i="1" kern="1200" dirty="0">
                        <a:solidFill>
                          <a:srgbClr val="000000"/>
                        </a:solidFill>
                        <a:latin typeface="+mn-lt"/>
                        <a:ea typeface="+mn-ea"/>
                        <a:cs typeface="+mn-cs"/>
                      </a:endParaRPr>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2023 год</a:t>
                      </a:r>
                      <a:endParaRPr kumimoji="0" lang="ru-RU" sz="1200" b="1" i="1" kern="1200" dirty="0">
                        <a:solidFill>
                          <a:srgbClr val="000000"/>
                        </a:solidFill>
                        <a:latin typeface="+mn-lt"/>
                        <a:ea typeface="+mn-ea"/>
                        <a:cs typeface="+mn-cs"/>
                      </a:endParaRPr>
                    </a:p>
                  </a:txBody>
                  <a:tcPr>
                    <a:solidFill>
                      <a:srgbClr val="92D050"/>
                    </a:solidFill>
                  </a:tcPr>
                </a:tc>
              </a:tr>
              <a:tr h="370840">
                <a:tc>
                  <a:txBody>
                    <a:bodyPr/>
                    <a:lstStyle/>
                    <a:p>
                      <a:r>
                        <a:rPr lang="ru-RU" sz="1100" i="1" dirty="0" smtClean="0"/>
                        <a:t>Муниципальная программа "Модернизация объектов жилищно-коммунального хозяйства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Повышение надежности и эффективности работы объектов жилищно-коммунального хозяйства в муниципальном образовании «</a:t>
                      </a:r>
                      <a:r>
                        <a:rPr kumimoji="0" lang="ru-RU" sz="1100" kern="1200" dirty="0" err="1" smtClean="0">
                          <a:solidFill>
                            <a:schemeClr val="dk1"/>
                          </a:solidFill>
                          <a:latin typeface="+mn-lt"/>
                          <a:ea typeface="+mn-ea"/>
                          <a:cs typeface="+mn-cs"/>
                        </a:rPr>
                        <a:t>Хиславичский</a:t>
                      </a:r>
                      <a:r>
                        <a:rPr kumimoji="0" lang="ru-RU" sz="1100" kern="1200" dirty="0" smtClean="0">
                          <a:solidFill>
                            <a:schemeClr val="dk1"/>
                          </a:solidFill>
                          <a:latin typeface="+mn-lt"/>
                          <a:ea typeface="+mn-ea"/>
                          <a:cs typeface="+mn-cs"/>
                        </a:rPr>
                        <a:t> район» Смоленской области</a:t>
                      </a:r>
                      <a:endParaRPr lang="ru-RU" sz="1100" i="1" dirty="0"/>
                    </a:p>
                  </a:txBody>
                  <a:tcPr>
                    <a:solidFill>
                      <a:srgbClr val="BFEFDF"/>
                    </a:solidFill>
                  </a:tcPr>
                </a:tc>
                <a:tc>
                  <a:txBody>
                    <a:bodyPr/>
                    <a:lstStyle/>
                    <a:p>
                      <a:pPr algn="r"/>
                      <a:r>
                        <a:rPr lang="ru-RU" sz="1100" dirty="0" smtClean="0">
                          <a:solidFill>
                            <a:srgbClr val="000000"/>
                          </a:solidFill>
                        </a:rPr>
                        <a:t>5,0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r>
              <a:tr h="370840">
                <a:tc>
                  <a:txBody>
                    <a:bodyPr/>
                    <a:lstStyle/>
                    <a:p>
                      <a:r>
                        <a:rPr lang="ru-RU" sz="1100" i="1" dirty="0" smtClean="0"/>
                        <a:t>Муниципальная программа "Развитие водохозяйственного комплекса на территории муниципального образования "Хиславичский район" Смоленской области"</a:t>
                      </a:r>
                      <a:endParaRPr lang="ru-RU" sz="1100" i="1" dirty="0"/>
                    </a:p>
                  </a:txBody>
                  <a:tcPr>
                    <a:solidFill>
                      <a:srgbClr val="BFEFDF"/>
                    </a:solidFill>
                  </a:tcPr>
                </a:tc>
                <a:tc>
                  <a:txBody>
                    <a:bodyPr/>
                    <a:lstStyle/>
                    <a:p>
                      <a:pPr algn="r"/>
                      <a:r>
                        <a:rPr lang="ru-RU" sz="1100" dirty="0" smtClean="0">
                          <a:solidFill>
                            <a:srgbClr val="000000"/>
                          </a:solidFill>
                        </a:rPr>
                        <a:t>50,0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r>
              <a:tr h="370840">
                <a:tc>
                  <a:txBody>
                    <a:bodyPr/>
                    <a:lstStyle/>
                    <a:p>
                      <a:r>
                        <a:rPr lang="ru-RU" sz="1100" i="1" dirty="0" smtClean="0"/>
                        <a:t>Муниципальная программа "Профилактика правонарушений и усиление борьбы с преступностью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Обеспечение безопасности жизнедеятельности населения муниципального образования.</a:t>
                      </a:r>
                      <a:endParaRPr lang="ru-RU" sz="1100" i="1" dirty="0"/>
                    </a:p>
                  </a:txBody>
                  <a:tcPr>
                    <a:solidFill>
                      <a:srgbClr val="BFEFDF"/>
                    </a:solidFill>
                  </a:tcPr>
                </a:tc>
                <a:tc>
                  <a:txBody>
                    <a:bodyPr/>
                    <a:lstStyle/>
                    <a:p>
                      <a:pPr algn="r"/>
                      <a:r>
                        <a:rPr lang="ru-RU" sz="1100" dirty="0" smtClean="0">
                          <a:solidFill>
                            <a:srgbClr val="000000"/>
                          </a:solidFill>
                        </a:rPr>
                        <a:t>5,0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r>
              <a:tr h="370840">
                <a:tc>
                  <a:txBody>
                    <a:bodyPr/>
                    <a:lstStyle/>
                    <a:p>
                      <a:r>
                        <a:rPr lang="ru-RU" sz="1100" i="1" dirty="0" smtClean="0"/>
                        <a:t>Муниципальная программа "Комплексные меры противодействия злоупотреблению наркотическими средствами и их незаконному обороту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Обеспечение условий, способствующих снижению показателей незаконного оборота наркотиков, поэтапного сокращения наркомании и связанных с ней правонарушений до уровня минимальной опасности для общества на территории муниципального образования «</a:t>
                      </a:r>
                      <a:r>
                        <a:rPr kumimoji="0" lang="ru-RU" sz="1100" kern="1200" dirty="0" err="1" smtClean="0">
                          <a:solidFill>
                            <a:schemeClr val="dk1"/>
                          </a:solidFill>
                          <a:latin typeface="+mn-lt"/>
                          <a:ea typeface="+mn-ea"/>
                          <a:cs typeface="+mn-cs"/>
                        </a:rPr>
                        <a:t>Хиславичский</a:t>
                      </a:r>
                      <a:r>
                        <a:rPr kumimoji="0" lang="ru-RU" sz="1100" kern="1200" dirty="0" smtClean="0">
                          <a:solidFill>
                            <a:schemeClr val="dk1"/>
                          </a:solidFill>
                          <a:latin typeface="+mn-lt"/>
                          <a:ea typeface="+mn-ea"/>
                          <a:cs typeface="+mn-cs"/>
                        </a:rPr>
                        <a:t> район» Смоленской области.</a:t>
                      </a:r>
                      <a:endParaRPr lang="ru-RU" sz="1100" i="1" dirty="0"/>
                    </a:p>
                  </a:txBody>
                  <a:tcPr>
                    <a:solidFill>
                      <a:srgbClr val="BFEFDF"/>
                    </a:solidFill>
                  </a:tcPr>
                </a:tc>
                <a:tc>
                  <a:txBody>
                    <a:bodyPr/>
                    <a:lstStyle/>
                    <a:p>
                      <a:pPr algn="r"/>
                      <a:r>
                        <a:rPr lang="ru-RU" sz="1100" dirty="0" smtClean="0"/>
                        <a:t>5,0</a:t>
                      </a:r>
                      <a:endParaRPr lang="ru-RU" sz="1100" dirty="0"/>
                    </a:p>
                  </a:txBody>
                  <a:tcPr>
                    <a:solidFill>
                      <a:srgbClr val="BFEFDF"/>
                    </a:solidFill>
                  </a:tcPr>
                </a:tc>
                <a:tc>
                  <a:txBody>
                    <a:bodyPr/>
                    <a:lstStyle/>
                    <a:p>
                      <a:pPr algn="r"/>
                      <a:r>
                        <a:rPr lang="ru-RU" sz="1100" dirty="0" smtClean="0"/>
                        <a:t>0,0</a:t>
                      </a:r>
                      <a:endParaRPr lang="ru-RU" sz="1100" dirty="0"/>
                    </a:p>
                  </a:txBody>
                  <a:tcPr>
                    <a:solidFill>
                      <a:srgbClr val="BFEFDF"/>
                    </a:solidFill>
                  </a:tcPr>
                </a:tc>
                <a:tc>
                  <a:txBody>
                    <a:bodyPr/>
                    <a:lstStyle/>
                    <a:p>
                      <a:pPr algn="r"/>
                      <a:r>
                        <a:rPr lang="ru-RU" sz="1100" dirty="0" smtClean="0"/>
                        <a:t>0,0</a:t>
                      </a:r>
                      <a:endParaRPr lang="ru-RU" sz="1100" dirty="0"/>
                    </a:p>
                  </a:txBody>
                  <a:tcPr>
                    <a:solidFill>
                      <a:srgbClr val="BFEFDF"/>
                    </a:solidFill>
                  </a:tcPr>
                </a:tc>
              </a:tr>
              <a:tr h="370840">
                <a:tc>
                  <a:txBody>
                    <a:bodyPr/>
                    <a:lstStyle/>
                    <a:p>
                      <a:r>
                        <a:rPr lang="ru-RU" sz="1100" i="1" dirty="0" smtClean="0"/>
                        <a:t>Муниципальная программа "Развитие добровольчества (</a:t>
                      </a:r>
                      <a:r>
                        <a:rPr lang="ru-RU" sz="1100" i="1" dirty="0" err="1" smtClean="0"/>
                        <a:t>волонтерства</a:t>
                      </a:r>
                      <a:r>
                        <a:rPr lang="ru-RU" sz="1100" i="1" dirty="0" smtClean="0"/>
                        <a:t>) в муниципальном образовании "</a:t>
                      </a:r>
                      <a:r>
                        <a:rPr lang="ru-RU" sz="1100" i="1" dirty="0" err="1" smtClean="0"/>
                        <a:t>Хиславичский</a:t>
                      </a:r>
                      <a:r>
                        <a:rPr lang="ru-RU" sz="1100" i="1" dirty="0" smtClean="0"/>
                        <a:t> район" Смоленской области" на 2020-2024 годы</a:t>
                      </a:r>
                    </a:p>
                    <a:p>
                      <a:r>
                        <a:rPr kumimoji="0" lang="ru-RU" sz="1100" kern="1200" dirty="0" smtClean="0">
                          <a:solidFill>
                            <a:schemeClr val="dk1"/>
                          </a:solidFill>
                          <a:latin typeface="+mn-lt"/>
                          <a:ea typeface="+mn-ea"/>
                          <a:cs typeface="+mn-cs"/>
                        </a:rPr>
                        <a:t>Цель муниципальной программы: Вовлечение в добровольческую (волонтерскую) деятельность граждан всех возрастов, проживающих на территории муниципального образования «</a:t>
                      </a:r>
                      <a:r>
                        <a:rPr kumimoji="0" lang="ru-RU" sz="1100" kern="1200" dirty="0" err="1" smtClean="0">
                          <a:solidFill>
                            <a:schemeClr val="dk1"/>
                          </a:solidFill>
                          <a:latin typeface="+mn-lt"/>
                          <a:ea typeface="+mn-ea"/>
                          <a:cs typeface="+mn-cs"/>
                        </a:rPr>
                        <a:t>Хиславичский</a:t>
                      </a:r>
                      <a:r>
                        <a:rPr kumimoji="0" lang="ru-RU" sz="1100" kern="1200" dirty="0" smtClean="0">
                          <a:solidFill>
                            <a:schemeClr val="dk1"/>
                          </a:solidFill>
                          <a:latin typeface="+mn-lt"/>
                          <a:ea typeface="+mn-ea"/>
                          <a:cs typeface="+mn-cs"/>
                        </a:rPr>
                        <a:t> район» Смоленской области.</a:t>
                      </a:r>
                      <a:endParaRPr lang="ru-RU" sz="1100" i="1" dirty="0"/>
                    </a:p>
                  </a:txBody>
                  <a:tcPr>
                    <a:solidFill>
                      <a:srgbClr val="BFEFDF"/>
                    </a:solidFill>
                  </a:tcPr>
                </a:tc>
                <a:tc>
                  <a:txBody>
                    <a:bodyPr/>
                    <a:lstStyle/>
                    <a:p>
                      <a:pPr algn="r"/>
                      <a:r>
                        <a:rPr lang="ru-RU" sz="1100" dirty="0" smtClean="0"/>
                        <a:t>5,0</a:t>
                      </a:r>
                      <a:endParaRPr lang="ru-RU" sz="1100" dirty="0"/>
                    </a:p>
                  </a:txBody>
                  <a:tcPr>
                    <a:solidFill>
                      <a:srgbClr val="BFEFDF"/>
                    </a:solidFill>
                  </a:tcPr>
                </a:tc>
                <a:tc>
                  <a:txBody>
                    <a:bodyPr/>
                    <a:lstStyle/>
                    <a:p>
                      <a:pPr algn="r"/>
                      <a:r>
                        <a:rPr lang="ru-RU" sz="1100" dirty="0" smtClean="0"/>
                        <a:t>0,0</a:t>
                      </a:r>
                      <a:endParaRPr lang="ru-RU" sz="1100" dirty="0"/>
                    </a:p>
                  </a:txBody>
                  <a:tcPr>
                    <a:solidFill>
                      <a:srgbClr val="BFEFDF"/>
                    </a:solidFill>
                  </a:tcPr>
                </a:tc>
                <a:tc>
                  <a:txBody>
                    <a:bodyPr/>
                    <a:lstStyle/>
                    <a:p>
                      <a:pPr algn="r"/>
                      <a:r>
                        <a:rPr lang="ru-RU" sz="1100" dirty="0" smtClean="0"/>
                        <a:t>0,0</a:t>
                      </a:r>
                      <a:endParaRPr lang="ru-RU" sz="1100" dirty="0"/>
                    </a:p>
                  </a:txBody>
                  <a:tcPr>
                    <a:solidFill>
                      <a:srgbClr val="BFEFDF"/>
                    </a:solidFill>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714380"/>
          </a:xfrm>
        </p:spPr>
        <p:txBody>
          <a:bodyPr>
            <a:noAutofit/>
          </a:bodyPr>
          <a:lstStyle/>
          <a:p>
            <a:pPr>
              <a:defRPr/>
            </a:pPr>
            <a:r>
              <a:rPr lang="ru-RU" sz="2400" i="1" dirty="0" smtClean="0"/>
              <a:t>Муниципальные программы муниципального образования «Хиславичский район» Смоленской области на 2021 год, 2022 год, 2023 год.</a:t>
            </a:r>
            <a:endParaRPr lang="ru-RU" sz="2400" dirty="0"/>
          </a:p>
        </p:txBody>
      </p:sp>
      <p:sp>
        <p:nvSpPr>
          <p:cNvPr id="44035" name="Содержимое 2"/>
          <p:cNvSpPr>
            <a:spLocks noGrp="1"/>
          </p:cNvSpPr>
          <p:nvPr>
            <p:ph idx="1"/>
          </p:nvPr>
        </p:nvSpPr>
        <p:spPr>
          <a:xfrm>
            <a:off x="457200" y="1143000"/>
            <a:ext cx="8229600" cy="5429250"/>
          </a:xfrm>
        </p:spPr>
        <p:txBody>
          <a:bodyPr/>
          <a:lstStyle/>
          <a:p>
            <a:pPr algn="just"/>
            <a:r>
              <a:rPr lang="ru-RU" sz="1300" b="1" i="1" dirty="0" smtClean="0">
                <a:solidFill>
                  <a:srgbClr val="FFFF00"/>
                </a:solidFill>
              </a:rPr>
              <a:t>Муниципальная программа «Развитие образования и молодежной политики в муниципальном образовании «Хиславичский район» Смоленской области»</a:t>
            </a:r>
          </a:p>
          <a:p>
            <a:pPr algn="just"/>
            <a:r>
              <a:rPr lang="ru-RU" sz="1300" b="1" i="1" dirty="0" smtClean="0">
                <a:solidFill>
                  <a:srgbClr val="FFFF00"/>
                </a:solidFill>
              </a:rPr>
              <a:t>Муниципальная программа «Развитие культуры туризма на территории муниципального образования «Хиславичский район» Смоленской области</a:t>
            </a:r>
          </a:p>
          <a:p>
            <a:pPr algn="just"/>
            <a:r>
              <a:rPr lang="ru-RU" sz="1300" b="1" i="1" dirty="0" smtClean="0">
                <a:solidFill>
                  <a:srgbClr val="FFFF00"/>
                </a:solidFill>
              </a:rPr>
              <a:t>Муниципальная программа «Управление муниципальными финансами  муниципального образования «Хиславичский район» Смоленской области»</a:t>
            </a:r>
          </a:p>
          <a:p>
            <a:pPr algn="just"/>
            <a:r>
              <a:rPr lang="ru-RU" sz="1300" b="1" i="1" dirty="0" smtClean="0">
                <a:solidFill>
                  <a:srgbClr val="FFFF00"/>
                </a:solidFill>
              </a:rPr>
              <a:t>Муниципальная программа «Создание условий для эффективного управления муниципальным образованием «Хиславичский район» Смоленской области»</a:t>
            </a:r>
          </a:p>
          <a:p>
            <a:pPr algn="just"/>
            <a:r>
              <a:rPr lang="ru-RU" sz="1300" b="1" i="1" dirty="0" smtClean="0">
                <a:solidFill>
                  <a:srgbClr val="FFFF00"/>
                </a:solidFill>
              </a:rPr>
              <a:t>Муниципальная программа «Развитие физической культуры  и спорта  в муниципальном образовании «Хиславичский район» Смоленской области»</a:t>
            </a:r>
          </a:p>
          <a:p>
            <a:pPr algn="just"/>
            <a:r>
              <a:rPr lang="ru-RU" sz="1300" b="1" i="1" dirty="0" smtClean="0">
                <a:solidFill>
                  <a:srgbClr val="FFFF00"/>
                </a:solidFill>
              </a:rPr>
              <a:t>Муниципальная программа «Создание благоприятного предпринимательского климата  на территории  муниципального образования «Хиславичский район» Смоленской области»</a:t>
            </a:r>
          </a:p>
          <a:p>
            <a:pPr algn="just"/>
            <a:r>
              <a:rPr lang="ru-RU" sz="1300" b="1" i="1" dirty="0" smtClean="0">
                <a:solidFill>
                  <a:srgbClr val="FFFF00"/>
                </a:solidFill>
              </a:rPr>
              <a:t>Муниципальная программа «Обеспечение жильем молодых семей  муниципального образования «Хиславичский район» Смоленской области»</a:t>
            </a:r>
          </a:p>
          <a:p>
            <a:pPr algn="just"/>
            <a:r>
              <a:rPr lang="ru-RU" sz="1300" b="1" i="1" dirty="0" smtClean="0">
                <a:solidFill>
                  <a:srgbClr val="FFFF00"/>
                </a:solidFill>
              </a:rPr>
              <a:t>Муниципальная программа «Противодействие терроризму и экстремизму на территории муниципального образования «Хиславичский район» Смоленской области»</a:t>
            </a:r>
            <a:endParaRPr lang="en-US" sz="1300" b="1" i="1" dirty="0" smtClean="0">
              <a:solidFill>
                <a:srgbClr val="FFFF00"/>
              </a:solidFill>
            </a:endParaRPr>
          </a:p>
          <a:p>
            <a:pPr algn="just"/>
            <a:r>
              <a:rPr lang="ru-RU" sz="1300" b="1" i="1" dirty="0" smtClean="0">
                <a:solidFill>
                  <a:srgbClr val="FFFF00"/>
                </a:solidFill>
              </a:rPr>
              <a:t>Муниципальная программа «Демографическое развитие на территории муниципального образования  «Хиславичский район» Смоленской области»</a:t>
            </a:r>
            <a:r>
              <a:rPr lang="ru-RU" sz="1300" i="1" dirty="0" smtClean="0">
                <a:solidFill>
                  <a:srgbClr val="FFFF00"/>
                </a:solidFill>
              </a:rPr>
              <a:t> </a:t>
            </a:r>
            <a:endParaRPr lang="en-US" sz="1300" i="1" dirty="0" smtClean="0">
              <a:solidFill>
                <a:srgbClr val="FFFF00"/>
              </a:solidFill>
            </a:endParaRPr>
          </a:p>
          <a:p>
            <a:pPr algn="just"/>
            <a:r>
              <a:rPr lang="ru-RU" sz="1300" b="1" i="1" dirty="0" smtClean="0">
                <a:solidFill>
                  <a:srgbClr val="FFFF00"/>
                </a:solidFill>
              </a:rPr>
              <a:t>Муниципальная программа «Разработка проектов   генеральных планов и правил землепользования и застройки    сельских поселений муниципального образования  «Хиславичский район» Смоленской области» </a:t>
            </a:r>
          </a:p>
          <a:p>
            <a:pPr algn="just"/>
            <a:r>
              <a:rPr lang="ru-RU" sz="1300" b="1" i="1" dirty="0" smtClean="0">
                <a:solidFill>
                  <a:srgbClr val="FFFF00"/>
                </a:solidFill>
              </a:rPr>
              <a:t>Муниципальная программа «Обеспечение безопасности дорожного движения  на территории муниципального образования «Хиславичский район» Смоленской области»</a:t>
            </a:r>
            <a:r>
              <a:rPr lang="ru-RU" sz="1300" i="1" dirty="0" smtClean="0">
                <a:solidFill>
                  <a:srgbClr val="FFFF00"/>
                </a:solidFill>
              </a:rPr>
              <a:t> </a:t>
            </a:r>
            <a:endParaRPr lang="en-US" sz="1300" i="1" dirty="0" smtClean="0">
              <a:solidFill>
                <a:srgbClr val="FFFF00"/>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Содержимое 2"/>
          <p:cNvSpPr>
            <a:spLocks noGrp="1"/>
          </p:cNvSpPr>
          <p:nvPr>
            <p:ph idx="1"/>
          </p:nvPr>
        </p:nvSpPr>
        <p:spPr>
          <a:xfrm>
            <a:off x="457200" y="571500"/>
            <a:ext cx="8229600" cy="5737225"/>
          </a:xfrm>
        </p:spPr>
        <p:txBody>
          <a:bodyPr/>
          <a:lstStyle/>
          <a:p>
            <a:r>
              <a:rPr lang="ru-RU" sz="1300" b="1" i="1" dirty="0" smtClean="0">
                <a:solidFill>
                  <a:srgbClr val="FFFF00"/>
                </a:solidFill>
              </a:rPr>
              <a:t>Муниципальная программа «Социальная поддержка замещающих семей  и семей с детьми, находящихся в социально опасном положении ,лиц из числа детей-сирот и детей, оставшихся без попечения родителей ,проживающих на территории муниципального образования «Хиславичский район» Смоленской области»</a:t>
            </a:r>
            <a:r>
              <a:rPr lang="ru-RU" sz="1300" i="1" dirty="0" smtClean="0">
                <a:solidFill>
                  <a:srgbClr val="FFFF00"/>
                </a:solidFill>
              </a:rPr>
              <a:t> </a:t>
            </a:r>
            <a:endParaRPr lang="en-US" sz="1300" i="1" dirty="0" smtClean="0">
              <a:solidFill>
                <a:srgbClr val="FFFF00"/>
              </a:solidFill>
            </a:endParaRPr>
          </a:p>
          <a:p>
            <a:r>
              <a:rPr lang="ru-RU" sz="1300" b="1" i="1" dirty="0" smtClean="0">
                <a:solidFill>
                  <a:srgbClr val="FFFF00"/>
                </a:solidFill>
              </a:rPr>
              <a:t>Муниципальная программа «Доступная среда  на территории муниципального образования  «Хиславичский район» Смоленской области»</a:t>
            </a:r>
            <a:r>
              <a:rPr lang="ru-RU" sz="1300" i="1" dirty="0" smtClean="0">
                <a:solidFill>
                  <a:srgbClr val="FFFF00"/>
                </a:solidFill>
              </a:rPr>
              <a:t> </a:t>
            </a:r>
          </a:p>
          <a:p>
            <a:r>
              <a:rPr lang="ru-RU" sz="1400" b="1" i="1" dirty="0" smtClean="0">
                <a:solidFill>
                  <a:srgbClr val="FFFF00"/>
                </a:solidFill>
              </a:rPr>
              <a:t>Муниципальная программа </a:t>
            </a:r>
            <a:r>
              <a:rPr lang="ru-RU" sz="1300" b="1" i="1" dirty="0" smtClean="0">
                <a:solidFill>
                  <a:srgbClr val="FFFF00"/>
                </a:solidFill>
              </a:rPr>
              <a:t>«Модернизация объектов жилищно-коммунального хозяйства</a:t>
            </a:r>
          </a:p>
          <a:p>
            <a:pPr>
              <a:buFont typeface="Wingdings 2" pitchFamily="18" charset="2"/>
              <a:buNone/>
            </a:pPr>
            <a:r>
              <a:rPr lang="ru-RU" sz="1300" b="1" i="1" dirty="0" smtClean="0">
                <a:solidFill>
                  <a:srgbClr val="FFFF00"/>
                </a:solidFill>
              </a:rPr>
              <a:t>          муниципального образования «Хиславичский район» Смоленской области»</a:t>
            </a:r>
          </a:p>
          <a:p>
            <a:r>
              <a:rPr lang="ru-RU" sz="1300" b="1" i="1" dirty="0" smtClean="0">
                <a:solidFill>
                  <a:srgbClr val="FFFF00"/>
                </a:solidFill>
              </a:rPr>
              <a:t>Муниципальная программа «Развитие водохозяйственного комплекса на территории муниципального образования «Хиславичский район» Смоленской области»</a:t>
            </a:r>
          </a:p>
          <a:p>
            <a:r>
              <a:rPr lang="ru-RU" sz="1300" b="1" i="1" dirty="0" smtClean="0">
                <a:solidFill>
                  <a:srgbClr val="FFFF00"/>
                </a:solidFill>
              </a:rPr>
              <a:t>Муниципальная программа «Профилактика правонарушений и усиление борьбы с преступностью на территории муниципального образования «Хиславичский район» Смоленской области»</a:t>
            </a:r>
          </a:p>
          <a:p>
            <a:r>
              <a:rPr lang="ru-RU" sz="1300" b="1" i="1" dirty="0" smtClean="0">
                <a:solidFill>
                  <a:srgbClr val="FFFF00"/>
                </a:solidFill>
              </a:rPr>
              <a:t>Муниципальная программа «Комплексные меры противодействия злоупотреблению наркотическими средствами и их незаконному обороту на территории муниципального образования «Хиславичский район» Смоленской области»</a:t>
            </a:r>
          </a:p>
          <a:p>
            <a:r>
              <a:rPr lang="ru-RU" sz="1300" b="1" i="1" dirty="0" smtClean="0">
                <a:solidFill>
                  <a:srgbClr val="FFFF00"/>
                </a:solidFill>
              </a:rPr>
              <a:t>Муниципальная программа «Развитие добровольчества (волонтерства) в муниципальном образовании «Хиславичский район» Смоленской области на 2020-2024 годы»</a:t>
            </a:r>
          </a:p>
          <a:p>
            <a:endParaRPr lang="ru-RU" sz="1300" b="1" i="1" dirty="0" smtClean="0"/>
          </a:p>
          <a:p>
            <a:endParaRPr lang="ru-RU" sz="1300" b="1" i="1" dirty="0" smtClean="0"/>
          </a:p>
          <a:p>
            <a:endParaRPr lang="ru-RU" sz="1300" b="1" i="1" dirty="0" smtClean="0"/>
          </a:p>
          <a:p>
            <a:endParaRPr lang="ru-RU" sz="1300" b="1" i="1" dirty="0" smtClean="0"/>
          </a:p>
          <a:p>
            <a:endParaRPr lang="ru-RU" sz="1300" b="1" i="1"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29600" cy="1785950"/>
          </a:xfrm>
        </p:spPr>
        <p:txBody>
          <a:bodyPr>
            <a:noAutofit/>
          </a:bodyPr>
          <a:lstStyle/>
          <a:p>
            <a:pPr>
              <a:defRPr/>
            </a:pPr>
            <a:r>
              <a:rPr lang="ru-RU" sz="2400" i="1" dirty="0" smtClean="0"/>
              <a:t>Прогноз основных характеристик консолидированного бюджета </a:t>
            </a:r>
            <a:br>
              <a:rPr lang="ru-RU" sz="2400" i="1" dirty="0" smtClean="0"/>
            </a:br>
            <a:r>
              <a:rPr lang="ru-RU" sz="2400" i="1" dirty="0" smtClean="0"/>
              <a:t>муниципального образования</a:t>
            </a:r>
            <a:br>
              <a:rPr lang="ru-RU" sz="2400" i="1" dirty="0" smtClean="0"/>
            </a:br>
            <a:r>
              <a:rPr lang="ru-RU" sz="2400" i="1" dirty="0" smtClean="0"/>
              <a:t> «Хиславичский район" Смоленской области </a:t>
            </a:r>
            <a:br>
              <a:rPr lang="ru-RU" sz="2400" i="1" dirty="0" smtClean="0"/>
            </a:br>
            <a:r>
              <a:rPr lang="ru-RU" sz="2400" i="1" dirty="0" smtClean="0"/>
              <a:t>на 2021 год и на плановый период 2022 и 2023 годов</a:t>
            </a:r>
            <a:endParaRPr lang="ru-RU" sz="2400" i="1" dirty="0"/>
          </a:p>
        </p:txBody>
      </p:sp>
      <p:graphicFrame>
        <p:nvGraphicFramePr>
          <p:cNvPr id="4" name="Таблица 3"/>
          <p:cNvGraphicFramePr>
            <a:graphicFrameLocks noGrp="1"/>
          </p:cNvGraphicFramePr>
          <p:nvPr/>
        </p:nvGraphicFramePr>
        <p:xfrm>
          <a:off x="357188" y="2286000"/>
          <a:ext cx="8215368" cy="3452794"/>
        </p:xfrm>
        <a:graphic>
          <a:graphicData uri="http://schemas.openxmlformats.org/drawingml/2006/table">
            <a:tbl>
              <a:tblPr firstRow="1" bandRow="1">
                <a:tableStyleId>{5C22544A-7EE6-4342-B048-85BDC9FD1C3A}</a:tableStyleId>
              </a:tblPr>
              <a:tblGrid>
                <a:gridCol w="2357452"/>
                <a:gridCol w="928694"/>
                <a:gridCol w="1000132"/>
                <a:gridCol w="1000132"/>
                <a:gridCol w="1000132"/>
                <a:gridCol w="1000132"/>
                <a:gridCol w="928694"/>
              </a:tblGrid>
              <a:tr h="665406">
                <a:tc rowSpan="2">
                  <a:txBody>
                    <a:bodyPr/>
                    <a:lstStyle/>
                    <a:p>
                      <a:pPr algn="ctr"/>
                      <a:endParaRPr lang="ru-RU" sz="1400" dirty="0" smtClean="0">
                        <a:solidFill>
                          <a:schemeClr val="bg1"/>
                        </a:solidFill>
                      </a:endParaRPr>
                    </a:p>
                    <a:p>
                      <a:pPr algn="ctr"/>
                      <a:r>
                        <a:rPr lang="ru-RU" sz="1400" dirty="0" smtClean="0">
                          <a:solidFill>
                            <a:schemeClr val="bg1"/>
                          </a:solidFill>
                        </a:rPr>
                        <a:t>Наименование показателя</a:t>
                      </a:r>
                      <a:endParaRPr lang="ru-RU" sz="1400" dirty="0">
                        <a:solidFill>
                          <a:schemeClr val="bg1"/>
                        </a:solidFill>
                      </a:endParaRPr>
                    </a:p>
                  </a:txBody>
                  <a:tcPr>
                    <a:solidFill>
                      <a:srgbClr val="92D050"/>
                    </a:solidFill>
                  </a:tcPr>
                </a:tc>
                <a:tc gridSpan="3">
                  <a:txBody>
                    <a:bodyPr/>
                    <a:lstStyle/>
                    <a:p>
                      <a:pPr algn="ctr"/>
                      <a:endParaRPr lang="ru-RU" sz="1400" dirty="0" smtClean="0">
                        <a:solidFill>
                          <a:schemeClr val="bg1"/>
                        </a:solidFill>
                      </a:endParaRPr>
                    </a:p>
                    <a:p>
                      <a:pPr algn="ctr"/>
                      <a:r>
                        <a:rPr lang="ru-RU" sz="1400" dirty="0" smtClean="0">
                          <a:solidFill>
                            <a:schemeClr val="bg1"/>
                          </a:solidFill>
                        </a:rPr>
                        <a:t>Консолидированный бюджет</a:t>
                      </a:r>
                      <a:endParaRPr lang="ru-RU" sz="1400" dirty="0">
                        <a:solidFill>
                          <a:schemeClr val="bg1"/>
                        </a:solidFill>
                      </a:endParaRPr>
                    </a:p>
                  </a:txBody>
                  <a:tcPr>
                    <a:lnB w="38100" cmpd="sng">
                      <a:noFill/>
                    </a:lnB>
                    <a:solidFill>
                      <a:srgbClr val="92D050"/>
                    </a:solidFill>
                  </a:tcPr>
                </a:tc>
                <a:tc hMerge="1">
                  <a:txBody>
                    <a:bodyPr/>
                    <a:lstStyle/>
                    <a:p>
                      <a:endParaRPr lang="ru-RU" dirty="0"/>
                    </a:p>
                  </a:txBody>
                  <a:tcPr/>
                </a:tc>
                <a:tc hMerge="1">
                  <a:txBody>
                    <a:bodyPr/>
                    <a:lstStyle/>
                    <a:p>
                      <a:endParaRPr lang="ru-RU" dirty="0"/>
                    </a:p>
                  </a:txBody>
                  <a:tcPr/>
                </a:tc>
                <a:tc gridSpan="3">
                  <a:txBody>
                    <a:bodyPr/>
                    <a:lstStyle/>
                    <a:p>
                      <a:pPr algn="ctr"/>
                      <a:endParaRPr lang="ru-RU" sz="1400" dirty="0" smtClean="0">
                        <a:solidFill>
                          <a:schemeClr val="bg1"/>
                        </a:solidFill>
                      </a:endParaRPr>
                    </a:p>
                    <a:p>
                      <a:pPr algn="ctr"/>
                      <a:r>
                        <a:rPr lang="ru-RU" sz="1400" dirty="0" smtClean="0">
                          <a:solidFill>
                            <a:schemeClr val="bg1"/>
                          </a:solidFill>
                        </a:rPr>
                        <a:t>Районный бюджет</a:t>
                      </a:r>
                      <a:endParaRPr lang="ru-RU" sz="1400" dirty="0">
                        <a:solidFill>
                          <a:schemeClr val="bg1"/>
                        </a:solidFill>
                      </a:endParaRPr>
                    </a:p>
                  </a:txBody>
                  <a:tcPr>
                    <a:lnB w="38100" cmpd="sng">
                      <a:noFill/>
                    </a:lnB>
                    <a:solidFill>
                      <a:srgbClr val="92D050"/>
                    </a:solidFill>
                  </a:tcPr>
                </a:tc>
                <a:tc hMerge="1">
                  <a:txBody>
                    <a:bodyPr/>
                    <a:lstStyle/>
                    <a:p>
                      <a:endParaRPr lang="ru-RU" dirty="0"/>
                    </a:p>
                  </a:txBody>
                  <a:tcPr/>
                </a:tc>
                <a:tc hMerge="1">
                  <a:txBody>
                    <a:bodyPr/>
                    <a:lstStyle/>
                    <a:p>
                      <a:endParaRPr lang="ru-RU" dirty="0"/>
                    </a:p>
                  </a:txBody>
                  <a:tcPr/>
                </a:tc>
              </a:tr>
              <a:tr h="306910">
                <a:tc vMerge="1">
                  <a:txBody>
                    <a:bodyPr/>
                    <a:lstStyle/>
                    <a:p>
                      <a:endParaRPr lang="ru-RU" dirty="0"/>
                    </a:p>
                  </a:txBody>
                  <a:tcPr>
                    <a:solidFill>
                      <a:schemeClr val="accent1">
                        <a:lumMod val="60000"/>
                        <a:lumOff val="40000"/>
                      </a:schemeClr>
                    </a:solidFill>
                  </a:tcPr>
                </a:tc>
                <a:tc>
                  <a:txBody>
                    <a:bodyPr/>
                    <a:lstStyle/>
                    <a:p>
                      <a:pPr algn="ctr"/>
                      <a:r>
                        <a:rPr lang="ru-RU" sz="1400" dirty="0" smtClean="0">
                          <a:solidFill>
                            <a:srgbClr val="000000"/>
                          </a:solidFill>
                        </a:rPr>
                        <a:t>2021</a:t>
                      </a:r>
                      <a:endParaRPr lang="ru-RU" sz="1400" dirty="0">
                        <a:solidFill>
                          <a:srgbClr val="000000"/>
                        </a:solidFill>
                      </a:endParaRPr>
                    </a:p>
                  </a:txBody>
                  <a:tcPr>
                    <a:lnL w="38100" cmpd="sng">
                      <a:noFill/>
                    </a:lnL>
                    <a:lnT w="38100" cmpd="sng">
                      <a:noFill/>
                    </a:lnT>
                    <a:solidFill>
                      <a:srgbClr val="92D050"/>
                    </a:solidFill>
                  </a:tcPr>
                </a:tc>
                <a:tc>
                  <a:txBody>
                    <a:bodyPr/>
                    <a:lstStyle/>
                    <a:p>
                      <a:pPr algn="ctr"/>
                      <a:r>
                        <a:rPr lang="ru-RU" sz="1400" dirty="0" smtClean="0">
                          <a:solidFill>
                            <a:srgbClr val="000000"/>
                          </a:solidFill>
                        </a:rPr>
                        <a:t>2022</a:t>
                      </a:r>
                      <a:endParaRPr lang="ru-RU" sz="1400" dirty="0">
                        <a:solidFill>
                          <a:srgbClr val="000000"/>
                        </a:solidFill>
                      </a:endParaRPr>
                    </a:p>
                  </a:txBody>
                  <a:tcPr>
                    <a:lnT w="38100" cmpd="sng">
                      <a:noFill/>
                    </a:lnT>
                    <a:solidFill>
                      <a:srgbClr val="92D050"/>
                    </a:solidFill>
                  </a:tcPr>
                </a:tc>
                <a:tc>
                  <a:txBody>
                    <a:bodyPr/>
                    <a:lstStyle/>
                    <a:p>
                      <a:pPr algn="ctr"/>
                      <a:r>
                        <a:rPr lang="ru-RU" sz="1400" dirty="0" smtClean="0">
                          <a:solidFill>
                            <a:srgbClr val="000000"/>
                          </a:solidFill>
                        </a:rPr>
                        <a:t>2023</a:t>
                      </a:r>
                      <a:endParaRPr lang="ru-RU" sz="1400" dirty="0">
                        <a:solidFill>
                          <a:srgbClr val="000000"/>
                        </a:solidFill>
                      </a:endParaRPr>
                    </a:p>
                  </a:txBody>
                  <a:tcPr>
                    <a:lnT w="38100" cmpd="sng">
                      <a:noFill/>
                    </a:lnT>
                    <a:solidFill>
                      <a:srgbClr val="92D050"/>
                    </a:solidFill>
                  </a:tcPr>
                </a:tc>
                <a:tc>
                  <a:txBody>
                    <a:bodyPr/>
                    <a:lstStyle/>
                    <a:p>
                      <a:pPr algn="ctr"/>
                      <a:r>
                        <a:rPr lang="ru-RU" sz="1400" dirty="0" smtClean="0">
                          <a:solidFill>
                            <a:schemeClr val="bg1"/>
                          </a:solidFill>
                        </a:rPr>
                        <a:t>2021</a:t>
                      </a:r>
                      <a:endParaRPr lang="ru-RU" sz="1400" dirty="0">
                        <a:solidFill>
                          <a:schemeClr val="bg1"/>
                        </a:solidFill>
                      </a:endParaRPr>
                    </a:p>
                  </a:txBody>
                  <a:tcPr>
                    <a:lnT w="38100" cmpd="sng">
                      <a:noFill/>
                    </a:lnT>
                    <a:solidFill>
                      <a:srgbClr val="92D050"/>
                    </a:solidFill>
                  </a:tcPr>
                </a:tc>
                <a:tc>
                  <a:txBody>
                    <a:bodyPr/>
                    <a:lstStyle/>
                    <a:p>
                      <a:pPr algn="ctr"/>
                      <a:r>
                        <a:rPr lang="ru-RU" sz="1400" dirty="0" smtClean="0">
                          <a:solidFill>
                            <a:schemeClr val="bg1"/>
                          </a:solidFill>
                        </a:rPr>
                        <a:t>2022</a:t>
                      </a:r>
                      <a:endParaRPr lang="ru-RU" sz="1400" dirty="0">
                        <a:solidFill>
                          <a:schemeClr val="bg1"/>
                        </a:solidFill>
                      </a:endParaRPr>
                    </a:p>
                  </a:txBody>
                  <a:tcPr>
                    <a:lnT w="38100" cmpd="sng">
                      <a:noFill/>
                    </a:lnT>
                    <a:solidFill>
                      <a:srgbClr val="92D050"/>
                    </a:solidFill>
                  </a:tcPr>
                </a:tc>
                <a:tc>
                  <a:txBody>
                    <a:bodyPr/>
                    <a:lstStyle/>
                    <a:p>
                      <a:pPr algn="ctr"/>
                      <a:r>
                        <a:rPr lang="ru-RU" sz="1400" dirty="0" smtClean="0">
                          <a:solidFill>
                            <a:schemeClr val="bg1"/>
                          </a:solidFill>
                        </a:rPr>
                        <a:t>2023</a:t>
                      </a:r>
                      <a:endParaRPr lang="ru-RU" sz="1400" dirty="0">
                        <a:solidFill>
                          <a:schemeClr val="bg1"/>
                        </a:solidFill>
                      </a:endParaRPr>
                    </a:p>
                  </a:txBody>
                  <a:tcPr>
                    <a:lnT w="38100" cmpd="sng">
                      <a:noFill/>
                    </a:lnT>
                    <a:solidFill>
                      <a:srgbClr val="92D050"/>
                    </a:solidFill>
                  </a:tcPr>
                </a:tc>
              </a:tr>
              <a:tr h="826826">
                <a:tc>
                  <a:txBody>
                    <a:bodyPr/>
                    <a:lstStyle/>
                    <a:p>
                      <a:pPr algn="l"/>
                      <a:r>
                        <a:rPr lang="ru-RU" sz="1400" dirty="0" smtClean="0">
                          <a:solidFill>
                            <a:schemeClr val="bg1"/>
                          </a:solidFill>
                        </a:rPr>
                        <a:t>Доходы</a:t>
                      </a:r>
                      <a:endParaRPr lang="ru-RU" sz="1400" dirty="0">
                        <a:solidFill>
                          <a:schemeClr val="bg1"/>
                        </a:solidFill>
                      </a:endParaRPr>
                    </a:p>
                  </a:txBody>
                  <a:tcPr>
                    <a:solidFill>
                      <a:srgbClr val="BFEFDF"/>
                    </a:solidFill>
                  </a:tcPr>
                </a:tc>
                <a:tc>
                  <a:txBody>
                    <a:bodyPr/>
                    <a:lstStyle/>
                    <a:p>
                      <a:pPr marL="0" algn="ctr" rtl="0" eaLnBrk="1" latinLnBrk="0" hangingPunct="1"/>
                      <a:r>
                        <a:rPr kumimoji="0" lang="ru-RU" sz="1400" kern="1200" dirty="0" smtClean="0">
                          <a:solidFill>
                            <a:srgbClr val="000000"/>
                          </a:solidFill>
                          <a:latin typeface="+mn-lt"/>
                          <a:ea typeface="+mn-ea"/>
                          <a:cs typeface="+mn-cs"/>
                        </a:rPr>
                        <a:t>248080,0</a:t>
                      </a:r>
                    </a:p>
                  </a:txBody>
                  <a:tcPr>
                    <a:solidFill>
                      <a:srgbClr val="BFEFDF"/>
                    </a:solidFill>
                  </a:tcPr>
                </a:tc>
                <a:tc>
                  <a:txBody>
                    <a:bodyPr/>
                    <a:lstStyle/>
                    <a:p>
                      <a:pPr algn="ctr"/>
                      <a:r>
                        <a:rPr lang="ru-RU" sz="1400" dirty="0" smtClean="0">
                          <a:solidFill>
                            <a:srgbClr val="000000"/>
                          </a:solidFill>
                        </a:rPr>
                        <a:t>212357,3</a:t>
                      </a:r>
                      <a:endParaRPr lang="ru-RU" sz="1400" dirty="0">
                        <a:solidFill>
                          <a:srgbClr val="000000"/>
                        </a:solidFill>
                      </a:endParaRPr>
                    </a:p>
                  </a:txBody>
                  <a:tcPr>
                    <a:solidFill>
                      <a:srgbClr val="BFEFDF"/>
                    </a:solidFill>
                  </a:tcPr>
                </a:tc>
                <a:tc>
                  <a:txBody>
                    <a:bodyPr/>
                    <a:lstStyle/>
                    <a:p>
                      <a:pPr algn="ctr"/>
                      <a:r>
                        <a:rPr lang="ru-RU" sz="1400" dirty="0" smtClean="0">
                          <a:solidFill>
                            <a:srgbClr val="000000"/>
                          </a:solidFill>
                        </a:rPr>
                        <a:t>206012,1</a:t>
                      </a:r>
                      <a:endParaRPr lang="ru-RU" sz="1400" dirty="0">
                        <a:solidFill>
                          <a:srgbClr val="000000"/>
                        </a:solidFill>
                      </a:endParaRPr>
                    </a:p>
                  </a:txBody>
                  <a:tcPr>
                    <a:solidFill>
                      <a:srgbClr val="BFEFDF"/>
                    </a:solidFill>
                  </a:tcPr>
                </a:tc>
                <a:tc>
                  <a:txBody>
                    <a:bodyPr/>
                    <a:lstStyle/>
                    <a:p>
                      <a:pPr algn="ctr"/>
                      <a:r>
                        <a:rPr lang="ru-RU" sz="1400" dirty="0" smtClean="0">
                          <a:solidFill>
                            <a:schemeClr val="bg1"/>
                          </a:solidFill>
                        </a:rPr>
                        <a:t>228442,6</a:t>
                      </a:r>
                      <a:endParaRPr lang="ru-RU" sz="1400" dirty="0">
                        <a:solidFill>
                          <a:schemeClr val="bg1"/>
                        </a:solidFill>
                      </a:endParaRPr>
                    </a:p>
                  </a:txBody>
                  <a:tcPr>
                    <a:solidFill>
                      <a:srgbClr val="BFEFDF"/>
                    </a:solidFill>
                  </a:tcPr>
                </a:tc>
                <a:tc>
                  <a:txBody>
                    <a:bodyPr/>
                    <a:lstStyle/>
                    <a:p>
                      <a:pPr algn="ctr"/>
                      <a:r>
                        <a:rPr lang="ru-RU" sz="1400" dirty="0" smtClean="0">
                          <a:solidFill>
                            <a:schemeClr val="bg1"/>
                          </a:solidFill>
                        </a:rPr>
                        <a:t>191939,1</a:t>
                      </a:r>
                      <a:endParaRPr lang="ru-RU" sz="1400" dirty="0">
                        <a:solidFill>
                          <a:schemeClr val="bg1"/>
                        </a:solidFill>
                      </a:endParaRPr>
                    </a:p>
                  </a:txBody>
                  <a:tcPr>
                    <a:solidFill>
                      <a:srgbClr val="BFEFDF"/>
                    </a:solidFill>
                  </a:tcPr>
                </a:tc>
                <a:tc>
                  <a:txBody>
                    <a:bodyPr/>
                    <a:lstStyle/>
                    <a:p>
                      <a:pPr algn="ctr"/>
                      <a:r>
                        <a:rPr lang="ru-RU" sz="1400" dirty="0" smtClean="0">
                          <a:solidFill>
                            <a:schemeClr val="bg1"/>
                          </a:solidFill>
                        </a:rPr>
                        <a:t>184720,6</a:t>
                      </a:r>
                      <a:endParaRPr lang="ru-RU" sz="1400" dirty="0">
                        <a:solidFill>
                          <a:schemeClr val="bg1"/>
                        </a:solidFill>
                      </a:endParaRPr>
                    </a:p>
                  </a:txBody>
                  <a:tcPr>
                    <a:solidFill>
                      <a:srgbClr val="BFEFDF"/>
                    </a:solidFill>
                  </a:tcPr>
                </a:tc>
              </a:tr>
              <a:tr h="826826">
                <a:tc>
                  <a:txBody>
                    <a:bodyPr/>
                    <a:lstStyle/>
                    <a:p>
                      <a:pPr algn="l"/>
                      <a:r>
                        <a:rPr lang="ru-RU" sz="1400" dirty="0" smtClean="0">
                          <a:solidFill>
                            <a:schemeClr val="bg1"/>
                          </a:solidFill>
                        </a:rPr>
                        <a:t>Расходы</a:t>
                      </a:r>
                      <a:endParaRPr lang="ru-RU" sz="1400" dirty="0">
                        <a:solidFill>
                          <a:schemeClr val="bg1"/>
                        </a:solidFill>
                      </a:endParaRPr>
                    </a:p>
                  </a:txBody>
                  <a:tcPr>
                    <a:solidFill>
                      <a:srgbClr val="BFEFDF"/>
                    </a:solidFill>
                  </a:tcPr>
                </a:tc>
                <a:tc>
                  <a:txBody>
                    <a:bodyPr/>
                    <a:lstStyle/>
                    <a:p>
                      <a:pPr algn="ctr"/>
                      <a:r>
                        <a:rPr lang="ru-RU" sz="1400" dirty="0" smtClean="0">
                          <a:solidFill>
                            <a:srgbClr val="000000"/>
                          </a:solidFill>
                        </a:rPr>
                        <a:t>249115,0</a:t>
                      </a:r>
                      <a:endParaRPr lang="ru-RU" sz="1400" dirty="0">
                        <a:solidFill>
                          <a:srgbClr val="000000"/>
                        </a:solidFill>
                      </a:endParaRPr>
                    </a:p>
                  </a:txBody>
                  <a:tcPr>
                    <a:solidFill>
                      <a:srgbClr val="BFEFDF"/>
                    </a:solidFill>
                  </a:tcPr>
                </a:tc>
                <a:tc>
                  <a:txBody>
                    <a:bodyPr/>
                    <a:lstStyle/>
                    <a:p>
                      <a:pPr algn="ctr"/>
                      <a:r>
                        <a:rPr lang="ru-RU" sz="1400" dirty="0" smtClean="0">
                          <a:solidFill>
                            <a:srgbClr val="000000"/>
                          </a:solidFill>
                        </a:rPr>
                        <a:t>212357,3</a:t>
                      </a:r>
                      <a:endParaRPr lang="ru-RU" sz="1400" dirty="0">
                        <a:solidFill>
                          <a:srgbClr val="000000"/>
                        </a:solidFill>
                      </a:endParaRPr>
                    </a:p>
                  </a:txBody>
                  <a:tcPr>
                    <a:solidFill>
                      <a:srgbClr val="BFEFDF"/>
                    </a:solidFill>
                  </a:tcPr>
                </a:tc>
                <a:tc>
                  <a:txBody>
                    <a:bodyPr/>
                    <a:lstStyle/>
                    <a:p>
                      <a:pPr algn="ctr"/>
                      <a:r>
                        <a:rPr lang="ru-RU" sz="1400" dirty="0" smtClean="0">
                          <a:solidFill>
                            <a:srgbClr val="000000"/>
                          </a:solidFill>
                        </a:rPr>
                        <a:t>206012,1</a:t>
                      </a:r>
                      <a:endParaRPr lang="ru-RU" sz="1400" dirty="0">
                        <a:solidFill>
                          <a:srgbClr val="000000"/>
                        </a:solidFill>
                      </a:endParaRPr>
                    </a:p>
                  </a:txBody>
                  <a:tcPr>
                    <a:solidFill>
                      <a:srgbClr val="BFEFDF"/>
                    </a:solidFill>
                  </a:tcPr>
                </a:tc>
                <a:tc>
                  <a:txBody>
                    <a:bodyPr/>
                    <a:lstStyle/>
                    <a:p>
                      <a:pPr algn="ctr"/>
                      <a:r>
                        <a:rPr lang="ru-RU" sz="1400" dirty="0" smtClean="0">
                          <a:solidFill>
                            <a:schemeClr val="bg1"/>
                          </a:solidFill>
                        </a:rPr>
                        <a:t>229477,6</a:t>
                      </a:r>
                      <a:endParaRPr lang="ru-RU" sz="1400" dirty="0">
                        <a:solidFill>
                          <a:schemeClr val="bg1"/>
                        </a:solidFill>
                      </a:endParaRPr>
                    </a:p>
                  </a:txBody>
                  <a:tcPr>
                    <a:solidFill>
                      <a:srgbClr val="BFEFDF"/>
                    </a:solidFill>
                  </a:tcPr>
                </a:tc>
                <a:tc>
                  <a:txBody>
                    <a:bodyPr/>
                    <a:lstStyle/>
                    <a:p>
                      <a:pPr algn="ctr"/>
                      <a:r>
                        <a:rPr lang="ru-RU" sz="1400" dirty="0" smtClean="0">
                          <a:solidFill>
                            <a:schemeClr val="bg1"/>
                          </a:solidFill>
                        </a:rPr>
                        <a:t>191939,1</a:t>
                      </a:r>
                      <a:endParaRPr lang="ru-RU" sz="1400" dirty="0">
                        <a:solidFill>
                          <a:schemeClr val="bg1"/>
                        </a:solidFill>
                      </a:endParaRPr>
                    </a:p>
                  </a:txBody>
                  <a:tcPr>
                    <a:solidFill>
                      <a:srgbClr val="BFEFDF"/>
                    </a:solidFill>
                  </a:tcPr>
                </a:tc>
                <a:tc>
                  <a:txBody>
                    <a:bodyPr/>
                    <a:lstStyle/>
                    <a:p>
                      <a:pPr algn="ctr"/>
                      <a:r>
                        <a:rPr lang="ru-RU" sz="1400" dirty="0" smtClean="0">
                          <a:solidFill>
                            <a:schemeClr val="bg1"/>
                          </a:solidFill>
                        </a:rPr>
                        <a:t>184720,6</a:t>
                      </a:r>
                      <a:endParaRPr lang="ru-RU" sz="1400" dirty="0">
                        <a:solidFill>
                          <a:schemeClr val="bg1"/>
                        </a:solidFill>
                      </a:endParaRPr>
                    </a:p>
                  </a:txBody>
                  <a:tcPr>
                    <a:solidFill>
                      <a:srgbClr val="BFEFDF"/>
                    </a:solidFill>
                  </a:tcPr>
                </a:tc>
              </a:tr>
              <a:tr h="826826">
                <a:tc>
                  <a:txBody>
                    <a:bodyPr/>
                    <a:lstStyle/>
                    <a:p>
                      <a:pPr algn="l"/>
                      <a:r>
                        <a:rPr lang="ru-RU" sz="1400" dirty="0" smtClean="0">
                          <a:solidFill>
                            <a:schemeClr val="bg1"/>
                          </a:solidFill>
                        </a:rPr>
                        <a:t>Дефицит</a:t>
                      </a:r>
                      <a:endParaRPr lang="ru-RU" sz="1400" dirty="0">
                        <a:solidFill>
                          <a:schemeClr val="bg1"/>
                        </a:solidFill>
                      </a:endParaRPr>
                    </a:p>
                  </a:txBody>
                  <a:tcPr>
                    <a:solidFill>
                      <a:srgbClr val="BFEFDF"/>
                    </a:solidFill>
                  </a:tcPr>
                </a:tc>
                <a:tc>
                  <a:txBody>
                    <a:bodyPr/>
                    <a:lstStyle/>
                    <a:p>
                      <a:pPr algn="ctr"/>
                      <a:r>
                        <a:rPr lang="ru-RU" sz="1400" dirty="0" smtClean="0">
                          <a:solidFill>
                            <a:srgbClr val="000000"/>
                          </a:solidFill>
                        </a:rPr>
                        <a:t>-1035,0</a:t>
                      </a:r>
                      <a:endParaRPr lang="ru-RU" sz="1400" dirty="0">
                        <a:solidFill>
                          <a:srgbClr val="000000"/>
                        </a:solidFill>
                      </a:endParaRPr>
                    </a:p>
                  </a:txBody>
                  <a:tcPr>
                    <a:solidFill>
                      <a:srgbClr val="BFEFDF"/>
                    </a:solidFill>
                  </a:tcPr>
                </a:tc>
                <a:tc>
                  <a:txBody>
                    <a:bodyPr/>
                    <a:lstStyle/>
                    <a:p>
                      <a:pPr algn="ctr"/>
                      <a:r>
                        <a:rPr lang="ru-RU" sz="1400" dirty="0" smtClean="0">
                          <a:solidFill>
                            <a:srgbClr val="000000"/>
                          </a:solidFill>
                        </a:rPr>
                        <a:t>0,0</a:t>
                      </a:r>
                      <a:endParaRPr lang="ru-RU" sz="1400" dirty="0">
                        <a:solidFill>
                          <a:srgbClr val="000000"/>
                        </a:solidFill>
                      </a:endParaRPr>
                    </a:p>
                  </a:txBody>
                  <a:tcPr>
                    <a:solidFill>
                      <a:srgbClr val="BFEFDF"/>
                    </a:solidFill>
                  </a:tcPr>
                </a:tc>
                <a:tc>
                  <a:txBody>
                    <a:bodyPr/>
                    <a:lstStyle/>
                    <a:p>
                      <a:pPr algn="ctr"/>
                      <a:r>
                        <a:rPr lang="ru-RU" sz="1400" dirty="0" smtClean="0">
                          <a:solidFill>
                            <a:srgbClr val="000000"/>
                          </a:solidFill>
                        </a:rPr>
                        <a:t>0,0</a:t>
                      </a:r>
                      <a:endParaRPr lang="ru-RU" sz="1400" dirty="0">
                        <a:solidFill>
                          <a:srgbClr val="000000"/>
                        </a:solidFill>
                      </a:endParaRPr>
                    </a:p>
                  </a:txBody>
                  <a:tcPr>
                    <a:solidFill>
                      <a:srgbClr val="BFEFDF"/>
                    </a:solidFill>
                  </a:tcPr>
                </a:tc>
                <a:tc>
                  <a:txBody>
                    <a:bodyPr/>
                    <a:lstStyle/>
                    <a:p>
                      <a:pPr algn="ctr"/>
                      <a:r>
                        <a:rPr lang="ru-RU" sz="1400" dirty="0" smtClean="0">
                          <a:solidFill>
                            <a:schemeClr val="bg1"/>
                          </a:solidFill>
                        </a:rPr>
                        <a:t>-1035,0</a:t>
                      </a:r>
                      <a:endParaRPr lang="ru-RU" sz="1400" dirty="0">
                        <a:solidFill>
                          <a:schemeClr val="bg1"/>
                        </a:solidFill>
                      </a:endParaRPr>
                    </a:p>
                  </a:txBody>
                  <a:tcPr>
                    <a:solidFill>
                      <a:srgbClr val="BFEFDF"/>
                    </a:solidFill>
                  </a:tcPr>
                </a:tc>
                <a:tc>
                  <a:txBody>
                    <a:bodyPr/>
                    <a:lstStyle/>
                    <a:p>
                      <a:pPr algn="ctr"/>
                      <a:r>
                        <a:rPr lang="ru-RU" sz="1400" dirty="0" smtClean="0">
                          <a:solidFill>
                            <a:schemeClr val="bg1"/>
                          </a:solidFill>
                        </a:rPr>
                        <a:t>0,0</a:t>
                      </a:r>
                      <a:endParaRPr lang="ru-RU" sz="1400" dirty="0">
                        <a:solidFill>
                          <a:schemeClr val="bg1"/>
                        </a:solidFill>
                      </a:endParaRPr>
                    </a:p>
                  </a:txBody>
                  <a:tcPr>
                    <a:solidFill>
                      <a:srgbClr val="BFEFDF"/>
                    </a:solidFill>
                  </a:tcPr>
                </a:tc>
                <a:tc>
                  <a:txBody>
                    <a:bodyPr/>
                    <a:lstStyle/>
                    <a:p>
                      <a:pPr algn="ctr"/>
                      <a:r>
                        <a:rPr lang="ru-RU" sz="1400" dirty="0" smtClean="0">
                          <a:solidFill>
                            <a:schemeClr val="bg1"/>
                          </a:solidFill>
                        </a:rPr>
                        <a:t>0,0</a:t>
                      </a:r>
                      <a:endParaRPr lang="ru-RU" sz="1400" dirty="0">
                        <a:solidFill>
                          <a:schemeClr val="bg1"/>
                        </a:solidFill>
                      </a:endParaRPr>
                    </a:p>
                  </a:txBody>
                  <a:tcPr>
                    <a:solidFill>
                      <a:srgbClr val="BFEFDF"/>
                    </a:solidFill>
                  </a:tcPr>
                </a:tc>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939916"/>
          </a:xfrm>
        </p:spPr>
        <p:txBody>
          <a:bodyPr>
            <a:noAutofit/>
          </a:bodyPr>
          <a:lstStyle/>
          <a:p>
            <a:pPr>
              <a:defRPr/>
            </a:pPr>
            <a:r>
              <a:rPr lang="ru-RU" sz="2000" i="1" dirty="0" smtClean="0"/>
              <a:t>Сведения об объемах бюджетных инвестиций муниципального образования </a:t>
            </a:r>
            <a:br>
              <a:rPr lang="ru-RU" sz="2000" i="1" dirty="0" smtClean="0"/>
            </a:br>
            <a:r>
              <a:rPr lang="ru-RU" sz="2000" i="1" dirty="0" smtClean="0"/>
              <a:t>«Хиславичский район" Смоленской области </a:t>
            </a:r>
            <a:br>
              <a:rPr lang="ru-RU" sz="2000" i="1" dirty="0" smtClean="0"/>
            </a:br>
            <a:r>
              <a:rPr lang="ru-RU" sz="2000" i="1" dirty="0" smtClean="0"/>
              <a:t>в объекты капитального строительства на 2021 год </a:t>
            </a:r>
            <a:br>
              <a:rPr lang="ru-RU" sz="2000" i="1" dirty="0" smtClean="0"/>
            </a:br>
            <a:r>
              <a:rPr lang="ru-RU" sz="2000" i="1" dirty="0" smtClean="0"/>
              <a:t>и на плановый период 2022 и 2023 годов</a:t>
            </a:r>
            <a:r>
              <a:rPr lang="ru-RU" sz="1600" i="1" dirty="0" smtClean="0"/>
              <a:t/>
            </a:r>
            <a:br>
              <a:rPr lang="ru-RU" sz="1600" i="1" dirty="0" smtClean="0"/>
            </a:br>
            <a:endParaRPr lang="ru-RU" sz="1600" i="1" dirty="0"/>
          </a:p>
        </p:txBody>
      </p:sp>
      <p:graphicFrame>
        <p:nvGraphicFramePr>
          <p:cNvPr id="5" name="Содержимое 3"/>
          <p:cNvGraphicFramePr>
            <a:graphicFrameLocks noGrp="1"/>
          </p:cNvGraphicFramePr>
          <p:nvPr>
            <p:ph idx="4294967295"/>
          </p:nvPr>
        </p:nvGraphicFramePr>
        <p:xfrm>
          <a:off x="714348" y="2285992"/>
          <a:ext cx="7358117" cy="3286148"/>
        </p:xfrm>
        <a:graphic>
          <a:graphicData uri="http://schemas.openxmlformats.org/drawingml/2006/table">
            <a:tbl>
              <a:tblPr firstRow="1" bandRow="1">
                <a:tableStyleId>{5C22544A-7EE6-4342-B048-85BDC9FD1C3A}</a:tableStyleId>
              </a:tblPr>
              <a:tblGrid>
                <a:gridCol w="520255"/>
                <a:gridCol w="2122921"/>
                <a:gridCol w="1285884"/>
                <a:gridCol w="928694"/>
                <a:gridCol w="785818"/>
                <a:gridCol w="928694"/>
                <a:gridCol w="785851"/>
              </a:tblGrid>
              <a:tr h="352087">
                <a:tc rowSpan="2">
                  <a:txBody>
                    <a:bodyPr/>
                    <a:lstStyle/>
                    <a:p>
                      <a:pPr algn="ctr"/>
                      <a:r>
                        <a:rPr lang="ru-RU" sz="1200" dirty="0" smtClean="0">
                          <a:solidFill>
                            <a:schemeClr val="bg1"/>
                          </a:solidFill>
                        </a:rPr>
                        <a:t>№</a:t>
                      </a:r>
                    </a:p>
                    <a:p>
                      <a:pPr algn="ctr"/>
                      <a:r>
                        <a:rPr lang="ru-RU" sz="1200" dirty="0" err="1" smtClean="0">
                          <a:solidFill>
                            <a:schemeClr val="bg1"/>
                          </a:solidFill>
                        </a:rPr>
                        <a:t>п</a:t>
                      </a:r>
                      <a:r>
                        <a:rPr lang="ru-RU" sz="1200" dirty="0" smtClean="0">
                          <a:solidFill>
                            <a:schemeClr val="bg1"/>
                          </a:solidFill>
                        </a:rPr>
                        <a:t>/</a:t>
                      </a:r>
                      <a:r>
                        <a:rPr lang="ru-RU" sz="1200" dirty="0" err="1" smtClean="0">
                          <a:solidFill>
                            <a:schemeClr val="bg1"/>
                          </a:solidFill>
                        </a:rPr>
                        <a:t>п</a:t>
                      </a:r>
                      <a:endParaRPr lang="ru-RU" sz="1200" dirty="0">
                        <a:solidFill>
                          <a:schemeClr val="bg1"/>
                        </a:solidFill>
                      </a:endParaRPr>
                    </a:p>
                  </a:txBody>
                  <a:tcPr>
                    <a:solidFill>
                      <a:srgbClr val="92D050"/>
                    </a:solidFill>
                  </a:tcPr>
                </a:tc>
                <a:tc rowSpan="2">
                  <a:txBody>
                    <a:bodyPr/>
                    <a:lstStyle/>
                    <a:p>
                      <a:pPr algn="ctr"/>
                      <a:r>
                        <a:rPr lang="ru-RU" sz="1200" dirty="0" smtClean="0">
                          <a:solidFill>
                            <a:schemeClr val="bg1"/>
                          </a:solidFill>
                        </a:rPr>
                        <a:t>Направление расходов капитального характера</a:t>
                      </a:r>
                      <a:endParaRPr lang="ru-RU" sz="1200" dirty="0">
                        <a:solidFill>
                          <a:schemeClr val="bg1"/>
                        </a:solidFill>
                      </a:endParaRPr>
                    </a:p>
                  </a:txBody>
                  <a:tcPr>
                    <a:solidFill>
                      <a:srgbClr val="92D050"/>
                    </a:solidFill>
                  </a:tcPr>
                </a:tc>
                <a:tc rowSpan="2">
                  <a:txBody>
                    <a:bodyPr/>
                    <a:lstStyle/>
                    <a:p>
                      <a:pPr algn="ctr"/>
                      <a:r>
                        <a:rPr lang="ru-RU" sz="1200" dirty="0" smtClean="0">
                          <a:solidFill>
                            <a:schemeClr val="bg1"/>
                          </a:solidFill>
                        </a:rPr>
                        <a:t>Сроки сдачи в эксплуатацию</a:t>
                      </a:r>
                      <a:endParaRPr lang="ru-RU" sz="1200" dirty="0">
                        <a:solidFill>
                          <a:schemeClr val="bg1"/>
                        </a:solidFill>
                      </a:endParaRPr>
                    </a:p>
                  </a:txBody>
                  <a:tcPr>
                    <a:solidFill>
                      <a:srgbClr val="92D050"/>
                    </a:solidFill>
                  </a:tcPr>
                </a:tc>
                <a:tc rowSpan="2">
                  <a:txBody>
                    <a:bodyPr/>
                    <a:lstStyle/>
                    <a:p>
                      <a:pPr algn="ctr"/>
                      <a:r>
                        <a:rPr lang="ru-RU" sz="1200" dirty="0" smtClean="0">
                          <a:solidFill>
                            <a:schemeClr val="bg1"/>
                          </a:solidFill>
                        </a:rPr>
                        <a:t>ВСЕГО, тыс.руб.</a:t>
                      </a:r>
                      <a:endParaRPr lang="ru-RU" sz="1200" dirty="0">
                        <a:solidFill>
                          <a:schemeClr val="bg1"/>
                        </a:solidFill>
                      </a:endParaRPr>
                    </a:p>
                  </a:txBody>
                  <a:tcPr>
                    <a:solidFill>
                      <a:srgbClr val="92D050"/>
                    </a:solidFill>
                  </a:tcPr>
                </a:tc>
                <a:tc gridSpan="3">
                  <a:txBody>
                    <a:bodyPr/>
                    <a:lstStyle/>
                    <a:p>
                      <a:pPr algn="ctr"/>
                      <a:r>
                        <a:rPr lang="ru-RU" sz="1200" dirty="0" smtClean="0">
                          <a:solidFill>
                            <a:schemeClr val="bg1"/>
                          </a:solidFill>
                        </a:rPr>
                        <a:t>в том числе по годам</a:t>
                      </a:r>
                      <a:endParaRPr lang="ru-RU" sz="1200" dirty="0">
                        <a:solidFill>
                          <a:schemeClr val="bg1"/>
                        </a:solidFill>
                      </a:endParaRPr>
                    </a:p>
                  </a:txBody>
                  <a:tcPr>
                    <a:lnB w="12700" cap="flat" cmpd="sng" algn="ctr">
                      <a:solidFill>
                        <a:schemeClr val="tx1"/>
                      </a:solidFill>
                      <a:prstDash val="solid"/>
                      <a:round/>
                      <a:headEnd type="none" w="med" len="med"/>
                      <a:tailEnd type="none" w="med" len="med"/>
                    </a:lnB>
                    <a:solidFill>
                      <a:srgbClr val="92D050"/>
                    </a:solidFill>
                  </a:tcPr>
                </a:tc>
                <a:tc hMerge="1">
                  <a:txBody>
                    <a:bodyPr/>
                    <a:lstStyle/>
                    <a:p>
                      <a:endParaRPr lang="ru-RU" dirty="0"/>
                    </a:p>
                  </a:txBody>
                  <a:tcPr>
                    <a:lnB w="12700" cap="flat" cmpd="sng" algn="ctr">
                      <a:solidFill>
                        <a:schemeClr val="tx1"/>
                      </a:solidFill>
                      <a:prstDash val="solid"/>
                      <a:round/>
                      <a:headEnd type="none" w="med" len="med"/>
                      <a:tailEnd type="none" w="med" len="med"/>
                    </a:lnB>
                  </a:tcPr>
                </a:tc>
                <a:tc hMerge="1">
                  <a:txBody>
                    <a:bodyPr/>
                    <a:lstStyle/>
                    <a:p>
                      <a:endParaRPr lang="ru-RU" dirty="0"/>
                    </a:p>
                  </a:txBody>
                  <a:tcPr>
                    <a:lnB w="12700" cap="flat" cmpd="sng" algn="ctr">
                      <a:solidFill>
                        <a:schemeClr val="tx1"/>
                      </a:solidFill>
                      <a:prstDash val="solid"/>
                      <a:round/>
                      <a:headEnd type="none" w="med" len="med"/>
                      <a:tailEnd type="none" w="med" len="med"/>
                    </a:lnB>
                  </a:tcPr>
                </a:tc>
              </a:tr>
              <a:tr h="704175">
                <a:tc vMerge="1">
                  <a:txBody>
                    <a:bodyPr/>
                    <a:lstStyle/>
                    <a:p>
                      <a:endParaRPr lang="ru-RU"/>
                    </a:p>
                  </a:txBody>
                  <a:tcPr/>
                </a:tc>
                <a:tc vMerge="1">
                  <a:txBody>
                    <a:bodyPr/>
                    <a:lstStyle/>
                    <a:p>
                      <a:endParaRPr lang="ru-RU" dirty="0"/>
                    </a:p>
                  </a:txBody>
                  <a:tcPr/>
                </a:tc>
                <a:tc vMerge="1">
                  <a:txBody>
                    <a:bodyPr/>
                    <a:lstStyle/>
                    <a:p>
                      <a:endParaRPr lang="ru-RU" dirty="0"/>
                    </a:p>
                  </a:txBody>
                  <a:tcPr/>
                </a:tc>
                <a:tc vMerge="1">
                  <a:txBody>
                    <a:bodyPr/>
                    <a:lstStyle/>
                    <a:p>
                      <a:endParaRPr lang="ru-RU"/>
                    </a:p>
                  </a:txBody>
                  <a:tcPr/>
                </a:tc>
                <a:tc>
                  <a:txBody>
                    <a:bodyPr/>
                    <a:lstStyle/>
                    <a:p>
                      <a:pPr algn="ctr"/>
                      <a:r>
                        <a:rPr lang="ru-RU" sz="1200" b="1" dirty="0" smtClean="0">
                          <a:solidFill>
                            <a:schemeClr val="bg1"/>
                          </a:solidFill>
                        </a:rPr>
                        <a:t>2021</a:t>
                      </a:r>
                      <a:endParaRPr lang="ru-RU" sz="1200" b="1" dirty="0">
                        <a:solidFill>
                          <a:schemeClr val="bg1"/>
                        </a:solidFill>
                      </a:endParaRPr>
                    </a:p>
                  </a:txBody>
                  <a:tcPr>
                    <a:lnT w="12700" cap="flat" cmpd="sng" algn="ctr">
                      <a:solidFill>
                        <a:schemeClr val="tx1"/>
                      </a:solidFill>
                      <a:prstDash val="solid"/>
                      <a:round/>
                      <a:headEnd type="none" w="med" len="med"/>
                      <a:tailEnd type="none" w="med" len="med"/>
                    </a:lnT>
                    <a:solidFill>
                      <a:srgbClr val="92D050"/>
                    </a:solidFill>
                  </a:tcPr>
                </a:tc>
                <a:tc>
                  <a:txBody>
                    <a:bodyPr/>
                    <a:lstStyle/>
                    <a:p>
                      <a:pPr algn="ctr"/>
                      <a:r>
                        <a:rPr lang="ru-RU" sz="1200" b="1" dirty="0" smtClean="0">
                          <a:solidFill>
                            <a:schemeClr val="bg1"/>
                          </a:solidFill>
                        </a:rPr>
                        <a:t>2022</a:t>
                      </a:r>
                      <a:endParaRPr lang="ru-RU" sz="1200" b="1" dirty="0">
                        <a:solidFill>
                          <a:schemeClr val="bg1"/>
                        </a:solidFill>
                      </a:endParaRPr>
                    </a:p>
                  </a:txBody>
                  <a:tcPr>
                    <a:lnT w="12700" cap="flat" cmpd="sng" algn="ctr">
                      <a:solidFill>
                        <a:schemeClr val="tx1"/>
                      </a:solidFill>
                      <a:prstDash val="solid"/>
                      <a:round/>
                      <a:headEnd type="none" w="med" len="med"/>
                      <a:tailEnd type="none" w="med" len="med"/>
                    </a:lnT>
                    <a:solidFill>
                      <a:srgbClr val="92D050"/>
                    </a:solidFill>
                  </a:tcPr>
                </a:tc>
                <a:tc>
                  <a:txBody>
                    <a:bodyPr/>
                    <a:lstStyle/>
                    <a:p>
                      <a:pPr algn="ctr"/>
                      <a:r>
                        <a:rPr lang="ru-RU" sz="1200" b="1" dirty="0" smtClean="0">
                          <a:solidFill>
                            <a:schemeClr val="bg1"/>
                          </a:solidFill>
                        </a:rPr>
                        <a:t>2023</a:t>
                      </a:r>
                      <a:endParaRPr lang="ru-RU" sz="1200" b="1" dirty="0">
                        <a:solidFill>
                          <a:schemeClr val="bg1"/>
                        </a:solidFill>
                      </a:endParaRPr>
                    </a:p>
                  </a:txBody>
                  <a:tcPr>
                    <a:lnT w="12700" cap="flat" cmpd="sng" algn="ctr">
                      <a:solidFill>
                        <a:schemeClr val="tx1"/>
                      </a:solidFill>
                      <a:prstDash val="solid"/>
                      <a:round/>
                      <a:headEnd type="none" w="med" len="med"/>
                      <a:tailEnd type="none" w="med" len="med"/>
                    </a:lnT>
                    <a:solidFill>
                      <a:srgbClr val="92D050"/>
                    </a:solidFill>
                  </a:tcPr>
                </a:tc>
              </a:tr>
              <a:tr h="2229886">
                <a:tc>
                  <a:txBody>
                    <a:bodyPr/>
                    <a:lstStyle/>
                    <a:p>
                      <a:pPr algn="ctr"/>
                      <a:endParaRPr lang="ru-RU" sz="1200" dirty="0" smtClean="0"/>
                    </a:p>
                    <a:p>
                      <a:pPr algn="ctr"/>
                      <a:r>
                        <a:rPr lang="ru-RU" sz="1200" dirty="0" smtClean="0"/>
                        <a:t>1</a:t>
                      </a:r>
                      <a:endParaRPr lang="ru-RU" sz="1200" dirty="0"/>
                    </a:p>
                  </a:txBody>
                  <a:tcPr>
                    <a:solidFill>
                      <a:srgbClr val="BFEFDF"/>
                    </a:solidFill>
                  </a:tcPr>
                </a:tc>
                <a:tc>
                  <a:txBody>
                    <a:bodyPr/>
                    <a:lstStyle/>
                    <a:p>
                      <a:pPr algn="ctr"/>
                      <a:endParaRPr kumimoji="0" lang="ru-RU" sz="1200" kern="1200" dirty="0" smtClean="0">
                        <a:solidFill>
                          <a:schemeClr val="dk1"/>
                        </a:solidFill>
                        <a:latin typeface="+mn-lt"/>
                        <a:ea typeface="+mn-ea"/>
                        <a:cs typeface="+mn-cs"/>
                      </a:endParaRPr>
                    </a:p>
                    <a:p>
                      <a:pPr algn="ctr"/>
                      <a:r>
                        <a:rPr kumimoji="0" lang="ru-RU" sz="1200" kern="1200" dirty="0" smtClean="0">
                          <a:solidFill>
                            <a:schemeClr val="dk1"/>
                          </a:solidFill>
                          <a:latin typeface="+mn-lt"/>
                          <a:ea typeface="+mn-ea"/>
                          <a:cs typeface="+mn-cs"/>
                        </a:rPr>
                        <a:t>Приобретение жилых помещений детям-сиротам и детям, оставшимся без попечения родителей, лицам из их числа по договорам найма специализированных жилых помещений</a:t>
                      </a:r>
                      <a:endParaRPr lang="ru-RU" sz="1200" dirty="0"/>
                    </a:p>
                  </a:txBody>
                  <a:tcPr>
                    <a:solidFill>
                      <a:srgbClr val="BFEFDF"/>
                    </a:solidFill>
                  </a:tcPr>
                </a:tc>
                <a:tc>
                  <a:txBody>
                    <a:bodyPr/>
                    <a:lstStyle/>
                    <a:p>
                      <a:pPr algn="ctr"/>
                      <a:endParaRPr kumimoji="0" lang="ru-RU" sz="1200" kern="1200" dirty="0" smtClean="0">
                        <a:solidFill>
                          <a:schemeClr val="dk1"/>
                        </a:solidFill>
                        <a:latin typeface="+mn-lt"/>
                        <a:ea typeface="+mn-ea"/>
                        <a:cs typeface="+mn-cs"/>
                      </a:endParaRPr>
                    </a:p>
                    <a:p>
                      <a:pPr algn="ctr"/>
                      <a:r>
                        <a:rPr kumimoji="0" lang="ru-RU" sz="1200" kern="1200" dirty="0" smtClean="0">
                          <a:solidFill>
                            <a:schemeClr val="dk1"/>
                          </a:solidFill>
                          <a:latin typeface="+mn-lt"/>
                          <a:ea typeface="+mn-ea"/>
                          <a:cs typeface="+mn-cs"/>
                        </a:rPr>
                        <a:t>По срокам заключенных муниципальных контрактов</a:t>
                      </a:r>
                      <a:endParaRPr lang="ru-RU" sz="1200" dirty="0"/>
                    </a:p>
                  </a:txBody>
                  <a:tcPr>
                    <a:solidFill>
                      <a:srgbClr val="BFEFDF"/>
                    </a:solidFill>
                  </a:tcPr>
                </a:tc>
                <a:tc>
                  <a:txBody>
                    <a:bodyPr/>
                    <a:lstStyle/>
                    <a:p>
                      <a:pPr algn="ctr"/>
                      <a:endParaRPr lang="ru-RU" sz="1200" dirty="0" smtClean="0"/>
                    </a:p>
                    <a:p>
                      <a:pPr algn="ctr"/>
                      <a:r>
                        <a:rPr lang="ru-RU" sz="1200" dirty="0" smtClean="0"/>
                        <a:t>1302,6</a:t>
                      </a:r>
                      <a:endParaRPr lang="ru-RU" sz="1200" dirty="0"/>
                    </a:p>
                  </a:txBody>
                  <a:tcPr>
                    <a:solidFill>
                      <a:srgbClr val="BFEFDF"/>
                    </a:solidFill>
                  </a:tcPr>
                </a:tc>
                <a:tc>
                  <a:txBody>
                    <a:bodyPr/>
                    <a:lstStyle/>
                    <a:p>
                      <a:pPr algn="ctr"/>
                      <a:endParaRPr lang="ru-RU" sz="1200" dirty="0" smtClean="0"/>
                    </a:p>
                    <a:p>
                      <a:pPr algn="ctr"/>
                      <a:r>
                        <a:rPr lang="ru-RU" sz="1200" dirty="0" smtClean="0"/>
                        <a:t>1302,6</a:t>
                      </a:r>
                      <a:endParaRPr lang="ru-RU" sz="1200" dirty="0"/>
                    </a:p>
                  </a:txBody>
                  <a:tcPr>
                    <a:solidFill>
                      <a:srgbClr val="BFEFDF"/>
                    </a:solidFill>
                  </a:tcPr>
                </a:tc>
                <a:tc>
                  <a:txBody>
                    <a:bodyPr/>
                    <a:lstStyle/>
                    <a:p>
                      <a:pPr algn="ctr"/>
                      <a:endParaRPr lang="ru-RU" sz="1200" dirty="0" smtClean="0"/>
                    </a:p>
                    <a:p>
                      <a:pPr algn="ctr"/>
                      <a:r>
                        <a:rPr lang="ru-RU" sz="1200" dirty="0" smtClean="0"/>
                        <a:t>0,0</a:t>
                      </a:r>
                      <a:endParaRPr lang="ru-RU" sz="1200" dirty="0"/>
                    </a:p>
                  </a:txBody>
                  <a:tcPr>
                    <a:solidFill>
                      <a:srgbClr val="BFEFDF"/>
                    </a:solidFill>
                  </a:tcPr>
                </a:tc>
                <a:tc>
                  <a:txBody>
                    <a:bodyPr/>
                    <a:lstStyle/>
                    <a:p>
                      <a:pPr algn="ctr"/>
                      <a:endParaRPr lang="ru-RU" sz="1200" dirty="0" smtClean="0"/>
                    </a:p>
                    <a:p>
                      <a:pPr algn="ctr"/>
                      <a:r>
                        <a:rPr lang="ru-RU" sz="1200" dirty="0" smtClean="0"/>
                        <a:t>0,0</a:t>
                      </a:r>
                      <a:endParaRPr lang="ru-RU" sz="1200" dirty="0"/>
                    </a:p>
                  </a:txBody>
                  <a:tcPr>
                    <a:solidFill>
                      <a:srgbClr val="BFEFDF"/>
                    </a:solidFill>
                  </a:tcPr>
                </a:tc>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defRPr/>
            </a:pPr>
            <a:r>
              <a:rPr lang="ru-RU" sz="3600" i="1" dirty="0" smtClean="0"/>
              <a:t>Показатели бюджета муниципального образования на 1 жителя</a:t>
            </a:r>
            <a:r>
              <a:rPr lang="ru-RU" sz="2400" i="1" dirty="0" smtClean="0"/>
              <a:t/>
            </a:r>
            <a:br>
              <a:rPr lang="ru-RU" sz="2400" i="1" dirty="0" smtClean="0"/>
            </a:br>
            <a:r>
              <a:rPr lang="ru-RU" sz="1800" i="1" dirty="0" smtClean="0">
                <a:solidFill>
                  <a:schemeClr val="tx1"/>
                </a:solidFill>
              </a:rPr>
              <a:t>в тысячах рублей</a:t>
            </a:r>
            <a:endParaRPr lang="ru-RU" sz="1800" i="1" dirty="0">
              <a:solidFill>
                <a:schemeClr val="tx1"/>
              </a:solidFill>
            </a:endParaRPr>
          </a:p>
        </p:txBody>
      </p:sp>
      <p:sp>
        <p:nvSpPr>
          <p:cNvPr id="48131" name="Содержимое 2"/>
          <p:cNvSpPr>
            <a:spLocks noGrp="1"/>
          </p:cNvSpPr>
          <p:nvPr>
            <p:ph idx="1"/>
          </p:nvPr>
        </p:nvSpPr>
        <p:spPr/>
        <p:txBody>
          <a:bodyPr/>
          <a:lstStyle/>
          <a:p>
            <a:r>
              <a:rPr lang="ru-RU" sz="2000" b="1" i="1" dirty="0" smtClean="0"/>
              <a:t>Объем доходов бюджета муниципального образования в расчете на 1 жителя – 30,0</a:t>
            </a:r>
          </a:p>
          <a:p>
            <a:r>
              <a:rPr lang="ru-RU" sz="2000" b="1" i="1" dirty="0" smtClean="0"/>
              <a:t>Объем расходов бюджета муниципального образования в расчете на 1 жителя -  30,1</a:t>
            </a:r>
          </a:p>
          <a:p>
            <a:r>
              <a:rPr lang="ru-RU" sz="2000" b="1" i="1" dirty="0" smtClean="0"/>
              <a:t>Объем расходов бюджета муниципального образования на жилищно-коммунальное хозяйство в расчете на 1 жителя – 0,</a:t>
            </a:r>
            <a:r>
              <a:rPr lang="en-US" sz="2000" b="1" i="1" dirty="0" smtClean="0"/>
              <a:t>0</a:t>
            </a:r>
            <a:r>
              <a:rPr lang="ru-RU" sz="2000" b="1" i="1" dirty="0" smtClean="0"/>
              <a:t>2</a:t>
            </a:r>
          </a:p>
          <a:p>
            <a:r>
              <a:rPr lang="ru-RU" sz="2000" b="1" i="1" dirty="0" smtClean="0"/>
              <a:t>Объем расходов бюджета муниципального образования на образование в расчете на 1 жителя – 14,1</a:t>
            </a:r>
          </a:p>
          <a:p>
            <a:r>
              <a:rPr lang="ru-RU" sz="2000" b="1" i="1" dirty="0" smtClean="0"/>
              <a:t>Объем расходов муниципального образования на культуру и кинематографию в расчете на 1 жителя – 5,7</a:t>
            </a:r>
          </a:p>
          <a:p>
            <a:r>
              <a:rPr lang="ru-RU" sz="2000" b="1" i="1" dirty="0" smtClean="0"/>
              <a:t>Объем расходов бюджета муниципального образования на социальную политику в расчете на 1 жителя – 1,8</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Содержимое 2"/>
          <p:cNvSpPr>
            <a:spLocks noGrp="1"/>
          </p:cNvSpPr>
          <p:nvPr>
            <p:ph idx="1"/>
          </p:nvPr>
        </p:nvSpPr>
        <p:spPr>
          <a:xfrm>
            <a:off x="571472" y="428625"/>
            <a:ext cx="8115328" cy="5880100"/>
          </a:xfrm>
        </p:spPr>
        <p:txBody>
          <a:bodyPr/>
          <a:lstStyle/>
          <a:p>
            <a:pPr>
              <a:buFont typeface="Wingdings 2" pitchFamily="18" charset="2"/>
              <a:buNone/>
            </a:pPr>
            <a:r>
              <a:rPr lang="ru-RU" b="1" i="1" dirty="0" smtClean="0"/>
              <a:t>Контактная информация:</a:t>
            </a:r>
          </a:p>
          <a:p>
            <a:pPr algn="ctr">
              <a:buFont typeface="Wingdings 2" pitchFamily="18" charset="2"/>
              <a:buNone/>
            </a:pPr>
            <a:r>
              <a:rPr lang="ru-RU" dirty="0" smtClean="0"/>
              <a:t>    </a:t>
            </a:r>
            <a:r>
              <a:rPr lang="en-US" dirty="0" smtClean="0"/>
              <a:t> </a:t>
            </a:r>
            <a:r>
              <a:rPr lang="ru-RU" sz="2000" i="1" dirty="0" smtClean="0"/>
              <a:t>Начальник финансового управления</a:t>
            </a:r>
          </a:p>
          <a:p>
            <a:pPr algn="ctr">
              <a:buFont typeface="Wingdings 2" pitchFamily="18" charset="2"/>
              <a:buNone/>
            </a:pPr>
            <a:r>
              <a:rPr lang="ru-RU" sz="2400" b="1" i="1" dirty="0" smtClean="0"/>
              <a:t>Калистратова Наталья Ивановна</a:t>
            </a:r>
          </a:p>
          <a:p>
            <a:pPr algn="ctr">
              <a:buFont typeface="Wingdings 2" pitchFamily="18" charset="2"/>
              <a:buNone/>
            </a:pPr>
            <a:endParaRPr lang="ru-RU" sz="2400" b="1" i="1" dirty="0" smtClean="0"/>
          </a:p>
          <a:p>
            <a:pPr>
              <a:buFont typeface="Wingdings 2" pitchFamily="18" charset="2"/>
              <a:buNone/>
            </a:pPr>
            <a:r>
              <a:rPr lang="ru-RU" sz="2000" i="1" dirty="0" smtClean="0"/>
              <a:t>     </a:t>
            </a:r>
            <a:r>
              <a:rPr lang="en-US" sz="2000" i="1" dirty="0" smtClean="0"/>
              <a:t> </a:t>
            </a:r>
            <a:r>
              <a:rPr lang="ru-RU" sz="2000" i="1" dirty="0" smtClean="0"/>
              <a:t>График работы:</a:t>
            </a:r>
          </a:p>
          <a:p>
            <a:pPr>
              <a:buFont typeface="Wingdings 2" pitchFamily="18" charset="2"/>
              <a:buNone/>
            </a:pPr>
            <a:r>
              <a:rPr lang="ru-RU" sz="2000" i="1" dirty="0" smtClean="0"/>
              <a:t>понедельник-четверг с 9-00 до 18-00 , пятница с 9-00 до 17-00</a:t>
            </a:r>
          </a:p>
          <a:p>
            <a:pPr>
              <a:buFont typeface="Wingdings 2" pitchFamily="18" charset="2"/>
              <a:buNone/>
            </a:pPr>
            <a:r>
              <a:rPr lang="ru-RU" sz="2000" i="1" dirty="0" smtClean="0"/>
              <a:t>перерыв с 13-00 до 13-48 </a:t>
            </a:r>
          </a:p>
          <a:p>
            <a:pPr>
              <a:buFont typeface="Wingdings 2" pitchFamily="18" charset="2"/>
              <a:buNone/>
            </a:pPr>
            <a:r>
              <a:rPr lang="ru-RU" sz="2000" i="1" dirty="0" smtClean="0"/>
              <a:t>Выходные дни суббота-воскресенье</a:t>
            </a:r>
          </a:p>
          <a:p>
            <a:pPr>
              <a:buFont typeface="Wingdings 2" pitchFamily="18" charset="2"/>
              <a:buNone/>
            </a:pPr>
            <a:r>
              <a:rPr lang="ru-RU" sz="2000" i="1" dirty="0" smtClean="0"/>
              <a:t>     Контактный телефон 8(48140) 2-22-42</a:t>
            </a:r>
            <a:endParaRPr lang="en-US" sz="2000" i="1" dirty="0" smtClean="0"/>
          </a:p>
          <a:p>
            <a:pPr>
              <a:buFont typeface="Wingdings 2" pitchFamily="18" charset="2"/>
              <a:buNone/>
            </a:pPr>
            <a:endParaRPr lang="en-US" sz="2000" i="1" dirty="0" smtClean="0"/>
          </a:p>
          <a:p>
            <a:pPr>
              <a:buFont typeface="Wingdings 2" pitchFamily="18" charset="2"/>
              <a:buNone/>
            </a:pPr>
            <a:endParaRPr lang="en-US" sz="2000" i="1" dirty="0" smtClean="0"/>
          </a:p>
          <a:p>
            <a:pPr algn="ctr">
              <a:buFont typeface="Wingdings 2" pitchFamily="18" charset="2"/>
              <a:buNone/>
            </a:pPr>
            <a:r>
              <a:rPr lang="en-US" sz="2000" dirty="0" smtClean="0"/>
              <a:t>      </a:t>
            </a:r>
            <a:r>
              <a:rPr lang="ru-RU" sz="2000" i="1" dirty="0" smtClean="0"/>
              <a:t>Вопросы, предложения и отзывы Вы можете отправить по</a:t>
            </a:r>
            <a:r>
              <a:rPr lang="en-US" sz="2000" i="1" dirty="0" smtClean="0"/>
              <a:t> </a:t>
            </a:r>
            <a:r>
              <a:rPr lang="ru-RU" sz="2000" i="1" dirty="0" smtClean="0"/>
              <a:t>электронной почте </a:t>
            </a:r>
            <a:r>
              <a:rPr lang="ru-RU" sz="2000" i="1" dirty="0" err="1" smtClean="0"/>
              <a:t>fin</a:t>
            </a:r>
            <a:r>
              <a:rPr lang="en-US" sz="2000" i="1" dirty="0" smtClean="0"/>
              <a:t>his</a:t>
            </a:r>
            <a:r>
              <a:rPr lang="ru-RU" sz="2000" i="1" dirty="0" smtClean="0"/>
              <a:t>@</a:t>
            </a:r>
            <a:r>
              <a:rPr lang="ru-RU" sz="2000" i="1" dirty="0" err="1" smtClean="0"/>
              <a:t>mail.ru</a:t>
            </a:r>
            <a:r>
              <a:rPr lang="ru-RU" sz="2000" i="1" dirty="0" smtClean="0"/>
              <a:t> или по адресу: 21</a:t>
            </a:r>
            <a:r>
              <a:rPr lang="en-US" sz="2000" i="1" dirty="0" smtClean="0"/>
              <a:t>6620</a:t>
            </a:r>
            <a:r>
              <a:rPr lang="ru-RU" sz="2000" i="1" dirty="0" smtClean="0"/>
              <a:t>, Смоленская обл., </a:t>
            </a:r>
            <a:r>
              <a:rPr lang="ru-RU" sz="2000" i="1" dirty="0" err="1" smtClean="0"/>
              <a:t>пгт</a:t>
            </a:r>
            <a:r>
              <a:rPr lang="ru-RU" sz="2000" i="1" dirty="0" smtClean="0"/>
              <a:t> Хиславичи, ул. Советская, д.23</a:t>
            </a:r>
            <a:r>
              <a:rPr lang="en-US" sz="2000" i="1" dirty="0" smtClean="0"/>
              <a:t> </a:t>
            </a:r>
            <a:endParaRPr lang="ru-RU" sz="2000" i="1" dirty="0" smtClean="0"/>
          </a:p>
          <a:p>
            <a:pPr>
              <a:buFont typeface="Wingdings 2" pitchFamily="18" charset="2"/>
              <a:buNone/>
            </a:pPr>
            <a:r>
              <a:rPr lang="ru-RU" dirty="0" smtClean="0"/>
              <a:t>    </a:t>
            </a:r>
          </a:p>
          <a:p>
            <a:pPr>
              <a:buFont typeface="Wingdings 2" pitchFamily="18" charset="2"/>
              <a:buNone/>
            </a:pPr>
            <a:endParaRPr lang="ru-RU"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42844" y="45126"/>
            <a:ext cx="8715404" cy="6812874"/>
          </a:xfrm>
          <a:prstGeom prst="rect">
            <a:avLst/>
          </a:prstGeom>
          <a:noFill/>
          <a:ln w="9525">
            <a:noFill/>
            <a:miter lim="800000"/>
            <a:headEnd/>
            <a:tailEnd/>
          </a:ln>
          <a:effectLst/>
        </p:spPr>
        <p:txBody>
          <a:bodyPr wrap="square" anchor="ctr">
            <a:spAutoFit/>
          </a:bodyPr>
          <a:lstStyle/>
          <a:p>
            <a:pPr algn="ctr"/>
            <a:r>
              <a:rPr lang="ru-RU" sz="1600" b="1" i="1" dirty="0" smtClean="0">
                <a:latin typeface="+mj-lt"/>
              </a:rPr>
              <a:t>ОСНОВНЫЕ НАПРАВЛЕНИЯ</a:t>
            </a:r>
          </a:p>
          <a:p>
            <a:pPr algn="ctr"/>
            <a:r>
              <a:rPr lang="ru-RU" sz="1600" b="1" i="1" dirty="0" smtClean="0">
                <a:latin typeface="+mj-lt"/>
              </a:rPr>
              <a:t>бюджетной и налоговой политики </a:t>
            </a:r>
          </a:p>
          <a:p>
            <a:pPr algn="ctr"/>
            <a:r>
              <a:rPr lang="ru-RU" sz="1600" b="1" i="1" dirty="0" smtClean="0">
                <a:latin typeface="+mj-lt"/>
              </a:rPr>
              <a:t>муниципального образования «Хиславичский район» Смоленской области</a:t>
            </a:r>
          </a:p>
          <a:p>
            <a:pPr algn="ctr"/>
            <a:r>
              <a:rPr lang="ru-RU" sz="1600" b="1" i="1" dirty="0" smtClean="0">
                <a:latin typeface="+mj-lt"/>
              </a:rPr>
              <a:t>на 2021 год и на плановый период 2022 и 2023 годов</a:t>
            </a:r>
          </a:p>
          <a:p>
            <a:pPr algn="just"/>
            <a:r>
              <a:rPr lang="ru-RU" sz="1600" b="1" i="1" dirty="0" smtClean="0">
                <a:latin typeface="+mj-lt"/>
              </a:rPr>
              <a:t> </a:t>
            </a:r>
          </a:p>
          <a:p>
            <a:pPr lvl="0" algn="just"/>
            <a:r>
              <a:rPr lang="ru-RU" sz="1600" b="1" i="1" dirty="0" smtClean="0">
                <a:latin typeface="+mn-lt"/>
              </a:rPr>
              <a:t>     </a:t>
            </a:r>
            <a:r>
              <a:rPr lang="en-US" sz="1600" b="1" i="1" dirty="0" smtClean="0">
                <a:latin typeface="+mn-lt"/>
              </a:rPr>
              <a:t>I</a:t>
            </a:r>
            <a:r>
              <a:rPr lang="ru-RU" sz="1600" b="1" i="1" dirty="0" smtClean="0">
                <a:latin typeface="+mn-lt"/>
              </a:rPr>
              <a:t>. Общие положения</a:t>
            </a:r>
          </a:p>
          <a:p>
            <a:pPr lvl="0" algn="just"/>
            <a:endParaRPr lang="ru-RU" sz="1400" b="1" i="1" dirty="0" smtClean="0">
              <a:latin typeface="+mn-lt"/>
            </a:endParaRPr>
          </a:p>
          <a:p>
            <a:pPr algn="just"/>
            <a:r>
              <a:rPr lang="ru-RU" sz="1400" i="1" dirty="0" smtClean="0">
                <a:latin typeface="+mn-lt"/>
              </a:rPr>
              <a:t>     </a:t>
            </a:r>
            <a:r>
              <a:rPr lang="ru-RU" sz="1600" i="1" dirty="0" smtClean="0">
                <a:latin typeface="+mn-lt"/>
              </a:rPr>
              <a:t>Основные направления бюджетной и налоговой политики муниципального образования  «Хиславичский район» Смоленской области на 2021 год и на плановый период 2022 и 2023 годов разработаны в целях формирования задач бюджетной и налоговой политики на среднесрочный период, а также условий и подходов, принимаемых при составлении проекта бюджета муниципального образования  «Хиславичский район» Смоленской области на 2021 год и плановый период 2022 и 2023 годов.</a:t>
            </a:r>
          </a:p>
          <a:p>
            <a:pPr algn="just"/>
            <a:endParaRPr lang="ru-RU" sz="1600" i="1" dirty="0" smtClean="0">
              <a:latin typeface="+mn-lt"/>
            </a:endParaRPr>
          </a:p>
          <a:p>
            <a:pPr algn="just"/>
            <a:r>
              <a:rPr lang="ru-RU" sz="1600" i="1" dirty="0" smtClean="0">
                <a:latin typeface="+mn-lt"/>
              </a:rPr>
              <a:t>     При подготовке основных направлений бюджетной и налоговой политики муниципального образования  «Хиславичский район» Смоленской области на 2021 год и плановый период 2022 и 2023 годов были учтены положения Указа Президента Российской Федерации от 7 мая 2018 года № 204 «О национальных целях и стратегических задачах развития Российской Федерации на период до 2024 года» и от 21 июля 2020 года № 474 «О национальных целях развития Российской Федерации на период до 2030 года», Послания Президента Российской Федерации Федеральному Собранию Российской Федерации от 15 января 2020 года. </a:t>
            </a:r>
          </a:p>
          <a:p>
            <a:pPr algn="just"/>
            <a:endParaRPr lang="ru-RU" sz="1600" i="1" dirty="0" smtClean="0">
              <a:latin typeface="+mn-lt"/>
            </a:endParaRPr>
          </a:p>
          <a:p>
            <a:pPr algn="just"/>
            <a:r>
              <a:rPr lang="ru-RU" sz="1600" i="1" dirty="0" smtClean="0">
                <a:latin typeface="+mn-lt"/>
              </a:rPr>
              <a:t>     Основные направления бюджетной и налоговой политики муниципального образования  «Хиславичский район» Смоленской области сохраняют преемственность в отношении определенных ранее приоритетов и скорректированы с учетом текущей экономической ситуации, вызванной распространением новой </a:t>
            </a:r>
            <a:r>
              <a:rPr lang="ru-RU" sz="1600" i="1" dirty="0" err="1" smtClean="0">
                <a:latin typeface="+mn-lt"/>
              </a:rPr>
              <a:t>коронавирусной</a:t>
            </a:r>
            <a:r>
              <a:rPr lang="ru-RU" sz="1600" i="1" dirty="0" smtClean="0">
                <a:latin typeface="+mn-lt"/>
              </a:rPr>
              <a:t> инфекции, и принятием на федеральном и региональном уровне мер по ее устранению.</a:t>
            </a:r>
            <a:r>
              <a:rPr lang="ru-RU" sz="1400" dirty="0" smtClean="0">
                <a:latin typeface="+mn-lt"/>
              </a:rPr>
              <a:t>	</a:t>
            </a:r>
            <a:endParaRPr lang="ru-RU" sz="1400" dirty="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357166"/>
            <a:ext cx="8572500" cy="6001643"/>
          </a:xfrm>
          <a:prstGeom prst="rect">
            <a:avLst/>
          </a:prstGeom>
        </p:spPr>
        <p:txBody>
          <a:bodyPr>
            <a:spAutoFit/>
          </a:bodyPr>
          <a:lstStyle/>
          <a:p>
            <a:pPr lvl="0" algn="just"/>
            <a:r>
              <a:rPr lang="ru-RU" sz="1600" b="1" i="1" dirty="0" smtClean="0">
                <a:latin typeface="+mn-lt"/>
              </a:rPr>
              <a:t>     </a:t>
            </a:r>
            <a:r>
              <a:rPr lang="en-US" sz="1600" b="1" i="1" dirty="0" smtClean="0">
                <a:latin typeface="+mn-lt"/>
              </a:rPr>
              <a:t>II</a:t>
            </a:r>
            <a:r>
              <a:rPr lang="ru-RU" sz="1600" b="1" i="1" dirty="0" smtClean="0">
                <a:latin typeface="+mn-lt"/>
              </a:rPr>
              <a:t>. Основные задачи бюджетной и налоговой политики</a:t>
            </a:r>
          </a:p>
          <a:p>
            <a:pPr lvl="0"/>
            <a:endParaRPr lang="ru-RU" sz="1600" i="1" dirty="0" smtClean="0">
              <a:latin typeface="+mn-lt"/>
            </a:endParaRPr>
          </a:p>
          <a:p>
            <a:pPr algn="just"/>
            <a:r>
              <a:rPr lang="ru-RU" sz="1600" i="1" dirty="0" smtClean="0">
                <a:latin typeface="+mn-lt"/>
              </a:rPr>
              <a:t>     В сложившихся экономических условиях основными задачами бюджетной и налоговой политики муниципального образования  «Хиславичский район» Смоленской области на 2021-2023 годы являются:</a:t>
            </a:r>
          </a:p>
          <a:p>
            <a:pPr algn="just"/>
            <a:r>
              <a:rPr lang="ru-RU" sz="1600" i="1" dirty="0" smtClean="0">
                <a:latin typeface="+mn-lt"/>
              </a:rPr>
              <a:t>     1. Сохранение устойчивости бюджетной системы муниципального образования  «Хиславичский район» Смоленской области и обеспечение долгосрочной сбалансированности  бюджетов муниципальных образований Хиславичского района Смоленской области.</a:t>
            </a:r>
          </a:p>
          <a:p>
            <a:pPr algn="just"/>
            <a:r>
              <a:rPr lang="ru-RU" sz="1600" i="1" dirty="0" smtClean="0">
                <a:latin typeface="+mn-lt"/>
              </a:rPr>
              <a:t>     2. Создание условий для восстановления роста экономики, занятости и доходов населения, развития малого и среднего предпринимательства.</a:t>
            </a:r>
          </a:p>
          <a:p>
            <a:pPr algn="just"/>
            <a:r>
              <a:rPr lang="ru-RU" sz="1600" i="1" dirty="0" smtClean="0">
                <a:latin typeface="+mn-lt"/>
              </a:rPr>
              <a:t>     3. Создание условий для привлечения инвестиций в экономику области в целях ее устойчивого развития и повышения конкурентоспособности.</a:t>
            </a:r>
          </a:p>
          <a:p>
            <a:pPr algn="just"/>
            <a:r>
              <a:rPr lang="ru-RU" sz="1600" i="1" dirty="0" smtClean="0">
                <a:latin typeface="+mn-lt"/>
              </a:rPr>
              <a:t>     4. Укрепление доходной базы консолидированного бюджета Хиславичского района за счет повышение эффективности администрирования налоговых и неналоговых доходов и мобилизации имеющихся резервов.</a:t>
            </a:r>
          </a:p>
          <a:p>
            <a:pPr algn="just"/>
            <a:r>
              <a:rPr lang="ru-RU" sz="1600" i="1" dirty="0" smtClean="0">
                <a:latin typeface="+mn-lt"/>
              </a:rPr>
              <a:t>     5. Реализация приоритетных направлений и национальных проектов, в первую очередь направленных на решение задач, поставленных в Указе Президента Российской Федерации от 07.05.2018 № 204 «О национальных целях и стратегических задачах развития Российской Федерации на период до 2024 года».</a:t>
            </a:r>
          </a:p>
          <a:p>
            <a:pPr algn="just"/>
            <a:r>
              <a:rPr lang="ru-RU" sz="1600" i="1" dirty="0" smtClean="0">
                <a:latin typeface="+mn-lt"/>
              </a:rPr>
              <a:t>     6. Сохранение социальной направленности консолидированного бюджета  Хиславичского района Смоленской области.</a:t>
            </a:r>
          </a:p>
          <a:p>
            <a:pPr algn="just"/>
            <a:r>
              <a:rPr lang="ru-RU" sz="1600" i="1" dirty="0" smtClean="0">
                <a:latin typeface="+mn-lt"/>
              </a:rPr>
              <a:t>     7. Обеспечение прозрачного механизма оценки эффективности предоставленных налоговых льгот, установленных соответствующими законами.</a:t>
            </a:r>
          </a:p>
          <a:p>
            <a:pPr algn="just"/>
            <a:r>
              <a:rPr lang="ru-RU" sz="1600" i="1" dirty="0" smtClean="0">
                <a:latin typeface="+mn-lt"/>
              </a:rPr>
              <a:t>     8. Открытость и прозрачность управления общественными финансами.</a:t>
            </a:r>
            <a:endParaRPr lang="ru-RU" sz="1600" i="1"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88" y="285750"/>
            <a:ext cx="8501062" cy="6001643"/>
          </a:xfrm>
          <a:prstGeom prst="rect">
            <a:avLst/>
          </a:prstGeom>
        </p:spPr>
        <p:txBody>
          <a:bodyPr>
            <a:spAutoFit/>
          </a:bodyPr>
          <a:lstStyle/>
          <a:p>
            <a:pPr lvl="0" algn="just"/>
            <a:r>
              <a:rPr lang="ru-RU" sz="1400" b="1" i="1" dirty="0" smtClean="0">
                <a:latin typeface="Times New Roman" pitchFamily="18" charset="0"/>
                <a:cs typeface="Times New Roman" pitchFamily="18" charset="0"/>
              </a:rPr>
              <a:t>    </a:t>
            </a:r>
            <a:r>
              <a:rPr lang="en-US" sz="1600" b="1" i="1" dirty="0" smtClean="0">
                <a:latin typeface="Times New Roman" pitchFamily="18" charset="0"/>
                <a:cs typeface="Times New Roman" pitchFamily="18" charset="0"/>
              </a:rPr>
              <a:t>III</a:t>
            </a:r>
            <a:r>
              <a:rPr lang="ru-RU" sz="1600" b="1" i="1" dirty="0" smtClean="0">
                <a:latin typeface="Times New Roman" pitchFamily="18" charset="0"/>
                <a:cs typeface="Times New Roman" pitchFamily="18" charset="0"/>
              </a:rPr>
              <a:t>. </a:t>
            </a:r>
            <a:r>
              <a:rPr lang="x-none" sz="1600" b="1" i="1" smtClean="0">
                <a:latin typeface="Times New Roman" pitchFamily="18" charset="0"/>
                <a:cs typeface="Times New Roman" pitchFamily="18" charset="0"/>
              </a:rPr>
              <a:t>Основные направления налоговой политики</a:t>
            </a:r>
            <a:endParaRPr lang="ru-RU" sz="1600" b="1" i="1" dirty="0" smtClean="0">
              <a:latin typeface="Times New Roman" pitchFamily="18" charset="0"/>
              <a:cs typeface="Times New Roman" pitchFamily="18" charset="0"/>
            </a:endParaRPr>
          </a:p>
          <a:p>
            <a:pPr algn="just"/>
            <a:r>
              <a:rPr lang="ru-RU" sz="1600" b="1" i="1" dirty="0" smtClean="0">
                <a:latin typeface="Times New Roman" pitchFamily="18" charset="0"/>
                <a:cs typeface="Times New Roman" pitchFamily="18" charset="0"/>
              </a:rPr>
              <a:t> </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Основными целями налоговой политики муниципального образования «Хиславичский район» Смоленской области на 2021 год и на плановый период 2022 и 2023 годов являются сохранение сбалансированности консолидированного бюджета муниципальных образований Хиславичского района Смоленской области, создание предсказуемой налоговой системы, направленной на стимулирование деловой активности, рост экономики и инвестиций.</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Основными задачами налоговой политики на ближайшую перспективу будут являться</a:t>
            </a:r>
            <a:r>
              <a:rPr lang="ru-RU" sz="1600" i="1" dirty="0" smtClean="0">
                <a:latin typeface="Times New Roman" pitchFamily="18" charset="0"/>
                <a:cs typeface="Times New Roman" pitchFamily="18" charset="0"/>
              </a:rPr>
              <a:t>:</a:t>
            </a:r>
          </a:p>
          <a:p>
            <a:pPr algn="just"/>
            <a:endParaRPr lang="ru-RU" sz="1600" i="1" dirty="0" smtClean="0">
              <a:latin typeface="Times New Roman" pitchFamily="18" charset="0"/>
              <a:cs typeface="Times New Roman" pitchFamily="18" charset="0"/>
            </a:endParaRPr>
          </a:p>
          <a:p>
            <a:pPr algn="just"/>
            <a:r>
              <a:rPr lang="ru-RU" sz="1600" b="1" i="1" dirty="0" smtClean="0">
                <a:latin typeface="Times New Roman" pitchFamily="18" charset="0"/>
                <a:cs typeface="Times New Roman" pitchFamily="18" charset="0"/>
              </a:rPr>
              <a:t>     </a:t>
            </a:r>
            <a:r>
              <a:rPr lang="x-none" sz="1600" b="1" i="1" smtClean="0">
                <a:latin typeface="Times New Roman" pitchFamily="18" charset="0"/>
                <a:cs typeface="Times New Roman" pitchFamily="18" charset="0"/>
              </a:rPr>
              <a:t>1. Стимулирование инвестиционной деятельности </a:t>
            </a:r>
            <a:endParaRPr lang="ru-RU" sz="1600" b="1" i="1" dirty="0" smtClean="0">
              <a:latin typeface="Times New Roman" pitchFamily="18" charset="0"/>
              <a:cs typeface="Times New Roman" pitchFamily="18" charset="0"/>
            </a:endParaRPr>
          </a:p>
          <a:p>
            <a:pPr algn="just"/>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В целях обеспечения благоприятного инвестиционного и предпринимательского климата на территории муниципального образования «Хиславичский район» Смоленской области в среднесрочном периоде будут сохранены налоговые льготы:</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 для инвесторов, реализующих одобренные инвестиционные проекты, для инвесторов, реализовавших приоритетные инвестиционные проекты;</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 для резидентов и управляющих компаний индустриальных и промышленных парков;</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 для инвесторов, заключивших специальные инвестиционные контракты;</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 для организаций, реализующим на территории муниципального образования «Хиславичский район» Смоленской области проекты на основании концессионных соглашений, заключенных с муниципальным образованием  «Хиславичский район» Смоленской областью в соответствии с Федеральным законом от 21 июля 2005 года № 115-ФЗ «О концессионных соглашениях», направленных на создание и (или) реконструкцию объектов здравоохранения, а также на осуществление деятельности с их использованием (эксплуатацией); </a:t>
            </a:r>
            <a:endParaRPr lang="ru-RU" sz="1600" i="1"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ChangeArrowheads="1"/>
          </p:cNvSpPr>
          <p:nvPr/>
        </p:nvSpPr>
        <p:spPr bwMode="auto">
          <a:xfrm>
            <a:off x="285720" y="148471"/>
            <a:ext cx="8572500" cy="6709529"/>
          </a:xfrm>
          <a:prstGeom prst="rect">
            <a:avLst/>
          </a:prstGeom>
          <a:noFill/>
          <a:ln w="9525">
            <a:noFill/>
            <a:miter lim="800000"/>
            <a:headEnd/>
            <a:tailEnd/>
          </a:ln>
        </p:spPr>
        <p:txBody>
          <a:bodyPr anchor="ctr">
            <a:spAutoFit/>
          </a:bodyPr>
          <a:lstStyle/>
          <a:p>
            <a:pPr algn="just"/>
            <a:r>
              <a:rPr lang="ru-RU" sz="1600" i="1" dirty="0" smtClean="0">
                <a:latin typeface="+mn-lt"/>
              </a:rPr>
              <a:t>     </a:t>
            </a:r>
            <a:r>
              <a:rPr lang="x-none" sz="1600" i="1" smtClean="0">
                <a:latin typeface="+mn-lt"/>
              </a:rPr>
              <a:t>- для организаций, реализующих на территории муниципального образования «Хиславичский район» Смоленской области соглашения о государственно-частном партнерстве, заключенные с муниципальным образованием «Хиславичский район» Смоленской областью в соответствии с Федеральным законом от 13 июля 2015 года № 224-ФЗ «О государственно-частном партнерстве, муниципально-частном партнерстве в Российской Федерации и внесении изменений в отдельные законодательные акты Российской Федерации», направленных на строительство и (или) реконструкцию объектов здравоохранения, а также на осуществление их эксплуатации и (или) технического обслуживания.</a:t>
            </a:r>
            <a:endParaRPr lang="ru-RU" sz="1600" i="1" dirty="0" smtClean="0">
              <a:latin typeface="+mn-lt"/>
            </a:endParaRPr>
          </a:p>
          <a:p>
            <a:pPr algn="just"/>
            <a:r>
              <a:rPr lang="ru-RU" sz="1600" i="1" dirty="0" smtClean="0">
                <a:latin typeface="+mn-lt"/>
              </a:rPr>
              <a:t>      </a:t>
            </a:r>
            <a:r>
              <a:rPr lang="x-none" sz="1600" i="1" smtClean="0">
                <a:latin typeface="+mn-lt"/>
              </a:rPr>
              <a:t>Будет сохранена и расширена государственная поддержка для субъектов малого и среднего предпринимательства, включая, установленное с 2017 года применение двухлетних «налоговых каникул»,  для впервые зарегистрированных индивидуальных предпринимателей, перешедших на упрощенную систему  налогообложения и (или) патентную систему налогообложения и осуществляющих предпринимательскую деятельность в производственной, социальной и (или) научной сферах, а также в сфере бытовых услуг населению.</a:t>
            </a:r>
            <a:endParaRPr lang="ru-RU" sz="1600" i="1" dirty="0" smtClean="0">
              <a:latin typeface="+mn-lt"/>
            </a:endParaRPr>
          </a:p>
          <a:p>
            <a:pPr algn="just"/>
            <a:endParaRPr lang="ru-RU" sz="1600" i="1" dirty="0" smtClean="0">
              <a:latin typeface="+mn-lt"/>
            </a:endParaRPr>
          </a:p>
          <a:p>
            <a:pPr algn="just"/>
            <a:r>
              <a:rPr lang="ru-RU" sz="1600" b="1" i="1" dirty="0" smtClean="0">
                <a:latin typeface="+mn-lt"/>
              </a:rPr>
              <a:t>     </a:t>
            </a:r>
            <a:r>
              <a:rPr lang="x-none" sz="1600" b="1" i="1" smtClean="0">
                <a:latin typeface="+mn-lt"/>
              </a:rPr>
              <a:t>2. Мобилизация доходов</a:t>
            </a:r>
            <a:endParaRPr lang="ru-RU" sz="1600" b="1" i="1" dirty="0" smtClean="0">
              <a:latin typeface="+mn-lt"/>
            </a:endParaRPr>
          </a:p>
          <a:p>
            <a:pPr algn="just"/>
            <a:endParaRPr lang="ru-RU" sz="1600" i="1" dirty="0" smtClean="0">
              <a:latin typeface="+mn-lt"/>
            </a:endParaRPr>
          </a:p>
          <a:p>
            <a:pPr algn="just"/>
            <a:r>
              <a:rPr lang="ru-RU" sz="1600" i="1" dirty="0" smtClean="0">
                <a:latin typeface="+mn-lt"/>
              </a:rPr>
              <a:t>      </a:t>
            </a:r>
            <a:r>
              <a:rPr lang="x-none" sz="1600" i="1" smtClean="0">
                <a:latin typeface="+mn-lt"/>
              </a:rPr>
              <a:t>В целях мобилизации доходов в консолидированный бюджет муниципального образования «Хиславичский район» Смоленской области планируется проведение следующих мероприятий:</a:t>
            </a:r>
            <a:endParaRPr lang="ru-RU" sz="1600" i="1" dirty="0" smtClean="0">
              <a:latin typeface="+mn-lt"/>
            </a:endParaRPr>
          </a:p>
          <a:p>
            <a:pPr algn="just"/>
            <a:r>
              <a:rPr lang="ru-RU" sz="1600" i="1" dirty="0" smtClean="0">
                <a:latin typeface="+mn-lt"/>
              </a:rPr>
              <a:t>     </a:t>
            </a:r>
            <a:r>
              <a:rPr lang="x-none" sz="1600" i="1" smtClean="0">
                <a:latin typeface="+mn-lt"/>
              </a:rPr>
              <a:t>- повышение объемов поступлений в бюджет муниципального образования «Хиславичский район» Смоленской области налога на доходы физических лиц за счет создания условий для роста общего объема фонда оплаты труда, легализации «теневой» заработной платы, доведение ее до среднеотраслевого уровня, а также проведения мероприятий по сокращению задолженности по налогу на доходы физических лиц;</a:t>
            </a:r>
            <a:endParaRPr lang="ru-RU" sz="1600" i="1" dirty="0" smtClean="0">
              <a:latin typeface="+mn-lt"/>
            </a:endParaRPr>
          </a:p>
          <a:p>
            <a:pPr indent="450850" algn="just" eaLnBrk="0" hangingPunct="0"/>
            <a:endParaRPr lang="ru-RU" sz="1400" b="1" i="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214282" y="0"/>
            <a:ext cx="8572500" cy="6740307"/>
          </a:xfrm>
          <a:prstGeom prst="rect">
            <a:avLst/>
          </a:prstGeom>
          <a:noFill/>
          <a:ln w="9525">
            <a:noFill/>
            <a:miter lim="800000"/>
            <a:headEnd/>
            <a:tailEnd/>
          </a:ln>
        </p:spPr>
        <p:txBody>
          <a:bodyPr anchor="ctr">
            <a:spAutoFit/>
          </a:bodyPr>
          <a:lstStyle/>
          <a:p>
            <a:pPr algn="just"/>
            <a:r>
              <a:rPr lang="ru-RU" sz="1600" i="1" dirty="0" smtClean="0">
                <a:latin typeface="+mn-lt"/>
              </a:rPr>
              <a:t>     - </a:t>
            </a:r>
            <a:r>
              <a:rPr lang="x-none" sz="1600" i="1" smtClean="0">
                <a:latin typeface="+mn-lt"/>
              </a:rPr>
              <a:t>вовлечение граждан в предпринимательскую деятельность и сокращение неформальной занятости, в том числе путем перехода граждан на применение налога на профессиональный доход;</a:t>
            </a:r>
            <a:endParaRPr lang="ru-RU" sz="1600" i="1" dirty="0" smtClean="0">
              <a:latin typeface="+mn-lt"/>
            </a:endParaRPr>
          </a:p>
          <a:p>
            <a:pPr algn="just"/>
            <a:r>
              <a:rPr lang="ru-RU" sz="1600" i="1" dirty="0" smtClean="0">
                <a:latin typeface="+mn-lt"/>
              </a:rPr>
              <a:t>     - </a:t>
            </a:r>
            <a:r>
              <a:rPr lang="x-none" sz="1600" i="1" smtClean="0">
                <a:latin typeface="+mn-lt"/>
              </a:rPr>
              <a:t>усиление работы по погашению задолженности по налоговым платежам;</a:t>
            </a:r>
            <a:endParaRPr lang="ru-RU" sz="1600" i="1" dirty="0" smtClean="0">
              <a:latin typeface="+mn-lt"/>
            </a:endParaRPr>
          </a:p>
          <a:p>
            <a:pPr algn="just"/>
            <a:r>
              <a:rPr lang="ru-RU" sz="1600" i="1" dirty="0" smtClean="0">
                <a:latin typeface="+mn-lt"/>
              </a:rPr>
              <a:t>     -</a:t>
            </a:r>
            <a:r>
              <a:rPr lang="x-none" sz="1600" i="1" smtClean="0">
                <a:latin typeface="+mn-lt"/>
              </a:rPr>
              <a:t> актуализация работы по расширению налоговой базы по имущественным налогам путем выявления и включения в налогооблагаемую базу недвижимого имущества и земельных участков, которые до настоящего времени не зарегистрированы или зарегистрированы с указанием неполных (неактуальных) сведений, необходимых для исчисления налогов;</a:t>
            </a:r>
            <a:endParaRPr lang="ru-RU" sz="1600" i="1" dirty="0" smtClean="0">
              <a:latin typeface="+mn-lt"/>
            </a:endParaRPr>
          </a:p>
          <a:p>
            <a:pPr algn="just"/>
            <a:r>
              <a:rPr lang="ru-RU" sz="1600" i="1" dirty="0" smtClean="0">
                <a:latin typeface="+mn-lt"/>
              </a:rPr>
              <a:t>     </a:t>
            </a:r>
            <a:r>
              <a:rPr lang="x-none" sz="1600" i="1" smtClean="0">
                <a:latin typeface="+mn-lt"/>
              </a:rPr>
              <a:t>Для увеличения доходов бюджетов муниципальных образований муниципального образования «Хиславичский район» Смоленской области будет продолжена работа по следующим направлениям:</a:t>
            </a:r>
            <a:endParaRPr lang="ru-RU" sz="1600" i="1" dirty="0" smtClean="0">
              <a:latin typeface="+mn-lt"/>
            </a:endParaRPr>
          </a:p>
          <a:p>
            <a:pPr algn="just"/>
            <a:r>
              <a:rPr lang="ru-RU" sz="1600" i="1" dirty="0" smtClean="0">
                <a:latin typeface="+mn-lt"/>
              </a:rPr>
              <a:t>     - </a:t>
            </a:r>
            <a:r>
              <a:rPr lang="x-none" sz="1600" i="1" smtClean="0">
                <a:latin typeface="+mn-lt"/>
              </a:rPr>
              <a:t>ежегодная индексация размера потенциально возможного к получению индивидуальным предпринимателем годового дохода по каждому виду предпринимательской деятельности, в отношении которого применяется патентная система налогообложения, на коэффициент-дефлятор.</a:t>
            </a:r>
            <a:endParaRPr lang="ru-RU" sz="1600" i="1" dirty="0" smtClean="0">
              <a:latin typeface="+mn-lt"/>
            </a:endParaRPr>
          </a:p>
          <a:p>
            <a:pPr algn="just"/>
            <a:r>
              <a:rPr lang="ru-RU" sz="1600" i="1" dirty="0" smtClean="0">
                <a:latin typeface="+mn-lt"/>
              </a:rPr>
              <a:t>      </a:t>
            </a:r>
            <a:r>
              <a:rPr lang="x-none" sz="1600" i="1" smtClean="0">
                <a:latin typeface="+mn-lt"/>
              </a:rPr>
              <a:t>В целях формирования комфортной потребительской среды продолжится работа по созданию условий для развития малых форматов торговли в муниципальных образованиях Хиславичского района  Смоленской области, в том числе легализации незаконно установленных нестационарных торговых объектов, что в свою очередь обеспечит рост налоговых поступлений в местные бюджеты.</a:t>
            </a:r>
            <a:endParaRPr lang="ru-RU" sz="1600" i="1" dirty="0" smtClean="0">
              <a:latin typeface="+mn-lt"/>
            </a:endParaRPr>
          </a:p>
          <a:p>
            <a:pPr algn="just"/>
            <a:endParaRPr lang="ru-RU" sz="1600" i="1" dirty="0" smtClean="0">
              <a:latin typeface="+mn-lt"/>
            </a:endParaRPr>
          </a:p>
          <a:p>
            <a:pPr algn="just"/>
            <a:r>
              <a:rPr lang="x-none" sz="1600" b="1" i="1" smtClean="0">
                <a:latin typeface="+mn-lt"/>
              </a:rPr>
              <a:t>3. Совершенствование налогового администрирования</a:t>
            </a:r>
            <a:endParaRPr lang="ru-RU" sz="1600" b="1" i="1" dirty="0" smtClean="0">
              <a:latin typeface="+mn-lt"/>
            </a:endParaRPr>
          </a:p>
          <a:p>
            <a:pPr algn="just"/>
            <a:endParaRPr lang="ru-RU" sz="1600" i="1" dirty="0" smtClean="0">
              <a:latin typeface="+mn-lt"/>
            </a:endParaRPr>
          </a:p>
          <a:p>
            <a:pPr algn="just"/>
            <a:r>
              <a:rPr lang="ru-RU" sz="1600" i="1" dirty="0" smtClean="0">
                <a:latin typeface="+mn-lt"/>
              </a:rPr>
              <a:t>     </a:t>
            </a:r>
            <a:r>
              <a:rPr lang="x-none" sz="1600" i="1" smtClean="0">
                <a:latin typeface="+mn-lt"/>
              </a:rPr>
              <a:t>В целях совершенствования налогового администрирования предполагается:</a:t>
            </a:r>
            <a:endParaRPr lang="ru-RU" sz="1600" i="1" dirty="0" smtClean="0">
              <a:latin typeface="+mn-lt"/>
            </a:endParaRPr>
          </a:p>
          <a:p>
            <a:pPr algn="just"/>
            <a:r>
              <a:rPr lang="ru-RU" sz="1600" i="1" dirty="0" smtClean="0">
                <a:latin typeface="+mn-lt"/>
              </a:rPr>
              <a:t>      </a:t>
            </a:r>
            <a:r>
              <a:rPr lang="x-none" sz="1600" i="1" smtClean="0">
                <a:latin typeface="+mn-lt"/>
              </a:rPr>
              <a:t>- повышение ответственности администраторов доходов за эффективное прогнозирование, своевременность, полноту поступления и сокращение задолженности администрируемых платежей;</a:t>
            </a:r>
            <a:endParaRPr lang="ru-RU" sz="1600" i="1" dirty="0" smtClean="0">
              <a:latin typeface="+mn-lt"/>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2">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4585</TotalTime>
  <Words>4598</Words>
  <Application>Microsoft Office PowerPoint</Application>
  <PresentationFormat>Экран (4:3)</PresentationFormat>
  <Paragraphs>778</Paragraphs>
  <Slides>48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48</vt:i4>
      </vt:variant>
    </vt:vector>
  </HeadingPairs>
  <TitlesOfParts>
    <vt:vector size="49" baseType="lpstr">
      <vt:lpstr>Апекс</vt:lpstr>
      <vt:lpstr>                     Финансовое управление Администрации  муниципального образования «Хиславичский район» Смоленской области  БЮДЖЕТ ДЛЯ ГРАЖДАН  на 2021 год и на плановый период  2022 и 2023 годов    Решение ХиславичскоГО районнОГО СОВЕТА ДЕПУТАТОВ  О   бюджете муниципального образования  «Хиславичский район»  Смоленской области на  2021год и плановый период 2022 и 2023годов  от 23.12.2020 года №54 </vt:lpstr>
      <vt:lpstr>Что такое «Бюджет для граждан?» </vt:lpstr>
      <vt:lpstr>Как определяется баланс бюджета? </vt:lpstr>
      <vt:lpstr>  ОСНОВНЫЕ ПАРАМЕТРЫ прогноза социально-экономического развития муниципального образования «Хиславичский район» Смоленской области  на среднесрочный период  </vt:lpstr>
      <vt:lpstr>Слайд 5</vt:lpstr>
      <vt:lpstr>Слайд 6</vt:lpstr>
      <vt:lpstr>Слайд 7</vt:lpstr>
      <vt:lpstr>Слайд 8</vt:lpstr>
      <vt:lpstr>Слайд 9</vt:lpstr>
      <vt:lpstr>Слайд 10</vt:lpstr>
      <vt:lpstr>Слайд 11</vt:lpstr>
      <vt:lpstr>Слайд 12</vt:lpstr>
      <vt:lpstr>Слайд 13</vt:lpstr>
      <vt:lpstr>Из каких поступлений в настоящее время формируется доходная часть местного бюджета?</vt:lpstr>
      <vt:lpstr>Слайд 15</vt:lpstr>
      <vt:lpstr>Общие характеристики доходов и расходов местного бюджета </vt:lpstr>
      <vt:lpstr>Слайд 17</vt:lpstr>
      <vt:lpstr>Слайд 18</vt:lpstr>
      <vt:lpstr>Сведения об объеме муниципального долга и дефицита бюджета муниципального образования «Хиславичский район» Смоленской области» в динамике на 2021год  и на плановый период 2022 и 2023 годов</vt:lpstr>
      <vt:lpstr>Слайд 20</vt:lpstr>
      <vt:lpstr>Слайд 21</vt:lpstr>
      <vt:lpstr>Слайд 22</vt:lpstr>
      <vt:lpstr>Объем и структура доходов бюджета муниципального образования «Хиславичский район» Смоленской области» в динамике на 2021 год и на плановый период 2022 и 2023 годов </vt:lpstr>
      <vt:lpstr>Слайд 24</vt:lpstr>
      <vt:lpstr>Слайд 25</vt:lpstr>
      <vt:lpstr>Слайд 26</vt:lpstr>
      <vt:lpstr>Слайд 27</vt:lpstr>
      <vt:lpstr>Межбюджетные отношения</vt:lpstr>
      <vt:lpstr>Слайд 29</vt:lpstr>
      <vt:lpstr>Слайд 30</vt:lpstr>
      <vt:lpstr>Слайд 31</vt:lpstr>
      <vt:lpstr>Объем и структура расходов бюджета по разделам  на 2021 год  229477,6 из них:</vt:lpstr>
      <vt:lpstr>Объем и структура расходов бюджета по разделам  на 2022 год  191939,1 из них:</vt:lpstr>
      <vt:lpstr>Объем и структура расходов бюджета по разделам  на 2023 год  184720,6 из них:</vt:lpstr>
      <vt:lpstr>Слайд 35</vt:lpstr>
      <vt:lpstr>Расходы бюджета в разрезе муниципальных программ на 2021 год</vt:lpstr>
      <vt:lpstr>Расходы бюджета в разрезе муниципальных программ на 2022 год</vt:lpstr>
      <vt:lpstr>Расходы бюджета в разрезе муниципальных программ на 2023 год</vt:lpstr>
      <vt:lpstr>Расходы бюджета муниципального образования «Хиславичский район»  Смоленской области на реализацию муниципальных программ на 2021 год  и на плановый период 2022 и 2023годов тыс. рублей</vt:lpstr>
      <vt:lpstr>Слайд 40</vt:lpstr>
      <vt:lpstr>Слайд 41</vt:lpstr>
      <vt:lpstr>Слайд 42</vt:lpstr>
      <vt:lpstr>Муниципальные программы муниципального образования «Хиславичский район» Смоленской области на 2021 год, 2022 год, 2023 год.</vt:lpstr>
      <vt:lpstr>Слайд 44</vt:lpstr>
      <vt:lpstr>Прогноз основных характеристик консолидированного бюджета  муниципального образования  «Хиславичский район" Смоленской области  на 2021 год и на плановый период 2022 и 2023 годов</vt:lpstr>
      <vt:lpstr>Сведения об объемах бюджетных инвестиций муниципального образования  «Хиславичский район" Смоленской области  в объекты капитального строительства на 2021 год  и на плановый период 2022 и 2023 годов </vt:lpstr>
      <vt:lpstr>Показатели бюджета муниципального образования на 1 жителя в тысячах рублей</vt:lpstr>
      <vt:lpstr>Слайд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 ДЛЯ ГРАЖДАН</dc:title>
  <dc:creator>Sergej</dc:creator>
  <cp:lastModifiedBy>USER</cp:lastModifiedBy>
  <cp:revision>537</cp:revision>
  <dcterms:created xsi:type="dcterms:W3CDTF">2013-12-11T14:12:53Z</dcterms:created>
  <dcterms:modified xsi:type="dcterms:W3CDTF">2021-02-08T08:03:10Z</dcterms:modified>
</cp:coreProperties>
</file>