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sldIdLst>
    <p:sldId id="256" r:id="rId2"/>
    <p:sldId id="261" r:id="rId3"/>
    <p:sldId id="270" r:id="rId4"/>
    <p:sldId id="277" r:id="rId5"/>
    <p:sldId id="278" r:id="rId6"/>
    <p:sldId id="293" r:id="rId7"/>
    <p:sldId id="292" r:id="rId8"/>
    <p:sldId id="294" r:id="rId9"/>
    <p:sldId id="295" r:id="rId10"/>
    <p:sldId id="296" r:id="rId11"/>
    <p:sldId id="297" r:id="rId12"/>
    <p:sldId id="334" r:id="rId13"/>
    <p:sldId id="298" r:id="rId14"/>
    <p:sldId id="271" r:id="rId15"/>
    <p:sldId id="299" r:id="rId16"/>
    <p:sldId id="318" r:id="rId17"/>
    <p:sldId id="319" r:id="rId18"/>
    <p:sldId id="320" r:id="rId19"/>
    <p:sldId id="288" r:id="rId20"/>
    <p:sldId id="321" r:id="rId21"/>
    <p:sldId id="325" r:id="rId22"/>
    <p:sldId id="326" r:id="rId23"/>
    <p:sldId id="289" r:id="rId24"/>
    <p:sldId id="290" r:id="rId25"/>
    <p:sldId id="263" r:id="rId26"/>
    <p:sldId id="265" r:id="rId27"/>
    <p:sldId id="268" r:id="rId28"/>
    <p:sldId id="266" r:id="rId29"/>
    <p:sldId id="303" r:id="rId30"/>
    <p:sldId id="333" r:id="rId31"/>
    <p:sldId id="337" r:id="rId32"/>
    <p:sldId id="304" r:id="rId33"/>
    <p:sldId id="307" r:id="rId34"/>
    <p:sldId id="331" r:id="rId35"/>
    <p:sldId id="332" r:id="rId36"/>
    <p:sldId id="308" r:id="rId37"/>
    <p:sldId id="327" r:id="rId38"/>
    <p:sldId id="330" r:id="rId39"/>
    <p:sldId id="329" r:id="rId40"/>
    <p:sldId id="314" r:id="rId41"/>
    <p:sldId id="315" r:id="rId42"/>
    <p:sldId id="316" r:id="rId43"/>
    <p:sldId id="317" r:id="rId44"/>
    <p:sldId id="273" r:id="rId45"/>
    <p:sldId id="275" r:id="rId46"/>
    <p:sldId id="313" r:id="rId47"/>
    <p:sldId id="291" r:id="rId48"/>
    <p:sldId id="335" r:id="rId49"/>
    <p:sldId id="336" r:id="rId50"/>
    <p:sldId id="274" r:id="rId51"/>
    <p:sldId id="276" r:id="rId5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FFFF"/>
    <a:srgbClr val="BFEFDF"/>
    <a:srgbClr val="CCECFF"/>
    <a:srgbClr val="66FFFF"/>
    <a:srgbClr val="D5F7B7"/>
    <a:srgbClr val="66FF99"/>
    <a:srgbClr val="CCFF99"/>
    <a:srgbClr val="FF7C8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5209" autoAdjust="0"/>
  </p:normalViewPr>
  <p:slideViewPr>
    <p:cSldViewPr>
      <p:cViewPr>
        <p:scale>
          <a:sx n="100" d="100"/>
          <a:sy n="100" d="100"/>
        </p:scale>
        <p:origin x="-1944" y="-444"/>
      </p:cViewPr>
      <p:guideLst>
        <p:guide orient="horz" pos="2160"/>
        <p:guide pos="2880"/>
      </p:guideLst>
    </p:cSldViewPr>
  </p:slideViewPr>
  <p:outlineViewPr>
    <p:cViewPr>
      <p:scale>
        <a:sx n="33" d="100"/>
        <a:sy n="33" d="100"/>
      </p:scale>
      <p:origin x="48" y="2532"/>
    </p:cViewPr>
  </p:outlin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Excel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Доходы (249794,7)</c:v>
                </c:pt>
              </c:strCache>
            </c:strRef>
          </c:tx>
          <c:spPr>
            <a:solidFill>
              <a:srgbClr val="FFFF00"/>
            </a:solidFill>
          </c:spPr>
          <c:invertIfNegative val="0"/>
          <c:dLbls>
            <c:txPr>
              <a:bodyPr/>
              <a:lstStyle/>
              <a:p>
                <a:pPr>
                  <a:defRPr b="1"/>
                </a:pPr>
                <a:endParaRPr lang="ru-RU"/>
              </a:p>
            </c:txPr>
            <c:showLegendKey val="0"/>
            <c:showVal val="1"/>
            <c:showCatName val="0"/>
            <c:showSerName val="0"/>
            <c:showPercent val="0"/>
            <c:showBubbleSize val="0"/>
            <c:showLeaderLines val="0"/>
          </c:dLbls>
          <c:cat>
            <c:strRef>
              <c:f>Лист1!$A$2</c:f>
              <c:strCache>
                <c:ptCount val="1"/>
                <c:pt idx="0">
                  <c:v>2021 год</c:v>
                </c:pt>
              </c:strCache>
            </c:strRef>
          </c:cat>
          <c:val>
            <c:numRef>
              <c:f>Лист1!$B$2</c:f>
              <c:numCache>
                <c:formatCode>General</c:formatCode>
                <c:ptCount val="1"/>
                <c:pt idx="0">
                  <c:v>249794.7</c:v>
                </c:pt>
              </c:numCache>
            </c:numRef>
          </c:val>
        </c:ser>
        <c:ser>
          <c:idx val="1"/>
          <c:order val="1"/>
          <c:tx>
            <c:strRef>
              <c:f>Лист1!$C$1</c:f>
              <c:strCache>
                <c:ptCount val="1"/>
                <c:pt idx="0">
                  <c:v>Расходы (256616,1)</c:v>
                </c:pt>
              </c:strCache>
            </c:strRef>
          </c:tx>
          <c:spPr>
            <a:solidFill>
              <a:srgbClr val="66FF99"/>
            </a:solidFill>
          </c:spPr>
          <c:invertIfNegative val="0"/>
          <c:dLbls>
            <c:txPr>
              <a:bodyPr/>
              <a:lstStyle/>
              <a:p>
                <a:pPr>
                  <a:defRPr b="1"/>
                </a:pPr>
                <a:endParaRPr lang="ru-RU"/>
              </a:p>
            </c:txPr>
            <c:showLegendKey val="0"/>
            <c:showVal val="1"/>
            <c:showCatName val="0"/>
            <c:showSerName val="0"/>
            <c:showPercent val="0"/>
            <c:showBubbleSize val="0"/>
            <c:showLeaderLines val="0"/>
          </c:dLbls>
          <c:cat>
            <c:strRef>
              <c:f>Лист1!$A$2</c:f>
              <c:strCache>
                <c:ptCount val="1"/>
                <c:pt idx="0">
                  <c:v>2021 год</c:v>
                </c:pt>
              </c:strCache>
            </c:strRef>
          </c:cat>
          <c:val>
            <c:numRef>
              <c:f>Лист1!$C$2</c:f>
              <c:numCache>
                <c:formatCode>General</c:formatCode>
                <c:ptCount val="1"/>
                <c:pt idx="0">
                  <c:v>256616.1</c:v>
                </c:pt>
              </c:numCache>
            </c:numRef>
          </c:val>
        </c:ser>
        <c:ser>
          <c:idx val="2"/>
          <c:order val="2"/>
          <c:tx>
            <c:strRef>
              <c:f>Лист1!$D$1</c:f>
              <c:strCache>
                <c:ptCount val="1"/>
                <c:pt idx="0">
                  <c:v>Дефицит (6821,4)</c:v>
                </c:pt>
              </c:strCache>
            </c:strRef>
          </c:tx>
          <c:spPr>
            <a:solidFill>
              <a:srgbClr val="FF0000"/>
            </a:solidFill>
          </c:spPr>
          <c:invertIfNegative val="0"/>
          <c:dLbls>
            <c:txPr>
              <a:bodyPr/>
              <a:lstStyle/>
              <a:p>
                <a:pPr>
                  <a:defRPr b="1"/>
                </a:pPr>
                <a:endParaRPr lang="ru-RU"/>
              </a:p>
            </c:txPr>
            <c:showLegendKey val="0"/>
            <c:showVal val="1"/>
            <c:showCatName val="0"/>
            <c:showSerName val="0"/>
            <c:showPercent val="0"/>
            <c:showBubbleSize val="0"/>
            <c:showLeaderLines val="0"/>
          </c:dLbls>
          <c:cat>
            <c:strRef>
              <c:f>Лист1!$A$2</c:f>
              <c:strCache>
                <c:ptCount val="1"/>
                <c:pt idx="0">
                  <c:v>2021 год</c:v>
                </c:pt>
              </c:strCache>
            </c:strRef>
          </c:cat>
          <c:val>
            <c:numRef>
              <c:f>Лист1!$D$2</c:f>
              <c:numCache>
                <c:formatCode>General</c:formatCode>
                <c:ptCount val="1"/>
                <c:pt idx="0">
                  <c:v>6821.4</c:v>
                </c:pt>
              </c:numCache>
            </c:numRef>
          </c:val>
        </c:ser>
        <c:dLbls>
          <c:showLegendKey val="0"/>
          <c:showVal val="0"/>
          <c:showCatName val="0"/>
          <c:showSerName val="0"/>
          <c:showPercent val="0"/>
          <c:showBubbleSize val="0"/>
        </c:dLbls>
        <c:gapWidth val="150"/>
        <c:axId val="150988672"/>
        <c:axId val="57705216"/>
      </c:barChart>
      <c:catAx>
        <c:axId val="150988672"/>
        <c:scaling>
          <c:orientation val="minMax"/>
        </c:scaling>
        <c:delete val="0"/>
        <c:axPos val="b"/>
        <c:majorTickMark val="out"/>
        <c:minorTickMark val="none"/>
        <c:tickLblPos val="nextTo"/>
        <c:crossAx val="57705216"/>
        <c:crosses val="autoZero"/>
        <c:auto val="1"/>
        <c:lblAlgn val="ctr"/>
        <c:lblOffset val="100"/>
        <c:noMultiLvlLbl val="0"/>
      </c:catAx>
      <c:valAx>
        <c:axId val="57705216"/>
        <c:scaling>
          <c:orientation val="minMax"/>
        </c:scaling>
        <c:delete val="0"/>
        <c:axPos val="l"/>
        <c:majorGridlines/>
        <c:numFmt formatCode="General" sourceLinked="1"/>
        <c:majorTickMark val="out"/>
        <c:minorTickMark val="none"/>
        <c:tickLblPos val="nextTo"/>
        <c:crossAx val="150988672"/>
        <c:crosses val="autoZero"/>
        <c:crossBetween val="between"/>
      </c:valAx>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1"/>
          <c:dPt>
            <c:idx val="0"/>
            <c:bubble3D val="0"/>
            <c:spPr>
              <a:solidFill>
                <a:srgbClr val="FFC000"/>
              </a:solidFill>
            </c:spPr>
          </c:dPt>
          <c:dPt>
            <c:idx val="2"/>
            <c:bubble3D val="0"/>
            <c:spPr>
              <a:solidFill>
                <a:srgbClr val="FF7C80"/>
              </a:solidFill>
            </c:spPr>
          </c:dPt>
          <c:dPt>
            <c:idx val="3"/>
            <c:bubble3D val="0"/>
            <c:spPr>
              <a:solidFill>
                <a:srgbClr val="0000FF"/>
              </a:solidFill>
            </c:spPr>
          </c:dPt>
          <c:dPt>
            <c:idx val="4"/>
            <c:bubble3D val="0"/>
            <c:spPr>
              <a:solidFill>
                <a:srgbClr val="66FF99"/>
              </a:solidFill>
            </c:spPr>
          </c:dPt>
          <c:dPt>
            <c:idx val="6"/>
            <c:bubble3D val="0"/>
            <c:spPr>
              <a:solidFill>
                <a:srgbClr val="FFFF00"/>
              </a:solidFill>
            </c:spPr>
          </c:dPt>
          <c:dPt>
            <c:idx val="8"/>
            <c:bubble3D val="0"/>
            <c:spPr>
              <a:solidFill>
                <a:srgbClr val="66FFFF"/>
              </a:solidFill>
            </c:spPr>
          </c:dPt>
          <c:dLbls>
            <c:dLbl>
              <c:idx val="0"/>
              <c:layout>
                <c:manualLayout>
                  <c:x val="-7.6730096237970433E-2"/>
                  <c:y val="-3.3344200147604613E-2"/>
                </c:manualLayout>
              </c:layout>
              <c:showLegendKey val="0"/>
              <c:showVal val="1"/>
              <c:showCatName val="0"/>
              <c:showSerName val="0"/>
              <c:showPercent val="0"/>
              <c:showBubbleSize val="0"/>
            </c:dLbl>
            <c:dLbl>
              <c:idx val="3"/>
              <c:layout>
                <c:manualLayout>
                  <c:x val="-9.1536405171576546E-2"/>
                  <c:y val="8.4724834210289465E-2"/>
                </c:manualLayout>
              </c:layout>
              <c:showLegendKey val="0"/>
              <c:showVal val="1"/>
              <c:showCatName val="0"/>
              <c:showSerName val="0"/>
              <c:showPercent val="0"/>
              <c:showBubbleSize val="0"/>
            </c:dLbl>
            <c:dLbl>
              <c:idx val="4"/>
              <c:layout>
                <c:manualLayout>
                  <c:x val="4.0123456790123462E-2"/>
                  <c:y val="0.18637152823867259"/>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Лист1!$A$2:$A$10</c:f>
              <c:strCache>
                <c:ptCount val="9"/>
                <c:pt idx="0">
                  <c:v>01 Общегосударственные вопросы (30190,1)</c:v>
                </c:pt>
                <c:pt idx="1">
                  <c:v>04 Национальная экономика (4308,3)</c:v>
                </c:pt>
                <c:pt idx="2">
                  <c:v>05 Жилищно-коммунальное хозяйство (190,0)</c:v>
                </c:pt>
                <c:pt idx="3">
                  <c:v>07 Образование (128227,1)</c:v>
                </c:pt>
                <c:pt idx="4">
                  <c:v>08 Культура, кинематография (45314,3)</c:v>
                </c:pt>
                <c:pt idx="5">
                  <c:v>10 Социальная политика (15301,7)</c:v>
                </c:pt>
                <c:pt idx="6">
                  <c:v>11 Физическая культура и спорт (5200,0)</c:v>
                </c:pt>
                <c:pt idx="7">
                  <c:v>13 Обслуживание муниципального долга (8,8)</c:v>
                </c:pt>
                <c:pt idx="8">
                  <c:v>14 Межбюджетные трансферты (27875,8)</c:v>
                </c:pt>
              </c:strCache>
            </c:strRef>
          </c:cat>
          <c:val>
            <c:numRef>
              <c:f>Лист1!$B$2:$B$10</c:f>
              <c:numCache>
                <c:formatCode>General</c:formatCode>
                <c:ptCount val="9"/>
                <c:pt idx="0">
                  <c:v>30190.1</c:v>
                </c:pt>
                <c:pt idx="1">
                  <c:v>4308.3</c:v>
                </c:pt>
                <c:pt idx="2">
                  <c:v>190</c:v>
                </c:pt>
                <c:pt idx="3">
                  <c:v>128227.1</c:v>
                </c:pt>
                <c:pt idx="4">
                  <c:v>45314.3</c:v>
                </c:pt>
                <c:pt idx="5">
                  <c:v>15301.7</c:v>
                </c:pt>
                <c:pt idx="6">
                  <c:v>5200</c:v>
                </c:pt>
                <c:pt idx="7">
                  <c:v>8.8000000000000007</c:v>
                </c:pt>
                <c:pt idx="8">
                  <c:v>27875.8</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5277777777778156"/>
          <c:y val="0.10035711820580684"/>
          <c:w val="0.33796296296296852"/>
          <c:h val="0.82852358222585631"/>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5"/>
          <c:dPt>
            <c:idx val="0"/>
            <c:bubble3D val="0"/>
            <c:spPr>
              <a:solidFill>
                <a:srgbClr val="FF7C80"/>
              </a:solidFill>
            </c:spPr>
          </c:dPt>
          <c:dPt>
            <c:idx val="1"/>
            <c:bubble3D val="0"/>
            <c:spPr>
              <a:solidFill>
                <a:srgbClr val="FFC000"/>
              </a:solidFill>
            </c:spPr>
          </c:dPt>
          <c:dPt>
            <c:idx val="2"/>
            <c:bubble3D val="0"/>
            <c:spPr>
              <a:solidFill>
                <a:srgbClr val="0000FF"/>
              </a:solidFill>
            </c:spPr>
          </c:dPt>
          <c:dPt>
            <c:idx val="3"/>
            <c:bubble3D val="0"/>
            <c:spPr>
              <a:solidFill>
                <a:srgbClr val="66FF99"/>
              </a:solidFill>
            </c:spPr>
          </c:dPt>
          <c:dPt>
            <c:idx val="4"/>
            <c:bubble3D val="0"/>
            <c:spPr>
              <a:solidFill>
                <a:srgbClr val="C00000"/>
              </a:solidFill>
            </c:spPr>
          </c:dPt>
          <c:dPt>
            <c:idx val="5"/>
            <c:bubble3D val="0"/>
            <c:spPr>
              <a:solidFill>
                <a:srgbClr val="FFFF00"/>
              </a:solidFill>
            </c:spPr>
          </c:dPt>
          <c:dPt>
            <c:idx val="7"/>
            <c:bubble3D val="0"/>
            <c:spPr>
              <a:solidFill>
                <a:srgbClr val="66FFFF"/>
              </a:solidFill>
            </c:spPr>
          </c:dPt>
          <c:dLbls>
            <c:dLbl>
              <c:idx val="0"/>
              <c:layout>
                <c:manualLayout>
                  <c:x val="-5.3047171186934965E-2"/>
                  <c:y val="-1.9046354407766166E-2"/>
                </c:manualLayout>
              </c:layout>
              <c:showLegendKey val="0"/>
              <c:showVal val="1"/>
              <c:showCatName val="0"/>
              <c:showSerName val="0"/>
              <c:showPercent val="0"/>
              <c:showBubbleSize val="0"/>
            </c:dLbl>
            <c:dLbl>
              <c:idx val="2"/>
              <c:layout>
                <c:manualLayout>
                  <c:x val="-6.0098911247205587E-2"/>
                  <c:y val="0.11847567689189463"/>
                </c:manualLayout>
              </c:layout>
              <c:showLegendKey val="0"/>
              <c:showVal val="1"/>
              <c:showCatName val="0"/>
              <c:showSerName val="0"/>
              <c:showPercent val="0"/>
              <c:showBubbleSize val="0"/>
            </c:dLbl>
            <c:dLbl>
              <c:idx val="3"/>
              <c:layout>
                <c:manualLayout>
                  <c:x val="4.9382716049383046E-2"/>
                  <c:y val="0.20910149592550314"/>
                </c:manualLayout>
              </c:layout>
              <c:showLegendKey val="0"/>
              <c:showVal val="1"/>
              <c:showCatName val="0"/>
              <c:showSerName val="0"/>
              <c:showPercent val="0"/>
              <c:showBubbleSize val="0"/>
            </c:dLbl>
            <c:dLbl>
              <c:idx val="7"/>
              <c:layout>
                <c:manualLayout>
                  <c:x val="7.359069699620914E-2"/>
                  <c:y val="-3.5957048263838297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Лист1!$A$2:$A$10</c:f>
              <c:strCache>
                <c:ptCount val="9"/>
                <c:pt idx="0">
                  <c:v>01 Общегосударственные вопросы (26859,9)</c:v>
                </c:pt>
                <c:pt idx="1">
                  <c:v>04 Национальная экономика (5,0)</c:v>
                </c:pt>
                <c:pt idx="2">
                  <c:v>07 Образование (95432,7)</c:v>
                </c:pt>
                <c:pt idx="3">
                  <c:v>08 Культура, кинематография (39951,2)</c:v>
                </c:pt>
                <c:pt idx="4">
                  <c:v>10 Социальная политика (1404,7)</c:v>
                </c:pt>
                <c:pt idx="5">
                  <c:v>11 Физическая культура и спорт (3182,8)</c:v>
                </c:pt>
                <c:pt idx="6">
                  <c:v>13 Обслуживание муниципального долга (3,8)</c:v>
                </c:pt>
                <c:pt idx="7">
                  <c:v>14 Межбюджетные трансферты (27032,6)</c:v>
                </c:pt>
                <c:pt idx="8">
                  <c:v>Условно утвержденные расходы (4798,5)</c:v>
                </c:pt>
              </c:strCache>
            </c:strRef>
          </c:cat>
          <c:val>
            <c:numRef>
              <c:f>Лист1!$B$2:$B$10</c:f>
              <c:numCache>
                <c:formatCode>General</c:formatCode>
                <c:ptCount val="9"/>
                <c:pt idx="0">
                  <c:v>26859.9</c:v>
                </c:pt>
                <c:pt idx="1">
                  <c:v>5</c:v>
                </c:pt>
                <c:pt idx="2">
                  <c:v>95432.7</c:v>
                </c:pt>
                <c:pt idx="3">
                  <c:v>39951.199999999997</c:v>
                </c:pt>
                <c:pt idx="4">
                  <c:v>1404.7</c:v>
                </c:pt>
                <c:pt idx="5">
                  <c:v>3182.8</c:v>
                </c:pt>
                <c:pt idx="6">
                  <c:v>3.8</c:v>
                </c:pt>
                <c:pt idx="7">
                  <c:v>27032.6</c:v>
                </c:pt>
                <c:pt idx="8">
                  <c:v>4798.5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5277777777778179"/>
          <c:y val="0.10035711820580683"/>
          <c:w val="0.33796296296296868"/>
          <c:h val="0.82852358222585631"/>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5"/>
          <c:dPt>
            <c:idx val="0"/>
            <c:bubble3D val="0"/>
            <c:spPr>
              <a:solidFill>
                <a:srgbClr val="FF7C80"/>
              </a:solidFill>
            </c:spPr>
          </c:dPt>
          <c:dPt>
            <c:idx val="1"/>
            <c:bubble3D val="0"/>
            <c:spPr>
              <a:solidFill>
                <a:srgbClr val="0000FF"/>
              </a:solidFill>
            </c:spPr>
          </c:dPt>
          <c:dPt>
            <c:idx val="2"/>
            <c:bubble3D val="0"/>
            <c:spPr>
              <a:solidFill>
                <a:srgbClr val="66FF99"/>
              </a:solidFill>
            </c:spPr>
          </c:dPt>
          <c:dPt>
            <c:idx val="3"/>
            <c:bubble3D val="0"/>
            <c:spPr>
              <a:solidFill>
                <a:srgbClr val="FFFF00"/>
              </a:solidFill>
            </c:spPr>
          </c:dPt>
          <c:dPt>
            <c:idx val="4"/>
            <c:bubble3D val="0"/>
            <c:spPr>
              <a:solidFill>
                <a:srgbClr val="FF6699"/>
              </a:solidFill>
            </c:spPr>
          </c:dPt>
          <c:dPt>
            <c:idx val="6"/>
            <c:bubble3D val="0"/>
            <c:spPr>
              <a:solidFill>
                <a:srgbClr val="66FFFF"/>
              </a:solidFill>
            </c:spPr>
          </c:dPt>
          <c:dLbls>
            <c:dLbl>
              <c:idx val="1"/>
              <c:layout>
                <c:manualLayout>
                  <c:x val="-8.1226183532614002E-2"/>
                  <c:y val="6.8158145438442577E-2"/>
                </c:manualLayout>
              </c:layout>
              <c:showLegendKey val="0"/>
              <c:showVal val="1"/>
              <c:showCatName val="0"/>
              <c:showSerName val="0"/>
              <c:showPercent val="0"/>
              <c:showBubbleSize val="0"/>
            </c:dLbl>
            <c:dLbl>
              <c:idx val="2"/>
              <c:layout>
                <c:manualLayout>
                  <c:x val="2.3533950617284045E-2"/>
                  <c:y val="0.15054951968129512"/>
                </c:manualLayout>
              </c:layout>
              <c:showLegendKey val="0"/>
              <c:showVal val="1"/>
              <c:showCatName val="0"/>
              <c:showSerName val="0"/>
              <c:showPercent val="0"/>
              <c:showBubbleSize val="0"/>
            </c:dLbl>
            <c:dLbl>
              <c:idx val="6"/>
              <c:layout>
                <c:manualLayout>
                  <c:x val="7.8734081850880128E-2"/>
                  <c:y val="-3.14935136124284E-2"/>
                </c:manualLayout>
              </c:layout>
              <c:showLegendKey val="0"/>
              <c:showVal val="1"/>
              <c:showCatName val="0"/>
              <c:showSerName val="0"/>
              <c:showPercent val="0"/>
              <c:showBubbleSize val="0"/>
            </c:dLbl>
            <c:dLbl>
              <c:idx val="7"/>
              <c:layout>
                <c:manualLayout>
                  <c:x val="1.7151380383007682E-2"/>
                  <c:y val="-7.6455500207070107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Лист1!$A$2:$A$9</c:f>
              <c:strCache>
                <c:ptCount val="8"/>
                <c:pt idx="0">
                  <c:v>01 Общегосударственные вопросы (21146,4)</c:v>
                </c:pt>
                <c:pt idx="1">
                  <c:v>07 Образование (144292,2)</c:v>
                </c:pt>
                <c:pt idx="2">
                  <c:v>08 Культура, кинематография (33631,5)</c:v>
                </c:pt>
                <c:pt idx="3">
                  <c:v>10 Социальная политика (1454,0)</c:v>
                </c:pt>
                <c:pt idx="4">
                  <c:v>11 Физическая культура и спорт (3182,8)</c:v>
                </c:pt>
                <c:pt idx="5">
                  <c:v>13 Обслуживание муниципального долга (3,8)</c:v>
                </c:pt>
                <c:pt idx="6">
                  <c:v>14 Межбюджетные трансферты (23657,3)</c:v>
                </c:pt>
                <c:pt idx="7">
                  <c:v>Условно утвержденные расходы (9236,0)</c:v>
                </c:pt>
              </c:strCache>
            </c:strRef>
          </c:cat>
          <c:val>
            <c:numRef>
              <c:f>Лист1!$B$2:$B$9</c:f>
              <c:numCache>
                <c:formatCode>General</c:formatCode>
                <c:ptCount val="8"/>
                <c:pt idx="0">
                  <c:v>21146.400000000001</c:v>
                </c:pt>
                <c:pt idx="1">
                  <c:v>144292.20000000001</c:v>
                </c:pt>
                <c:pt idx="2">
                  <c:v>33631.5</c:v>
                </c:pt>
                <c:pt idx="3">
                  <c:v>1454</c:v>
                </c:pt>
                <c:pt idx="4">
                  <c:v>3182.8</c:v>
                </c:pt>
                <c:pt idx="5">
                  <c:v>3.8</c:v>
                </c:pt>
                <c:pt idx="6">
                  <c:v>23657.3</c:v>
                </c:pt>
                <c:pt idx="7">
                  <c:v>9236</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527777777777819"/>
          <c:y val="0.10035711820580681"/>
          <c:w val="0.33796296296296885"/>
          <c:h val="0.82852358222585631"/>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5.6959870147810468E-2"/>
          <c:y val="8.9660303728797033E-2"/>
          <c:w val="0.49919429479209837"/>
          <c:h val="0.75648231100161356"/>
        </c:manualLayout>
      </c:layout>
      <c:pie3DChart>
        <c:varyColors val="1"/>
        <c:ser>
          <c:idx val="0"/>
          <c:order val="0"/>
          <c:tx>
            <c:strRef>
              <c:f>Лист1!$B$1</c:f>
              <c:strCache>
                <c:ptCount val="1"/>
                <c:pt idx="0">
                  <c:v>в тысячах рублей</c:v>
                </c:pt>
              </c:strCache>
            </c:strRef>
          </c:tx>
          <c:explosion val="25"/>
          <c:dPt>
            <c:idx val="0"/>
            <c:bubble3D val="0"/>
            <c:spPr>
              <a:solidFill>
                <a:srgbClr val="FFFF00"/>
              </a:solidFill>
            </c:spPr>
          </c:dPt>
          <c:dPt>
            <c:idx val="1"/>
            <c:bubble3D val="0"/>
            <c:spPr>
              <a:solidFill>
                <a:srgbClr val="66FFFF"/>
              </a:solidFill>
            </c:spPr>
          </c:dPt>
          <c:dPt>
            <c:idx val="2"/>
            <c:bubble3D val="0"/>
            <c:spPr>
              <a:solidFill>
                <a:srgbClr val="99FF99"/>
              </a:solidFill>
            </c:spPr>
          </c:dPt>
          <c:dPt>
            <c:idx val="3"/>
            <c:bubble3D val="0"/>
            <c:spPr>
              <a:solidFill>
                <a:srgbClr val="FF9900"/>
              </a:solidFill>
            </c:spPr>
          </c:dPt>
          <c:dPt>
            <c:idx val="5"/>
            <c:bubble3D val="0"/>
            <c:spPr>
              <a:solidFill>
                <a:srgbClr val="FF6699"/>
              </a:solidFill>
            </c:spPr>
          </c:dPt>
          <c:dPt>
            <c:idx val="10"/>
            <c:bubble3D val="0"/>
            <c:spPr>
              <a:solidFill>
                <a:srgbClr val="33CCCC"/>
              </a:solidFill>
            </c:spPr>
          </c:dPt>
          <c:dLbls>
            <c:dLbl>
              <c:idx val="0"/>
              <c:layout>
                <c:manualLayout>
                  <c:x val="-0.15990862253329552"/>
                  <c:y val="0.28955644521589996"/>
                </c:manualLayout>
              </c:layout>
              <c:showLegendKey val="0"/>
              <c:showVal val="1"/>
              <c:showCatName val="0"/>
              <c:showSerName val="0"/>
              <c:showPercent val="0"/>
              <c:showBubbleSize val="0"/>
            </c:dLbl>
            <c:dLbl>
              <c:idx val="1"/>
              <c:layout>
                <c:manualLayout>
                  <c:x val="9.5715344609701533E-2"/>
                  <c:y val="4.3052678157594323E-2"/>
                </c:manualLayout>
              </c:layout>
              <c:showLegendKey val="0"/>
              <c:showVal val="1"/>
              <c:showCatName val="0"/>
              <c:showSerName val="0"/>
              <c:showPercent val="0"/>
              <c:showBubbleSize val="0"/>
            </c:dLbl>
            <c:dLbl>
              <c:idx val="2"/>
              <c:layout>
                <c:manualLayout>
                  <c:x val="1.46604938271605E-2"/>
                  <c:y val="1.1453988073574286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Лист1!$A$2:$A$18</c:f>
              <c:strCache>
                <c:ptCount val="17"/>
                <c:pt idx="0">
                  <c:v>Развитие образования и молодежной политики (118215,3)</c:v>
                </c:pt>
                <c:pt idx="1">
                  <c:v>Развитие культуры и туризма (51331,2)</c:v>
                </c:pt>
                <c:pt idx="2">
                  <c:v>Управление муниципальными финансами (33287,7)</c:v>
                </c:pt>
                <c:pt idx="3">
                  <c:v>Создание условий для эффективного управления (21860,7)</c:v>
                </c:pt>
                <c:pt idx="4">
                  <c:v>Развитие физической культуры и спорта (5073,5)</c:v>
                </c:pt>
                <c:pt idx="5">
                  <c:v>Создание благоприятного предпринимательского климата (2016,2)</c:v>
                </c:pt>
                <c:pt idx="6">
                  <c:v>Обеспечение жильем молодых семей (469,7)</c:v>
                </c:pt>
                <c:pt idx="7">
                  <c:v>Демографическое развитие на территории муниципального образования (10,0)</c:v>
                </c:pt>
                <c:pt idx="8">
                  <c:v>Обеспечение безопасности дорожного движения (5,0)</c:v>
                </c:pt>
                <c:pt idx="9">
                  <c:v>Социальная поддержка замещающих семей и семей с детьми, находящихся в социально опасном положении (5126,7)</c:v>
                </c:pt>
                <c:pt idx="10">
                  <c:v>Разработка проектов генеральных планов и правил землепользования и застройки сельских поселений (570,0)</c:v>
                </c:pt>
                <c:pt idx="11">
                  <c:v>Модернизация объектов жилищно-коммунального хозяйства (5,0)</c:v>
                </c:pt>
                <c:pt idx="12">
                  <c:v>Развитие водохозяйственного комплекса (1131,3)</c:v>
                </c:pt>
                <c:pt idx="13">
                  <c:v>Профилактика правонарушений и усиление борьбы с преступностью (5,0)</c:v>
                </c:pt>
                <c:pt idx="14">
                  <c:v>Комплексные меры противодействия злоупотреблению наркотических средств и их незаконному обороту (5,0)</c:v>
                </c:pt>
                <c:pt idx="15">
                  <c:v>Развитие добровольчества (волонтерства) (5,0)</c:v>
                </c:pt>
                <c:pt idx="16">
                  <c:v>Развитие дорожно-транспортного комплекса муниципального образования "Хиславичский район" Смоленской области (352,0)</c:v>
                </c:pt>
              </c:strCache>
            </c:strRef>
          </c:cat>
          <c:val>
            <c:numRef>
              <c:f>Лист1!$B$2:$B$18</c:f>
              <c:numCache>
                <c:formatCode>General</c:formatCode>
                <c:ptCount val="17"/>
                <c:pt idx="0">
                  <c:v>118215.3</c:v>
                </c:pt>
                <c:pt idx="1">
                  <c:v>51331.199999999997</c:v>
                </c:pt>
                <c:pt idx="2">
                  <c:v>33287.699999999997</c:v>
                </c:pt>
                <c:pt idx="3">
                  <c:v>21860.7</c:v>
                </c:pt>
                <c:pt idx="4">
                  <c:v>5073.5</c:v>
                </c:pt>
                <c:pt idx="5">
                  <c:v>2016.2</c:v>
                </c:pt>
                <c:pt idx="6">
                  <c:v>469.7</c:v>
                </c:pt>
                <c:pt idx="7">
                  <c:v>10</c:v>
                </c:pt>
                <c:pt idx="8">
                  <c:v>5</c:v>
                </c:pt>
                <c:pt idx="9">
                  <c:v>5126.7</c:v>
                </c:pt>
                <c:pt idx="10">
                  <c:v>570</c:v>
                </c:pt>
                <c:pt idx="11">
                  <c:v>5</c:v>
                </c:pt>
                <c:pt idx="12">
                  <c:v>1131.3</c:v>
                </c:pt>
                <c:pt idx="13">
                  <c:v>5</c:v>
                </c:pt>
                <c:pt idx="14">
                  <c:v>5</c:v>
                </c:pt>
                <c:pt idx="15">
                  <c:v>5</c:v>
                </c:pt>
                <c:pt idx="16">
                  <c:v>352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7145646267900763"/>
          <c:y val="2.2241508565313986E-4"/>
          <c:w val="0.41051238660956918"/>
          <c:h val="0.99977758491434543"/>
        </c:manualLayout>
      </c:layout>
      <c:overlay val="0"/>
      <c:txPr>
        <a:bodyPr/>
        <a:lstStyle/>
        <a:p>
          <a:pPr>
            <a:defRPr sz="8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836030912802843"/>
          <c:y val="1.6542975747491303E-2"/>
        </c:manualLayout>
      </c:layout>
      <c:overlay val="0"/>
      <c:txPr>
        <a:bodyPr/>
        <a:lstStyle/>
        <a:p>
          <a:pPr>
            <a:defRPr sz="1400"/>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5"/>
          <c:dPt>
            <c:idx val="0"/>
            <c:bubble3D val="0"/>
            <c:spPr>
              <a:solidFill>
                <a:srgbClr val="FFFF00"/>
              </a:solidFill>
            </c:spPr>
          </c:dPt>
          <c:dPt>
            <c:idx val="1"/>
            <c:bubble3D val="0"/>
            <c:spPr>
              <a:solidFill>
                <a:srgbClr val="66FFFF"/>
              </a:solidFill>
            </c:spPr>
          </c:dPt>
          <c:dPt>
            <c:idx val="2"/>
            <c:bubble3D val="0"/>
            <c:spPr>
              <a:solidFill>
                <a:srgbClr val="99FF99"/>
              </a:solidFill>
            </c:spPr>
          </c:dPt>
          <c:dPt>
            <c:idx val="3"/>
            <c:bubble3D val="0"/>
            <c:spPr>
              <a:solidFill>
                <a:srgbClr val="FF9900"/>
              </a:solidFill>
            </c:spPr>
          </c:dPt>
          <c:dLbls>
            <c:dLbl>
              <c:idx val="0"/>
              <c:layout>
                <c:manualLayout>
                  <c:x val="-0.1460558228832507"/>
                  <c:y val="0.3026041432096204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Лист1!$A$2:$A$8</c:f>
              <c:strCache>
                <c:ptCount val="7"/>
                <c:pt idx="0">
                  <c:v>Развитие образования и молодежной политики (93635,0)</c:v>
                </c:pt>
                <c:pt idx="1">
                  <c:v>Развитие культуры и туризма (42686,7)</c:v>
                </c:pt>
                <c:pt idx="2">
                  <c:v>Управление муниципальными финансами (32500,5)</c:v>
                </c:pt>
                <c:pt idx="3">
                  <c:v>Создание условий для эффективного управления (12324,5)</c:v>
                </c:pt>
                <c:pt idx="4">
                  <c:v>Развитие физической культуры и спорта (3182,8)</c:v>
                </c:pt>
                <c:pt idx="5">
                  <c:v>Создание благоприятного предпринимательского климата (1829,2)</c:v>
                </c:pt>
                <c:pt idx="6">
                  <c:v>Обеспечение жильем молодых семей муниципального образования "Хиславичский район" Смоленской области (466,8)</c:v>
                </c:pt>
              </c:strCache>
            </c:strRef>
          </c:cat>
          <c:val>
            <c:numRef>
              <c:f>Лист1!$B$2:$B$8</c:f>
              <c:numCache>
                <c:formatCode>General</c:formatCode>
                <c:ptCount val="7"/>
                <c:pt idx="0">
                  <c:v>93635</c:v>
                </c:pt>
                <c:pt idx="1">
                  <c:v>42686.7</c:v>
                </c:pt>
                <c:pt idx="2">
                  <c:v>32500.5</c:v>
                </c:pt>
                <c:pt idx="3">
                  <c:v>12324.5</c:v>
                </c:pt>
                <c:pt idx="4">
                  <c:v>3182.8</c:v>
                </c:pt>
                <c:pt idx="5">
                  <c:v>1829.2</c:v>
                </c:pt>
                <c:pt idx="6">
                  <c:v>466.8</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0362022455526465"/>
          <c:y val="8.6104866041740766E-2"/>
          <c:w val="0.38712051618548005"/>
          <c:h val="0.79668231619513263"/>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910104986876641"/>
          <c:y val="3.9533114962158382E-2"/>
        </c:manualLayout>
      </c:layout>
      <c:overlay val="0"/>
      <c:txPr>
        <a:bodyPr/>
        <a:lstStyle/>
        <a:p>
          <a:pPr>
            <a:defRPr sz="1400"/>
          </a:pPr>
          <a:endParaRPr lang="ru-RU"/>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5"/>
          <c:dPt>
            <c:idx val="0"/>
            <c:bubble3D val="0"/>
            <c:spPr>
              <a:solidFill>
                <a:srgbClr val="FFFF00"/>
              </a:solidFill>
            </c:spPr>
          </c:dPt>
          <c:dPt>
            <c:idx val="1"/>
            <c:bubble3D val="0"/>
            <c:spPr>
              <a:solidFill>
                <a:srgbClr val="66FFFF"/>
              </a:solidFill>
            </c:spPr>
          </c:dPt>
          <c:dPt>
            <c:idx val="2"/>
            <c:bubble3D val="0"/>
            <c:spPr>
              <a:solidFill>
                <a:srgbClr val="99FF99"/>
              </a:solidFill>
            </c:spPr>
          </c:dPt>
          <c:dPt>
            <c:idx val="3"/>
            <c:bubble3D val="0"/>
            <c:spPr>
              <a:solidFill>
                <a:srgbClr val="FF9900"/>
              </a:solidFill>
            </c:spPr>
          </c:dPt>
          <c:dPt>
            <c:idx val="5"/>
            <c:bubble3D val="0"/>
            <c:spPr>
              <a:solidFill>
                <a:srgbClr val="FF0000"/>
              </a:solidFill>
            </c:spPr>
          </c:dPt>
          <c:dLbls>
            <c:dLbl>
              <c:idx val="0"/>
              <c:layout>
                <c:manualLayout>
                  <c:x val="-0.15627320890444249"/>
                  <c:y val="0.2118641234879393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Лист1!$A$2:$A$8</c:f>
              <c:strCache>
                <c:ptCount val="7"/>
                <c:pt idx="0">
                  <c:v>Развитие образования и молодежной политики (96917,6)</c:v>
                </c:pt>
                <c:pt idx="1">
                  <c:v>Развитие культуры и туризма (81981,5)</c:v>
                </c:pt>
                <c:pt idx="2">
                  <c:v>Управление муниципальными финансами (26942,2)</c:v>
                </c:pt>
                <c:pt idx="3">
                  <c:v>Создание условий для эффективного управления (10886,7)</c:v>
                </c:pt>
                <c:pt idx="4">
                  <c:v>Развитие физической культуры и спорта (3182,8)</c:v>
                </c:pt>
                <c:pt idx="5">
                  <c:v>Создание благоприятного предпринимательского климата (739,2)</c:v>
                </c:pt>
                <c:pt idx="6">
                  <c:v>Обеспечение жильем молодых семей муниципального образования "Хиславичский район" Смоленской области (478,6)</c:v>
                </c:pt>
              </c:strCache>
            </c:strRef>
          </c:cat>
          <c:val>
            <c:numRef>
              <c:f>Лист1!$B$2:$B$8</c:f>
              <c:numCache>
                <c:formatCode>General</c:formatCode>
                <c:ptCount val="7"/>
                <c:pt idx="0">
                  <c:v>96917.6</c:v>
                </c:pt>
                <c:pt idx="1">
                  <c:v>81981.5</c:v>
                </c:pt>
                <c:pt idx="2">
                  <c:v>26942.2</c:v>
                </c:pt>
                <c:pt idx="3">
                  <c:v>10886.7</c:v>
                </c:pt>
                <c:pt idx="4">
                  <c:v>3182.8</c:v>
                </c:pt>
                <c:pt idx="5">
                  <c:v>739.2</c:v>
                </c:pt>
                <c:pt idx="6">
                  <c:v>478.6</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0362022455526465"/>
          <c:y val="0.11494152002704865"/>
          <c:w val="0.38712051618548005"/>
          <c:h val="0.77967200866799424"/>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Доходы (198671,2)</c:v>
                </c:pt>
              </c:strCache>
            </c:strRef>
          </c:tx>
          <c:spPr>
            <a:solidFill>
              <a:srgbClr val="FFFF00"/>
            </a:solidFill>
          </c:spPr>
          <c:invertIfNegative val="0"/>
          <c:dLbls>
            <c:showLegendKey val="0"/>
            <c:showVal val="1"/>
            <c:showCatName val="0"/>
            <c:showSerName val="0"/>
            <c:showPercent val="0"/>
            <c:showBubbleSize val="0"/>
            <c:showLeaderLines val="0"/>
          </c:dLbls>
          <c:cat>
            <c:strRef>
              <c:f>Лист1!$A$2</c:f>
              <c:strCache>
                <c:ptCount val="1"/>
                <c:pt idx="0">
                  <c:v>2022 год</c:v>
                </c:pt>
              </c:strCache>
            </c:strRef>
          </c:cat>
          <c:val>
            <c:numRef>
              <c:f>Лист1!$B$2</c:f>
              <c:numCache>
                <c:formatCode>General</c:formatCode>
                <c:ptCount val="1"/>
                <c:pt idx="0">
                  <c:v>198671.2</c:v>
                </c:pt>
              </c:numCache>
            </c:numRef>
          </c:val>
        </c:ser>
        <c:ser>
          <c:idx val="1"/>
          <c:order val="1"/>
          <c:tx>
            <c:strRef>
              <c:f>Лист1!$C$1</c:f>
              <c:strCache>
                <c:ptCount val="1"/>
                <c:pt idx="0">
                  <c:v>Расходы (198671,2)</c:v>
                </c:pt>
              </c:strCache>
            </c:strRef>
          </c:tx>
          <c:spPr>
            <a:solidFill>
              <a:srgbClr val="66FF99"/>
            </a:solidFill>
          </c:spPr>
          <c:invertIfNegative val="0"/>
          <c:dLbls>
            <c:showLegendKey val="0"/>
            <c:showVal val="1"/>
            <c:showCatName val="0"/>
            <c:showSerName val="0"/>
            <c:showPercent val="0"/>
            <c:showBubbleSize val="0"/>
            <c:showLeaderLines val="0"/>
          </c:dLbls>
          <c:cat>
            <c:strRef>
              <c:f>Лист1!$A$2</c:f>
              <c:strCache>
                <c:ptCount val="1"/>
                <c:pt idx="0">
                  <c:v>2022 год</c:v>
                </c:pt>
              </c:strCache>
            </c:strRef>
          </c:cat>
          <c:val>
            <c:numRef>
              <c:f>Лист1!$C$2</c:f>
              <c:numCache>
                <c:formatCode>General</c:formatCode>
                <c:ptCount val="1"/>
                <c:pt idx="0">
                  <c:v>198671.2</c:v>
                </c:pt>
              </c:numCache>
            </c:numRef>
          </c:val>
        </c:ser>
        <c:ser>
          <c:idx val="2"/>
          <c:order val="2"/>
          <c:tx>
            <c:strRef>
              <c:f>Лист1!$D$1</c:f>
              <c:strCache>
                <c:ptCount val="1"/>
                <c:pt idx="0">
                  <c:v>Дефицит (0)</c:v>
                </c:pt>
              </c:strCache>
            </c:strRef>
          </c:tx>
          <c:invertIfNegative val="0"/>
          <c:dLbls>
            <c:showLegendKey val="0"/>
            <c:showVal val="1"/>
            <c:showCatName val="0"/>
            <c:showSerName val="0"/>
            <c:showPercent val="0"/>
            <c:showBubbleSize val="0"/>
            <c:showLeaderLines val="0"/>
          </c:dLbls>
          <c:cat>
            <c:strRef>
              <c:f>Лист1!$A$2</c:f>
              <c:strCache>
                <c:ptCount val="1"/>
                <c:pt idx="0">
                  <c:v>2022 год</c:v>
                </c:pt>
              </c:strCache>
            </c:strRef>
          </c:cat>
          <c:val>
            <c:numRef>
              <c:f>Лист1!$D$2</c:f>
              <c:numCache>
                <c:formatCode>General</c:formatCode>
                <c:ptCount val="1"/>
                <c:pt idx="0">
                  <c:v>0</c:v>
                </c:pt>
              </c:numCache>
            </c:numRef>
          </c:val>
        </c:ser>
        <c:dLbls>
          <c:showLegendKey val="0"/>
          <c:showVal val="0"/>
          <c:showCatName val="0"/>
          <c:showSerName val="0"/>
          <c:showPercent val="0"/>
          <c:showBubbleSize val="0"/>
        </c:dLbls>
        <c:gapWidth val="150"/>
        <c:axId val="58052992"/>
        <c:axId val="58054528"/>
      </c:barChart>
      <c:catAx>
        <c:axId val="58052992"/>
        <c:scaling>
          <c:orientation val="minMax"/>
        </c:scaling>
        <c:delete val="0"/>
        <c:axPos val="b"/>
        <c:majorTickMark val="out"/>
        <c:minorTickMark val="none"/>
        <c:tickLblPos val="nextTo"/>
        <c:crossAx val="58054528"/>
        <c:crosses val="autoZero"/>
        <c:auto val="1"/>
        <c:lblAlgn val="ctr"/>
        <c:lblOffset val="100"/>
        <c:noMultiLvlLbl val="0"/>
      </c:catAx>
      <c:valAx>
        <c:axId val="58054528"/>
        <c:scaling>
          <c:orientation val="minMax"/>
        </c:scaling>
        <c:delete val="0"/>
        <c:axPos val="l"/>
        <c:majorGridlines/>
        <c:numFmt formatCode="General" sourceLinked="1"/>
        <c:majorTickMark val="out"/>
        <c:minorTickMark val="none"/>
        <c:tickLblPos val="nextTo"/>
        <c:crossAx val="58052992"/>
        <c:crosses val="autoZero"/>
        <c:crossBetween val="between"/>
      </c:valAx>
      <c:spPr>
        <a:noFill/>
      </c:spPr>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Доходы (236604,0)</c:v>
                </c:pt>
              </c:strCache>
            </c:strRef>
          </c:tx>
          <c:invertIfNegative val="0"/>
          <c:dPt>
            <c:idx val="0"/>
            <c:invertIfNegative val="0"/>
            <c:bubble3D val="0"/>
            <c:spPr>
              <a:solidFill>
                <a:srgbClr val="FFFF00"/>
              </a:solidFill>
            </c:spPr>
          </c:dPt>
          <c:dLbls>
            <c:showLegendKey val="0"/>
            <c:showVal val="1"/>
            <c:showCatName val="0"/>
            <c:showSerName val="0"/>
            <c:showPercent val="0"/>
            <c:showBubbleSize val="0"/>
            <c:showLeaderLines val="0"/>
          </c:dLbls>
          <c:cat>
            <c:strRef>
              <c:f>Лист1!$A$2</c:f>
              <c:strCache>
                <c:ptCount val="1"/>
                <c:pt idx="0">
                  <c:v>2023 год</c:v>
                </c:pt>
              </c:strCache>
            </c:strRef>
          </c:cat>
          <c:val>
            <c:numRef>
              <c:f>Лист1!$B$2</c:f>
              <c:numCache>
                <c:formatCode>General</c:formatCode>
                <c:ptCount val="1"/>
                <c:pt idx="0">
                  <c:v>236604</c:v>
                </c:pt>
              </c:numCache>
            </c:numRef>
          </c:val>
        </c:ser>
        <c:ser>
          <c:idx val="1"/>
          <c:order val="1"/>
          <c:tx>
            <c:strRef>
              <c:f>Лист1!$C$1</c:f>
              <c:strCache>
                <c:ptCount val="1"/>
                <c:pt idx="0">
                  <c:v>Расходы (236604,0)</c:v>
                </c:pt>
              </c:strCache>
            </c:strRef>
          </c:tx>
          <c:spPr>
            <a:solidFill>
              <a:srgbClr val="66FF99"/>
            </a:solidFill>
          </c:spPr>
          <c:invertIfNegative val="0"/>
          <c:dLbls>
            <c:showLegendKey val="0"/>
            <c:showVal val="1"/>
            <c:showCatName val="0"/>
            <c:showSerName val="0"/>
            <c:showPercent val="0"/>
            <c:showBubbleSize val="0"/>
            <c:showLeaderLines val="0"/>
          </c:dLbls>
          <c:cat>
            <c:strRef>
              <c:f>Лист1!$A$2</c:f>
              <c:strCache>
                <c:ptCount val="1"/>
                <c:pt idx="0">
                  <c:v>2023 год</c:v>
                </c:pt>
              </c:strCache>
            </c:strRef>
          </c:cat>
          <c:val>
            <c:numRef>
              <c:f>Лист1!$C$2</c:f>
              <c:numCache>
                <c:formatCode>General</c:formatCode>
                <c:ptCount val="1"/>
                <c:pt idx="0">
                  <c:v>236604</c:v>
                </c:pt>
              </c:numCache>
            </c:numRef>
          </c:val>
        </c:ser>
        <c:ser>
          <c:idx val="2"/>
          <c:order val="2"/>
          <c:tx>
            <c:strRef>
              <c:f>Лист1!$D$1</c:f>
              <c:strCache>
                <c:ptCount val="1"/>
                <c:pt idx="0">
                  <c:v>Дефицит (0)</c:v>
                </c:pt>
              </c:strCache>
            </c:strRef>
          </c:tx>
          <c:invertIfNegative val="0"/>
          <c:dLbls>
            <c:showLegendKey val="0"/>
            <c:showVal val="1"/>
            <c:showCatName val="0"/>
            <c:showSerName val="0"/>
            <c:showPercent val="0"/>
            <c:showBubbleSize val="0"/>
            <c:showLeaderLines val="0"/>
          </c:dLbls>
          <c:cat>
            <c:strRef>
              <c:f>Лист1!$A$2</c:f>
              <c:strCache>
                <c:ptCount val="1"/>
                <c:pt idx="0">
                  <c:v>2023 год</c:v>
                </c:pt>
              </c:strCache>
            </c:strRef>
          </c:cat>
          <c:val>
            <c:numRef>
              <c:f>Лист1!$D$2</c:f>
              <c:numCache>
                <c:formatCode>General</c:formatCode>
                <c:ptCount val="1"/>
                <c:pt idx="0">
                  <c:v>0</c:v>
                </c:pt>
              </c:numCache>
            </c:numRef>
          </c:val>
        </c:ser>
        <c:dLbls>
          <c:showLegendKey val="0"/>
          <c:showVal val="0"/>
          <c:showCatName val="0"/>
          <c:showSerName val="0"/>
          <c:showPercent val="0"/>
          <c:showBubbleSize val="0"/>
        </c:dLbls>
        <c:gapWidth val="150"/>
        <c:axId val="58185216"/>
        <c:axId val="58186752"/>
      </c:barChart>
      <c:catAx>
        <c:axId val="58185216"/>
        <c:scaling>
          <c:orientation val="minMax"/>
        </c:scaling>
        <c:delete val="0"/>
        <c:axPos val="b"/>
        <c:majorTickMark val="out"/>
        <c:minorTickMark val="none"/>
        <c:tickLblPos val="nextTo"/>
        <c:crossAx val="58186752"/>
        <c:crosses val="autoZero"/>
        <c:auto val="1"/>
        <c:lblAlgn val="ctr"/>
        <c:lblOffset val="100"/>
        <c:noMultiLvlLbl val="0"/>
      </c:catAx>
      <c:valAx>
        <c:axId val="58186752"/>
        <c:scaling>
          <c:orientation val="minMax"/>
        </c:scaling>
        <c:delete val="0"/>
        <c:axPos val="l"/>
        <c:majorGridlines/>
        <c:numFmt formatCode="General" sourceLinked="1"/>
        <c:majorTickMark val="out"/>
        <c:minorTickMark val="none"/>
        <c:tickLblPos val="nextTo"/>
        <c:crossAx val="58185216"/>
        <c:crosses val="autoZero"/>
        <c:crossBetween val="between"/>
      </c:valAx>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plotArea>
      <c:layout/>
      <c:pieChart>
        <c:varyColors val="1"/>
        <c:ser>
          <c:idx val="0"/>
          <c:order val="0"/>
          <c:tx>
            <c:strRef>
              <c:f>Лист1!$B$1</c:f>
              <c:strCache>
                <c:ptCount val="1"/>
                <c:pt idx="0">
                  <c:v>в тысячах рублей</c:v>
                </c:pt>
              </c:strCache>
            </c:strRef>
          </c:tx>
          <c:spPr>
            <a:solidFill>
              <a:srgbClr val="FFFF00"/>
            </a:solidFill>
          </c:spPr>
          <c:explosion val="25"/>
          <c:dPt>
            <c:idx val="1"/>
            <c:bubble3D val="0"/>
            <c:spPr>
              <a:solidFill>
                <a:srgbClr val="66FF99"/>
              </a:solidFill>
            </c:spPr>
          </c:dPt>
          <c:dPt>
            <c:idx val="2"/>
            <c:bubble3D val="0"/>
            <c:spPr>
              <a:solidFill>
                <a:srgbClr val="FF7C80"/>
              </a:solidFill>
            </c:spPr>
          </c:dPt>
          <c:dLbls>
            <c:dLbl>
              <c:idx val="0"/>
              <c:layout>
                <c:manualLayout>
                  <c:x val="0.11512892485661569"/>
                  <c:y val="-0.12760556649906288"/>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Лист1!$A$2:$A$4</c:f>
              <c:strCache>
                <c:ptCount val="3"/>
                <c:pt idx="0">
                  <c:v>Безвозмездные поступления (229084,0)</c:v>
                </c:pt>
                <c:pt idx="1">
                  <c:v>Налоговые доходы (19406,3)</c:v>
                </c:pt>
                <c:pt idx="2">
                  <c:v>Неналоговые доходы (1304,4)</c:v>
                </c:pt>
              </c:strCache>
            </c:strRef>
          </c:cat>
          <c:val>
            <c:numRef>
              <c:f>Лист1!$B$2:$B$4</c:f>
              <c:numCache>
                <c:formatCode>General</c:formatCode>
                <c:ptCount val="3"/>
                <c:pt idx="0">
                  <c:v>229084</c:v>
                </c:pt>
                <c:pt idx="1">
                  <c:v>19406.3</c:v>
                </c:pt>
                <c:pt idx="2">
                  <c:v>1304.4000000000001</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plotArea>
      <c:layout/>
      <c:pieChart>
        <c:varyColors val="1"/>
        <c:ser>
          <c:idx val="0"/>
          <c:order val="0"/>
          <c:tx>
            <c:strRef>
              <c:f>Лист1!$B$1</c:f>
              <c:strCache>
                <c:ptCount val="1"/>
                <c:pt idx="0">
                  <c:v>в тысячах рублей</c:v>
                </c:pt>
              </c:strCache>
            </c:strRef>
          </c:tx>
          <c:explosion val="25"/>
          <c:dPt>
            <c:idx val="0"/>
            <c:bubble3D val="0"/>
            <c:spPr>
              <a:solidFill>
                <a:srgbClr val="FFFF00"/>
              </a:solidFill>
            </c:spPr>
          </c:dPt>
          <c:dPt>
            <c:idx val="1"/>
            <c:bubble3D val="0"/>
            <c:spPr>
              <a:solidFill>
                <a:srgbClr val="66FF99"/>
              </a:solidFill>
            </c:spPr>
          </c:dPt>
          <c:dPt>
            <c:idx val="2"/>
            <c:bubble3D val="0"/>
            <c:spPr>
              <a:solidFill>
                <a:srgbClr val="FF7C80"/>
              </a:solidFill>
            </c:spPr>
          </c:dPt>
          <c:dLbls>
            <c:dLbl>
              <c:idx val="0"/>
              <c:layout>
                <c:manualLayout>
                  <c:x val="6.9620516185476822E-2"/>
                  <c:y val="-8.9014925056148247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Лист1!$A$2:$A$4</c:f>
              <c:strCache>
                <c:ptCount val="3"/>
                <c:pt idx="0">
                  <c:v>Безвозмездные поступления (177462,9)</c:v>
                </c:pt>
                <c:pt idx="1">
                  <c:v>Налоговые доходы (19853,8)</c:v>
                </c:pt>
                <c:pt idx="2">
                  <c:v>Неналоговые доходы (1354,5)</c:v>
                </c:pt>
              </c:strCache>
            </c:strRef>
          </c:cat>
          <c:val>
            <c:numRef>
              <c:f>Лист1!$B$2:$B$4</c:f>
              <c:numCache>
                <c:formatCode>General</c:formatCode>
                <c:ptCount val="3"/>
                <c:pt idx="0">
                  <c:v>177462.9</c:v>
                </c:pt>
                <c:pt idx="1">
                  <c:v>19853.8</c:v>
                </c:pt>
                <c:pt idx="2">
                  <c:v>1354.5</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plotArea>
      <c:layout>
        <c:manualLayout>
          <c:layoutTarget val="inner"/>
          <c:xMode val="edge"/>
          <c:yMode val="edge"/>
          <c:x val="0.1262139107611549"/>
          <c:y val="0.14754705560658593"/>
          <c:w val="0.43278373189462677"/>
          <c:h val="0.75642308366208377"/>
        </c:manualLayout>
      </c:layout>
      <c:pieChart>
        <c:varyColors val="1"/>
        <c:ser>
          <c:idx val="0"/>
          <c:order val="0"/>
          <c:tx>
            <c:strRef>
              <c:f>Лист1!$B$1</c:f>
              <c:strCache>
                <c:ptCount val="1"/>
                <c:pt idx="0">
                  <c:v>в тысячах рублей</c:v>
                </c:pt>
              </c:strCache>
            </c:strRef>
          </c:tx>
          <c:explosion val="25"/>
          <c:dPt>
            <c:idx val="0"/>
            <c:bubble3D val="0"/>
            <c:spPr>
              <a:solidFill>
                <a:srgbClr val="FFFF00"/>
              </a:solidFill>
            </c:spPr>
          </c:dPt>
          <c:dPt>
            <c:idx val="1"/>
            <c:bubble3D val="0"/>
            <c:spPr>
              <a:solidFill>
                <a:srgbClr val="66FF99"/>
              </a:solidFill>
            </c:spPr>
          </c:dPt>
          <c:dPt>
            <c:idx val="2"/>
            <c:bubble3D val="0"/>
            <c:spPr>
              <a:solidFill>
                <a:srgbClr val="FF7C80"/>
              </a:solidFill>
            </c:spPr>
          </c:dPt>
          <c:dLbls>
            <c:dLbl>
              <c:idx val="0"/>
              <c:layout>
                <c:manualLayout>
                  <c:x val="6.134283561777E-2"/>
                  <c:y val="-9.9821706373015046E-2"/>
                </c:manualLayout>
              </c:layout>
              <c:showLegendKey val="0"/>
              <c:showVal val="1"/>
              <c:showCatName val="0"/>
              <c:showSerName val="0"/>
              <c:showPercent val="0"/>
              <c:showBubbleSize val="0"/>
            </c:dLbl>
            <c:dLbl>
              <c:idx val="1"/>
              <c:layout>
                <c:manualLayout>
                  <c:x val="-5.9997691260815084E-2"/>
                  <c:y val="0.137428600251671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Лист1!$A$2:$A$4</c:f>
              <c:strCache>
                <c:ptCount val="3"/>
                <c:pt idx="0">
                  <c:v>Безвозмездные поступления (214203,7)</c:v>
                </c:pt>
                <c:pt idx="1">
                  <c:v>Налоговые доходы (20991,6)</c:v>
                </c:pt>
                <c:pt idx="2">
                  <c:v>Неналоговые доходы (1408,7)</c:v>
                </c:pt>
              </c:strCache>
            </c:strRef>
          </c:cat>
          <c:val>
            <c:numRef>
              <c:f>Лист1!$B$2:$B$4</c:f>
              <c:numCache>
                <c:formatCode>General</c:formatCode>
                <c:ptCount val="3"/>
                <c:pt idx="0">
                  <c:v>214203.7</c:v>
                </c:pt>
                <c:pt idx="1">
                  <c:v>20991.599999999991</c:v>
                </c:pt>
                <c:pt idx="2">
                  <c:v>1408.7</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5"/>
          <c:dPt>
            <c:idx val="0"/>
            <c:bubble3D val="0"/>
            <c:explosion val="23"/>
            <c:spPr>
              <a:solidFill>
                <a:srgbClr val="FFFF00"/>
              </a:solidFill>
            </c:spPr>
          </c:dPt>
          <c:dPt>
            <c:idx val="1"/>
            <c:bubble3D val="0"/>
            <c:spPr>
              <a:solidFill>
                <a:srgbClr val="66FF99"/>
              </a:solidFill>
            </c:spPr>
          </c:dPt>
          <c:dPt>
            <c:idx val="2"/>
            <c:bubble3D val="0"/>
            <c:spPr>
              <a:solidFill>
                <a:srgbClr val="00FFFF"/>
              </a:solidFill>
            </c:spPr>
          </c:dPt>
          <c:dPt>
            <c:idx val="3"/>
            <c:bubble3D val="0"/>
            <c:spPr>
              <a:solidFill>
                <a:srgbClr val="FFC000"/>
              </a:solidFill>
            </c:spPr>
          </c:dPt>
          <c:dPt>
            <c:idx val="4"/>
            <c:bubble3D val="0"/>
            <c:spPr>
              <a:solidFill>
                <a:srgbClr val="FF6699"/>
              </a:solidFill>
            </c:spPr>
          </c:dPt>
          <c:dPt>
            <c:idx val="5"/>
            <c:bubble3D val="0"/>
            <c:spPr>
              <a:solidFill>
                <a:srgbClr val="00B050"/>
              </a:solidFill>
            </c:spPr>
          </c:dPt>
          <c:dLbls>
            <c:dLbl>
              <c:idx val="0"/>
              <c:layout>
                <c:manualLayout>
                  <c:x val="8.5667590162341566E-3"/>
                  <c:y val="-1.7916438799836523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Лист1!$A$2:$A$7</c:f>
              <c:strCache>
                <c:ptCount val="6"/>
                <c:pt idx="0">
                  <c:v>Налог на доходы физических лиц (15809,3)</c:v>
                </c:pt>
                <c:pt idx="1">
                  <c:v>Единый налог на вмененный доход для отдельных видов деятельности (578,8)</c:v>
                </c:pt>
                <c:pt idx="2">
                  <c:v>Единый сельскохозяйственный налог (299,1)</c:v>
                </c:pt>
                <c:pt idx="3">
                  <c:v>Государственная пошлина (510,0)</c:v>
                </c:pt>
                <c:pt idx="4">
                  <c:v>Налог, взимаемый в связи с применением патентной системы налогообложения (490,5)</c:v>
                </c:pt>
                <c:pt idx="5">
                  <c:v>Налог, взимаемый в связи с применением упрощенной системы налогообложения (1695,3)</c:v>
                </c:pt>
              </c:strCache>
            </c:strRef>
          </c:cat>
          <c:val>
            <c:numRef>
              <c:f>Лист1!$B$2:$B$7</c:f>
              <c:numCache>
                <c:formatCode>General</c:formatCode>
                <c:ptCount val="6"/>
                <c:pt idx="0">
                  <c:v>15809.3</c:v>
                </c:pt>
                <c:pt idx="1">
                  <c:v>578.79999999999995</c:v>
                </c:pt>
                <c:pt idx="2">
                  <c:v>299.10000000000002</c:v>
                </c:pt>
                <c:pt idx="3">
                  <c:v>510</c:v>
                </c:pt>
                <c:pt idx="4">
                  <c:v>490.5</c:v>
                </c:pt>
                <c:pt idx="5">
                  <c:v>1695.3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9443982696607367"/>
          <c:y val="0.11480474246181249"/>
          <c:w val="0.39012807426849766"/>
          <c:h val="0.81850898105032499"/>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a:pPr>
          <a:endParaRPr lang="ru-RU"/>
        </a:p>
      </c:txPr>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5.7773889374939304E-2"/>
          <c:y val="0.14754705560658593"/>
          <c:w val="0.53722999902789925"/>
          <c:h val="0.75642308366208399"/>
        </c:manualLayout>
      </c:layout>
      <c:pie3DChart>
        <c:varyColors val="1"/>
        <c:ser>
          <c:idx val="0"/>
          <c:order val="0"/>
          <c:tx>
            <c:strRef>
              <c:f>Лист1!$B$1</c:f>
              <c:strCache>
                <c:ptCount val="1"/>
                <c:pt idx="0">
                  <c:v>в тысячах рублей</c:v>
                </c:pt>
              </c:strCache>
            </c:strRef>
          </c:tx>
          <c:spPr>
            <a:solidFill>
              <a:srgbClr val="66FF99"/>
            </a:solidFill>
          </c:spPr>
          <c:explosion val="25"/>
          <c:dPt>
            <c:idx val="1"/>
            <c:bubble3D val="0"/>
            <c:spPr>
              <a:solidFill>
                <a:srgbClr val="FF7C80"/>
              </a:solidFill>
            </c:spPr>
          </c:dPt>
          <c:dPt>
            <c:idx val="2"/>
            <c:bubble3D val="0"/>
            <c:spPr>
              <a:solidFill>
                <a:srgbClr val="00FFFF"/>
              </a:solidFill>
            </c:spPr>
          </c:dPt>
          <c:dPt>
            <c:idx val="3"/>
            <c:bubble3D val="0"/>
            <c:spPr>
              <a:solidFill>
                <a:srgbClr val="FFFF00"/>
              </a:solidFill>
            </c:spPr>
          </c:dPt>
          <c:dPt>
            <c:idx val="4"/>
            <c:bubble3D val="0"/>
            <c:spPr>
              <a:solidFill>
                <a:srgbClr val="0070C0"/>
              </a:solidFill>
            </c:spPr>
          </c:dPt>
          <c:dLbls>
            <c:dLbl>
              <c:idx val="0"/>
              <c:layout>
                <c:manualLayout>
                  <c:x val="-6.4647735005346832E-2"/>
                  <c:y val="7.1380315491581761E-2"/>
                </c:manualLayout>
              </c:layout>
              <c:showLegendKey val="0"/>
              <c:showVal val="1"/>
              <c:showCatName val="0"/>
              <c:showSerName val="0"/>
              <c:showPercent val="0"/>
              <c:showBubbleSize val="0"/>
            </c:dLbl>
            <c:dLbl>
              <c:idx val="2"/>
              <c:layout>
                <c:manualLayout>
                  <c:x val="0"/>
                  <c:y val="-8.4776017967410546E-3"/>
                </c:manualLayout>
              </c:layout>
              <c:showLegendKey val="0"/>
              <c:showVal val="1"/>
              <c:showCatName val="0"/>
              <c:showSerName val="0"/>
              <c:showPercent val="0"/>
              <c:showBubbleSize val="0"/>
            </c:dLbl>
            <c:dLbl>
              <c:idx val="3"/>
              <c:layout>
                <c:manualLayout>
                  <c:x val="5.6804704967434713E-2"/>
                  <c:y val="-2.9604812547454069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Лист1!$A$2:$A$6</c:f>
              <c:strCache>
                <c:ptCount val="5"/>
                <c:pt idx="0">
                  <c:v>Доходы от использования имущества (825,2)</c:v>
                </c:pt>
                <c:pt idx="1">
                  <c:v>Штрафы, санкции, возмещение ущерба (55,3)</c:v>
                </c:pt>
                <c:pt idx="2">
                  <c:v>Платежи при пользовании природными ресурсами (218,4) </c:v>
                </c:pt>
                <c:pt idx="3">
                  <c:v>Доходы от продажи материальных и нематериальных активов (195,0)</c:v>
                </c:pt>
                <c:pt idx="4">
                  <c:v>Доходы от оказания платных услуг  и компенсации затрат государства (10,5)</c:v>
                </c:pt>
              </c:strCache>
            </c:strRef>
          </c:cat>
          <c:val>
            <c:numRef>
              <c:f>Лист1!$B$2:$B$6</c:f>
              <c:numCache>
                <c:formatCode>General</c:formatCode>
                <c:ptCount val="5"/>
                <c:pt idx="0">
                  <c:v>825.2</c:v>
                </c:pt>
                <c:pt idx="1">
                  <c:v>55.3</c:v>
                </c:pt>
                <c:pt idx="2">
                  <c:v>218.4</c:v>
                </c:pt>
                <c:pt idx="3">
                  <c:v>195</c:v>
                </c:pt>
                <c:pt idx="4">
                  <c:v>10.5</c:v>
                </c:pt>
              </c:numCache>
            </c:numRef>
          </c:val>
        </c:ser>
        <c:dLbls>
          <c:showLegendKey val="0"/>
          <c:showVal val="0"/>
          <c:showCatName val="0"/>
          <c:showSerName val="0"/>
          <c:showPercent val="0"/>
          <c:showBubbleSize val="0"/>
          <c:showLeaderLines val="1"/>
        </c:dLbls>
      </c:pie3DChart>
    </c:plotArea>
    <c:legend>
      <c:legendPos val="r"/>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в тысячах рублей</c:v>
                </c:pt>
              </c:strCache>
            </c:strRef>
          </c:tx>
          <c:explosion val="25"/>
          <c:dLbls>
            <c:dLbl>
              <c:idx val="1"/>
              <c:layout>
                <c:manualLayout>
                  <c:x val="4.0895061728395084E-2"/>
                  <c:y val="-7.8032717252218428E-2"/>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Лист1!$A$2:$A$6</c:f>
              <c:strCache>
                <c:ptCount val="5"/>
                <c:pt idx="0">
                  <c:v>Дотации бюджетам муниципальных образований (127493,3)</c:v>
                </c:pt>
                <c:pt idx="1">
                  <c:v>Субвенции бюджетам муниципальных образований (83496,1)</c:v>
                </c:pt>
                <c:pt idx="2">
                  <c:v>Субсидии бюджетам муниципальных районов (18233,1)</c:v>
                </c:pt>
                <c:pt idx="3">
                  <c:v>Иные межбюджетные трансферты (239,2)</c:v>
                </c:pt>
                <c:pt idx="4">
                  <c:v>Возврат остатков субсидий, субвенций и иных межбюджетных трансфертов (-377,7)</c:v>
                </c:pt>
              </c:strCache>
            </c:strRef>
          </c:cat>
          <c:val>
            <c:numRef>
              <c:f>Лист1!$B$2:$B$6</c:f>
              <c:numCache>
                <c:formatCode>General</c:formatCode>
                <c:ptCount val="5"/>
                <c:pt idx="0">
                  <c:v>127493.3</c:v>
                </c:pt>
                <c:pt idx="1">
                  <c:v>83496.100000000006</c:v>
                </c:pt>
                <c:pt idx="2">
                  <c:v>18233.099999999991</c:v>
                </c:pt>
                <c:pt idx="3">
                  <c:v>239.2</c:v>
                </c:pt>
                <c:pt idx="4">
                  <c:v>-377.7</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283502235831655"/>
          <c:y val="0.13105293058866629"/>
          <c:w val="0.36239051715757875"/>
          <c:h val="0.75364578079122468"/>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ECEBE7-5D52-4F28-827A-54982AAFB5E3}" type="datetimeFigureOut">
              <a:rPr lang="ru-RU"/>
              <a:pPr>
                <a:defRPr/>
              </a:pPr>
              <a:t>07.10.2021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298AADF-6DE2-4097-96C4-DACE51C7050E}" type="slidenum">
              <a:rPr lang="ru-RU"/>
              <a:pPr>
                <a:defRPr/>
              </a:pPr>
              <a:t>‹#›</a:t>
            </a:fld>
            <a:endParaRPr lang="ru-RU"/>
          </a:p>
        </p:txBody>
      </p:sp>
    </p:spTree>
    <p:extLst>
      <p:ext uri="{BB962C8B-B14F-4D97-AF65-F5344CB8AC3E}">
        <p14:creationId xmlns:p14="http://schemas.microsoft.com/office/powerpoint/2010/main" val="295004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67D90-6DB0-44E2-8EE3-458715505226}" type="slidenum">
              <a:rPr lang="ru-RU" smtClean="0"/>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AE1AF219-B69D-49D4-8978-CDDF0E19605A}" type="datetimeFigureOut">
              <a:rPr lang="ru-RU"/>
              <a:pPr>
                <a:defRPr/>
              </a:pPr>
              <a:t>07.10.2021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DBCBC0-C536-4667-9A2B-9867D92C9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0B7E7E1-F516-4CBA-943C-00B67F2611E0}" type="datetimeFigureOut">
              <a:rPr lang="ru-RU"/>
              <a:pPr>
                <a:defRPr/>
              </a:pPr>
              <a:t>07.10.2021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7D5012-E445-45BF-9DD3-7A6FFF3E7A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6C6F11D-8B36-461A-96F5-BF054764FD90}" type="datetimeFigureOut">
              <a:rPr lang="ru-RU"/>
              <a:pPr>
                <a:defRPr/>
              </a:pPr>
              <a:t>07.10.2021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386E74E-8E18-45DE-8314-0B78B43874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5667B8-3AE1-4D16-BE9A-AD7A93660C54}" type="datetimeFigureOut">
              <a:rPr lang="ru-RU"/>
              <a:pPr>
                <a:defRPr/>
              </a:pPr>
              <a:t>07.10.2021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7D38DD-9DA2-4201-95DC-C81BE5E2ED5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BA078141-B7A2-4938-B72D-9094CAC1EADC}" type="datetimeFigureOut">
              <a:rPr lang="ru-RU"/>
              <a:pPr>
                <a:defRPr/>
              </a:pPr>
              <a:t>07.10.2021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77FF2A-265B-4275-AC0D-86BF32586B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E187E13-5A4F-43B4-A3AA-9D817DDFACF1}" type="datetimeFigureOut">
              <a:rPr lang="ru-RU"/>
              <a:pPr>
                <a:defRPr/>
              </a:pPr>
              <a:t>07.10.2021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1403873-97B6-47B7-8B44-1F66CAD1FC7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A6A814A0-35DA-48CA-A154-2CEA60D297E5}" type="datetimeFigureOut">
              <a:rPr lang="ru-RU"/>
              <a:pPr>
                <a:defRPr/>
              </a:pPr>
              <a:t>07.10.2021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BD66CB1-642E-46A9-AC49-1A7519CD65B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5FAC12-61A0-4A41-A5AF-B9B8BB5C2302}" type="datetimeFigureOut">
              <a:rPr lang="ru-RU"/>
              <a:pPr>
                <a:defRPr/>
              </a:pPr>
              <a:t>07.10.2021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91D248E1-FF36-464A-9341-601EB2BD03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D292638-1D68-4F37-A188-B5F5720C577D}" type="datetimeFigureOut">
              <a:rPr lang="ru-RU"/>
              <a:pPr>
                <a:defRPr/>
              </a:pPr>
              <a:t>07.10.2021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30BA2AE1-024C-4E16-BE26-7D11BDB45A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8D62763-A9A6-4C2E-9C08-896E66D4F8F2}" type="datetimeFigureOut">
              <a:rPr lang="ru-RU"/>
              <a:pPr>
                <a:defRPr/>
              </a:pPr>
              <a:t>07.10.2021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3DB2F12-F92A-475C-8A2B-49214DEE72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752C7359-B6C2-449F-A736-A929D4C5951D}" type="datetimeFigureOut">
              <a:rPr lang="ru-RU"/>
              <a:pPr>
                <a:defRPr/>
              </a:pPr>
              <a:t>07.10.2021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7E48D7E-4F4D-46CB-A475-BE2B56607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7411"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40AB0735-4BE2-456C-942D-9A930098AFCD}" type="datetimeFigureOut">
              <a:rPr lang="ru-RU"/>
              <a:pPr>
                <a:defRPr/>
              </a:pPr>
              <a:t>07.10.2021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EF201692-6B8E-4DA0-A617-C5B63E4739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29600" cy="4786346"/>
          </a:xfrm>
        </p:spPr>
        <p:txBody>
          <a:bodyPr>
            <a:noAutofit/>
          </a:bodyPr>
          <a:lstStyle/>
          <a:p>
            <a:pPr>
              <a:defRPr/>
            </a:pP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1800" i="1" dirty="0" smtClean="0">
                <a:solidFill>
                  <a:srgbClr val="FF0000"/>
                </a:solidFill>
                <a:effectLst/>
                <a:latin typeface="+mn-lt"/>
              </a:rPr>
              <a:t>Финансовое управление Администрации  муниципального образования «Хиславичский район» Смоленской области</a:t>
            </a:r>
            <a:r>
              <a:rPr lang="ru-RU" sz="1800" i="1" dirty="0" smtClean="0">
                <a:effectLst/>
              </a:rPr>
              <a:t/>
            </a:r>
            <a:br>
              <a:rPr lang="ru-RU" sz="1800" i="1" dirty="0" smtClean="0">
                <a:effectLst/>
              </a:rPr>
            </a:br>
            <a:r>
              <a:rPr lang="ru-RU" sz="1800" i="1" dirty="0" smtClean="0">
                <a:effectLst/>
              </a:rPr>
              <a:t/>
            </a:r>
            <a:br>
              <a:rPr lang="ru-RU" sz="1800" i="1" dirty="0" smtClean="0">
                <a:effectLst/>
              </a:rPr>
            </a:br>
            <a:r>
              <a:rPr lang="ru-RU" sz="3200" i="1" dirty="0" smtClean="0">
                <a:solidFill>
                  <a:srgbClr val="00B050"/>
                </a:solidFill>
                <a:effectLst/>
                <a:latin typeface="Impact" pitchFamily="34" charset="0"/>
              </a:rPr>
              <a:t>БЮДЖЕТ ДЛЯ ГРАЖДАН</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 на 20</a:t>
            </a:r>
            <a:r>
              <a:rPr lang="en-US" sz="3200" i="1" dirty="0" smtClean="0">
                <a:solidFill>
                  <a:srgbClr val="00B050"/>
                </a:solidFill>
                <a:effectLst/>
                <a:latin typeface="Bernard MT Condensed" pitchFamily="18" charset="0"/>
              </a:rPr>
              <a:t>2</a:t>
            </a:r>
            <a:r>
              <a:rPr lang="ru-RU" sz="3200" i="1" dirty="0" smtClean="0">
                <a:solidFill>
                  <a:srgbClr val="00B050"/>
                </a:solidFill>
                <a:effectLst/>
                <a:latin typeface="Bernard MT Condensed" pitchFamily="18" charset="0"/>
              </a:rPr>
              <a:t>1</a:t>
            </a:r>
            <a:r>
              <a:rPr lang="ru-RU" sz="3200" i="1" dirty="0" smtClean="0">
                <a:solidFill>
                  <a:srgbClr val="00B050"/>
                </a:solidFill>
                <a:effectLst/>
                <a:latin typeface="Impact" pitchFamily="34" charset="0"/>
              </a:rPr>
              <a:t> год</a:t>
            </a:r>
            <a:r>
              <a:rPr lang="ru-RU" sz="3200" dirty="0" smtClean="0">
                <a:solidFill>
                  <a:srgbClr val="00B050"/>
                </a:solidFill>
                <a:effectLst/>
                <a:latin typeface="Impact" pitchFamily="34" charset="0"/>
              </a:rPr>
              <a:t> </a:t>
            </a:r>
            <a:r>
              <a:rPr lang="ru-RU" sz="3200" i="1" dirty="0" smtClean="0">
                <a:solidFill>
                  <a:srgbClr val="00B050"/>
                </a:solidFill>
                <a:effectLst/>
                <a:latin typeface="Impact" pitchFamily="34" charset="0"/>
              </a:rPr>
              <a:t>и на плановый период </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2022 и 2023 годов</a:t>
            </a:r>
            <a:r>
              <a:rPr lang="en-US" sz="3200" i="1" dirty="0" smtClean="0">
                <a:solidFill>
                  <a:srgbClr val="00B050"/>
                </a:solidFill>
                <a:effectLst/>
                <a:latin typeface="Bernard MT Condensed" pitchFamily="18" charset="0"/>
              </a:rPr>
              <a:t> </a:t>
            </a:r>
            <a:r>
              <a:rPr lang="ru-RU" sz="3200" i="1" dirty="0" smtClean="0">
                <a:solidFill>
                  <a:srgbClr val="00B050"/>
                </a:solidFill>
                <a:effectLst/>
                <a:latin typeface="Bernard MT Condensed" pitchFamily="18" charset="0"/>
              </a:rPr>
              <a:t/>
            </a:r>
            <a:br>
              <a:rPr lang="ru-RU" sz="3200" i="1" dirty="0" smtClean="0">
                <a:solidFill>
                  <a:srgbClr val="00B050"/>
                </a:solidFill>
                <a:effectLst/>
                <a:latin typeface="Bernard MT Condensed" pitchFamily="18" charset="0"/>
              </a:rPr>
            </a:br>
            <a:r>
              <a:rPr lang="ru-RU" sz="3200" dirty="0" smtClean="0">
                <a:solidFill>
                  <a:srgbClr val="0070C0"/>
                </a:solidFill>
                <a:effectLst/>
              </a:rPr>
              <a:t> </a:t>
            </a:r>
            <a:r>
              <a:rPr lang="ru-RU" sz="1400" i="1" dirty="0" smtClean="0">
                <a:solidFill>
                  <a:srgbClr val="0070C0"/>
                </a:solidFill>
                <a:effectLst/>
              </a:rPr>
              <a:t>Решение </a:t>
            </a:r>
            <a:r>
              <a:rPr lang="ru-RU" sz="1400" i="1" dirty="0" err="1" smtClean="0">
                <a:solidFill>
                  <a:srgbClr val="0070C0"/>
                </a:solidFill>
                <a:effectLst/>
              </a:rPr>
              <a:t>ХиславичскоГО</a:t>
            </a:r>
            <a:r>
              <a:rPr lang="en-US" sz="1400" i="1" dirty="0" smtClean="0">
                <a:solidFill>
                  <a:srgbClr val="0070C0"/>
                </a:solidFill>
                <a:effectLst/>
              </a:rPr>
              <a:t> </a:t>
            </a:r>
            <a:r>
              <a:rPr lang="ru-RU" sz="1400" i="1" dirty="0" err="1" smtClean="0">
                <a:solidFill>
                  <a:srgbClr val="0070C0"/>
                </a:solidFill>
                <a:effectLst/>
              </a:rPr>
              <a:t>районнОГО</a:t>
            </a:r>
            <a:r>
              <a:rPr lang="ru-RU" sz="1400" i="1" dirty="0" smtClean="0">
                <a:solidFill>
                  <a:srgbClr val="0070C0"/>
                </a:solidFill>
                <a:effectLst/>
              </a:rPr>
              <a:t> СОВЕТА ДЕПУТАТОВ </a:t>
            </a:r>
            <a:br>
              <a:rPr lang="ru-RU" sz="1400" i="1" dirty="0" smtClean="0">
                <a:solidFill>
                  <a:srgbClr val="0070C0"/>
                </a:solidFill>
                <a:effectLst/>
              </a:rPr>
            </a:br>
            <a:r>
              <a:rPr lang="ru-RU" sz="1400" i="1" dirty="0" smtClean="0">
                <a:solidFill>
                  <a:srgbClr val="0070C0"/>
                </a:solidFill>
                <a:effectLst/>
              </a:rPr>
              <a:t>О   бюджете муниципального образования </a:t>
            </a:r>
            <a:br>
              <a:rPr lang="ru-RU" sz="1400" i="1" dirty="0" smtClean="0">
                <a:solidFill>
                  <a:srgbClr val="0070C0"/>
                </a:solidFill>
                <a:effectLst/>
              </a:rPr>
            </a:br>
            <a:r>
              <a:rPr lang="ru-RU" sz="1400" i="1" dirty="0" smtClean="0">
                <a:solidFill>
                  <a:srgbClr val="0070C0"/>
                </a:solidFill>
                <a:effectLst/>
              </a:rPr>
              <a:t>«Хиславичский район»  Смоленской области на </a:t>
            </a:r>
            <a:br>
              <a:rPr lang="ru-RU" sz="1400" i="1" dirty="0" smtClean="0">
                <a:solidFill>
                  <a:srgbClr val="0070C0"/>
                </a:solidFill>
                <a:effectLst/>
              </a:rPr>
            </a:br>
            <a:r>
              <a:rPr lang="ru-RU" sz="1400" i="1" dirty="0" smtClean="0">
                <a:solidFill>
                  <a:srgbClr val="0070C0"/>
                </a:solidFill>
                <a:effectLst/>
              </a:rPr>
              <a:t>2021год и плановый период 2022 и 2023годов </a:t>
            </a:r>
            <a:br>
              <a:rPr lang="ru-RU" sz="1400" i="1" dirty="0" smtClean="0">
                <a:solidFill>
                  <a:srgbClr val="0070C0"/>
                </a:solidFill>
                <a:effectLst/>
              </a:rPr>
            </a:br>
            <a:r>
              <a:rPr lang="ru-RU" sz="1400" i="1" dirty="0" smtClean="0">
                <a:solidFill>
                  <a:srgbClr val="0070C0"/>
                </a:solidFill>
                <a:effectLst/>
              </a:rPr>
              <a:t>от 23.12.2020 года №54 </a:t>
            </a:r>
            <a:br>
              <a:rPr lang="ru-RU" sz="1400" i="1" dirty="0" smtClean="0">
                <a:solidFill>
                  <a:srgbClr val="0070C0"/>
                </a:solidFill>
                <a:effectLst/>
              </a:rPr>
            </a:br>
            <a:r>
              <a:rPr lang="ru-RU" sz="1400" i="1" dirty="0" smtClean="0">
                <a:solidFill>
                  <a:srgbClr val="0070C0"/>
                </a:solidFill>
                <a:effectLst/>
              </a:rPr>
              <a:t>(с изменениями в соответствии с решением </a:t>
            </a:r>
            <a:br>
              <a:rPr lang="ru-RU" sz="1400" i="1" dirty="0" smtClean="0">
                <a:solidFill>
                  <a:srgbClr val="0070C0"/>
                </a:solidFill>
                <a:effectLst/>
              </a:rPr>
            </a:br>
            <a:r>
              <a:rPr lang="ru-RU" sz="1400" i="1" dirty="0" smtClean="0">
                <a:solidFill>
                  <a:srgbClr val="0070C0"/>
                </a:solidFill>
                <a:effectLst/>
              </a:rPr>
              <a:t>№</a:t>
            </a:r>
            <a:r>
              <a:rPr lang="en-US" sz="1400" i="1" dirty="0" smtClean="0">
                <a:solidFill>
                  <a:srgbClr val="0070C0"/>
                </a:solidFill>
                <a:effectLst/>
              </a:rPr>
              <a:t>7</a:t>
            </a:r>
            <a:r>
              <a:rPr lang="ru-RU" sz="1400" i="1" dirty="0" smtClean="0">
                <a:solidFill>
                  <a:srgbClr val="0070C0"/>
                </a:solidFill>
                <a:effectLst/>
              </a:rPr>
              <a:t> от 30.03.2021, №17 от 23.06.2021, №31 от 29.09.2021)</a:t>
            </a:r>
            <a:br>
              <a:rPr lang="ru-RU" sz="1400" i="1" dirty="0" smtClean="0">
                <a:solidFill>
                  <a:srgbClr val="0070C0"/>
                </a:solidFill>
                <a:effectLst/>
              </a:rPr>
            </a:br>
            <a:endParaRPr lang="ru-RU" sz="3200" i="1" dirty="0">
              <a:solidFill>
                <a:srgbClr val="0070C0"/>
              </a:solidFill>
              <a:effectLst/>
              <a:latin typeface="Impact" pitchFamily="34" charset="0"/>
            </a:endParaRPr>
          </a:p>
        </p:txBody>
      </p:sp>
      <p:sp>
        <p:nvSpPr>
          <p:cNvPr id="18435" name="Подзаголовок 2"/>
          <p:cNvSpPr>
            <a:spLocks noGrp="1"/>
          </p:cNvSpPr>
          <p:nvPr>
            <p:ph type="subTitle" idx="1"/>
          </p:nvPr>
        </p:nvSpPr>
        <p:spPr>
          <a:xfrm>
            <a:off x="500034" y="5286388"/>
            <a:ext cx="8072438" cy="1285875"/>
          </a:xfrm>
        </p:spPr>
        <p:txBody>
          <a:bodyPr/>
          <a:lstStyle/>
          <a:p>
            <a:endParaRPr lang="ru-RU" sz="2000" b="1" i="1" dirty="0" smtClean="0"/>
          </a:p>
          <a:p>
            <a:r>
              <a:rPr lang="ru-RU" sz="2000" b="1" i="1" dirty="0" smtClean="0">
                <a:solidFill>
                  <a:schemeClr val="tx1">
                    <a:lumMod val="85000"/>
                    <a:lumOff val="15000"/>
                  </a:schemeClr>
                </a:solidFill>
              </a:rPr>
              <a:t>Муниципального образования</a:t>
            </a:r>
          </a:p>
          <a:p>
            <a:r>
              <a:rPr lang="ru-RU" sz="2000" b="1" i="1" dirty="0" smtClean="0">
                <a:solidFill>
                  <a:schemeClr val="tx1">
                    <a:lumMod val="85000"/>
                    <a:lumOff val="15000"/>
                  </a:schemeClr>
                </a:solidFill>
              </a:rPr>
              <a:t> «Хиславичский район» Смоленской области</a:t>
            </a:r>
            <a:endParaRPr lang="en-US" sz="2000" b="1" i="1" dirty="0" smtClean="0">
              <a:solidFill>
                <a:schemeClr val="tx1">
                  <a:lumMod val="85000"/>
                  <a:lumOff val="15000"/>
                </a:schemeClr>
              </a:solidFill>
            </a:endParaRPr>
          </a:p>
          <a:p>
            <a:endParaRPr lang="en-US" sz="2000" dirty="0" smtClean="0"/>
          </a:p>
          <a:p>
            <a:endParaRPr lang="ru-RU" sz="2000" b="1" i="1" dirty="0" smtClean="0"/>
          </a:p>
          <a:p>
            <a:endParaRPr lang="ru-RU" sz="2000" dirty="0" smtClean="0"/>
          </a:p>
        </p:txBody>
      </p:sp>
      <p:pic>
        <p:nvPicPr>
          <p:cNvPr id="18437" name="Рисунок 4" descr="dsc03301.jpg"/>
          <p:cNvPicPr>
            <a:picLocks noChangeAspect="1"/>
          </p:cNvPicPr>
          <p:nvPr/>
        </p:nvPicPr>
        <p:blipFill>
          <a:blip r:embed="rId2"/>
          <a:srcRect/>
          <a:stretch>
            <a:fillRect/>
          </a:stretch>
        </p:blipFill>
        <p:spPr bwMode="auto">
          <a:xfrm>
            <a:off x="7215188" y="4000500"/>
            <a:ext cx="1643062" cy="1428750"/>
          </a:xfrm>
          <a:prstGeom prst="rect">
            <a:avLst/>
          </a:prstGeom>
          <a:noFill/>
          <a:ln w="9525">
            <a:noFill/>
            <a:miter lim="800000"/>
            <a:headEnd/>
            <a:tailEnd/>
          </a:ln>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410" y="3810000"/>
            <a:ext cx="1047750" cy="18097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85750" y="285750"/>
            <a:ext cx="8572500" cy="6494085"/>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a:t>
            </a:r>
            <a:endParaRPr lang="ru-RU" sz="1600" i="1" dirty="0" smtClean="0">
              <a:latin typeface="+mn-lt"/>
            </a:endParaRPr>
          </a:p>
          <a:p>
            <a:pPr algn="just"/>
            <a:r>
              <a:rPr lang="ru-RU" sz="1600" i="1" dirty="0" smtClean="0">
                <a:latin typeface="+mn-lt"/>
              </a:rPr>
              <a:t>     </a:t>
            </a:r>
            <a:r>
              <a:rPr lang="x-none" sz="1600" i="1" smtClean="0">
                <a:latin typeface="+mn-lt"/>
              </a:rPr>
              <a:t>- продолжение работы с органами власти всех уровней по легализации прибыли и убытков организаций, допускающих искажения в налоговом учете, легализации «теневой» заработной платы, взысканию задолженности по налоговым и неналоговым доходам, реализации мероприятий по повышению роли имущественных налогов в формировании доходов консолидированного бюджета  Хиславичского района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муниципальных образований Хиславичского района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a:t>
            </a:r>
            <a:r>
              <a:rPr lang="x-none" sz="1600" i="1" smtClean="0">
                <a:latin typeface="+mn-lt"/>
              </a:rPr>
              <a:t>- актуализация на постоянной основе сведений, предоставляемых органами, осуществляющими регистрацию и учет объектов недвижимого имущества, в УФНС России по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 проведение совместных рабочих групп с Управлением Росреестра по Смоленской области и Управлением ГИБДД УМВД Смоленской области для обсуждения проблемных вопросов, связанных с межведомственным взаимодействием и определением конкретных мероприятий, направленных на актуализацию баз данных;</a:t>
            </a:r>
            <a:endParaRPr lang="ru-RU" sz="1600" i="1" dirty="0" smtClean="0">
              <a:latin typeface="+mn-lt"/>
            </a:endParaRPr>
          </a:p>
          <a:p>
            <a:pPr algn="just"/>
            <a:r>
              <a:rPr lang="ru-RU" sz="1600" i="1" dirty="0" smtClean="0">
                <a:latin typeface="+mn-lt"/>
              </a:rPr>
              <a:t>      </a:t>
            </a:r>
            <a:r>
              <a:rPr lang="x-none" sz="1600" i="1" smtClean="0">
                <a:latin typeface="+mn-lt"/>
              </a:rPr>
              <a:t>- проведение органами местного самоуправления муниципальных образований Смоленской области совместно с территориальными налоговыми органами индивидуальной работы с физическими лицами, имеющими задолженность в бюджет по имущественным налогам, информирование работодателей о сотрудниках, имеющих задолженность по имущественным налогам.</a:t>
            </a:r>
            <a:endParaRPr lang="ru-RU" sz="1600" i="1" dirty="0" smtClean="0">
              <a:latin typeface="+mn-lt"/>
            </a:endParaRPr>
          </a:p>
          <a:p>
            <a:pPr algn="just"/>
            <a:r>
              <a:rPr lang="ru-RU" sz="1600" i="1" dirty="0" smtClean="0">
                <a:latin typeface="+mn-lt"/>
              </a:rPr>
              <a:t>      </a:t>
            </a:r>
            <a:r>
              <a:rPr lang="x-none" sz="1600" i="1" smtClean="0">
                <a:latin typeface="+mn-lt"/>
              </a:rPr>
              <a:t>Для наполнения доходной базы местных бюджетов за счет увеличения собираемости земельного налога будет осуществляться активизация проведения муниципального земельного контроля и государственного земельного надзора с целью:</a:t>
            </a:r>
            <a:endParaRPr lang="ru-RU" sz="1600" i="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494085"/>
          </a:xfrm>
          <a:prstGeom prst="rect">
            <a:avLst/>
          </a:prstGeom>
          <a:noFill/>
          <a:ln w="9525">
            <a:noFill/>
            <a:miter lim="800000"/>
            <a:headEnd/>
            <a:tailEnd/>
          </a:ln>
        </p:spPr>
        <p:txBody>
          <a:bodyPr wrap="square" anchor="ctr">
            <a:spAutoFit/>
          </a:bodyPr>
          <a:lstStyle/>
          <a:p>
            <a:pPr algn="just"/>
            <a:r>
              <a:rPr lang="ru-RU" sz="1600" i="1" dirty="0" smtClean="0">
                <a:latin typeface="+mn-lt"/>
              </a:rPr>
              <a:t>     </a:t>
            </a:r>
            <a:r>
              <a:rPr lang="x-none" sz="1600" i="1" smtClean="0">
                <a:latin typeface="+mn-lt"/>
              </a:rPr>
              <a:t>- выявления факта неиспользования земельных участков с целью применения повышенной налоговой ставки 1,5% (вместо 0,3%) в отношении земель сельскохозяйственного назначения в связи с неиспользованием в целях сельскохозяйственного производства;</a:t>
            </a:r>
            <a:endParaRPr lang="ru-RU" sz="1600" i="1" dirty="0" smtClean="0">
              <a:latin typeface="+mn-lt"/>
            </a:endParaRPr>
          </a:p>
          <a:p>
            <a:pPr algn="just"/>
            <a:r>
              <a:rPr lang="ru-RU" sz="1600" i="1" dirty="0" smtClean="0">
                <a:latin typeface="+mn-lt"/>
              </a:rPr>
              <a:t>     </a:t>
            </a:r>
            <a:r>
              <a:rPr lang="x-none" sz="1600" i="1" smtClean="0">
                <a:latin typeface="+mn-lt"/>
              </a:rPr>
              <a:t>- выявления факта самовольного занятия земельных участков  и использования земельных участков без оформленных в установленным порядке правоустанавливающих документов.</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4. Оценка налоговых расходов </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Налоговые расходы предоставлены в виде налоговых льгот (пониженных налоговых ставок). </a:t>
            </a:r>
            <a:endParaRPr lang="ru-RU" sz="1600" i="1" dirty="0" smtClean="0">
              <a:latin typeface="+mn-lt"/>
            </a:endParaRPr>
          </a:p>
          <a:p>
            <a:pPr algn="just"/>
            <a:r>
              <a:rPr lang="ru-RU" sz="1600" i="1" dirty="0" smtClean="0">
                <a:latin typeface="+mn-lt"/>
              </a:rPr>
              <a:t>     </a:t>
            </a:r>
            <a:r>
              <a:rPr lang="x-none" sz="1600" i="1" smtClean="0">
                <a:latin typeface="+mn-lt"/>
              </a:rPr>
              <a:t>Будет продолжена работа по оптимизации налоговых льгот (пониженных налоговых ставок) с учетом результатов ежегодной оценки налоговых расходов</a:t>
            </a:r>
            <a:r>
              <a:rPr lang="ru-RU" sz="1600" i="1" dirty="0" smtClean="0">
                <a:latin typeface="+mn-lt"/>
              </a:rPr>
              <a:t>.</a:t>
            </a:r>
          </a:p>
          <a:p>
            <a:pPr algn="just"/>
            <a:endParaRPr lang="ru-RU" sz="1600" i="1" dirty="0" smtClean="0">
              <a:latin typeface="+mn-lt"/>
            </a:endParaRPr>
          </a:p>
          <a:p>
            <a:pPr algn="just"/>
            <a:r>
              <a:rPr lang="ru-RU" sz="1600" b="1" i="1" dirty="0" smtClean="0">
                <a:latin typeface="+mn-lt"/>
              </a:rPr>
              <a:t>     I</a:t>
            </a:r>
            <a:r>
              <a:rPr lang="en-US" sz="1600" b="1" i="1" dirty="0" smtClean="0">
                <a:latin typeface="+mn-lt"/>
              </a:rPr>
              <a:t>V</a:t>
            </a:r>
            <a:r>
              <a:rPr lang="ru-RU" sz="1600" b="1" i="1" dirty="0" smtClean="0">
                <a:latin typeface="+mn-lt"/>
              </a:rPr>
              <a:t>. Основные направления бюджетной политики</a:t>
            </a:r>
          </a:p>
          <a:p>
            <a:pPr algn="just"/>
            <a:endParaRPr lang="ru-RU" sz="1600" i="1" dirty="0" smtClean="0">
              <a:latin typeface="+mn-lt"/>
            </a:endParaRPr>
          </a:p>
          <a:p>
            <a:pPr algn="just"/>
            <a:r>
              <a:rPr lang="ru-RU" sz="1600" i="1" dirty="0" smtClean="0">
                <a:latin typeface="+mn-lt"/>
              </a:rPr>
              <a:t>      Основными направлениями бюджетной политики муниципального образования «Хиславичский район»  Смоленской области на среднесрочный период являются:</a:t>
            </a:r>
          </a:p>
          <a:p>
            <a:pPr algn="just"/>
            <a:r>
              <a:rPr lang="ru-RU" sz="1600" i="1" dirty="0" smtClean="0">
                <a:latin typeface="+mn-lt"/>
              </a:rPr>
              <a:t>      - концентрация расходов на первоочередных и приоритетных направлениях, в том числе на достижении целей и результатов региональных проектов, направленных на реализацию национальных проектов;</a:t>
            </a:r>
          </a:p>
          <a:p>
            <a:pPr algn="just"/>
            <a:r>
              <a:rPr lang="ru-RU" sz="1600" i="1" dirty="0" smtClean="0">
                <a:latin typeface="+mn-lt"/>
              </a:rPr>
              <a:t>      - сохранение достигнутых соотношений к среднемесячному доходу от трудовой деятельности средней заработной платы отдельных категорий работников бюджетной сферы, поименованных в указах Президента Российской Федерации;</a:t>
            </a:r>
          </a:p>
          <a:p>
            <a:pPr algn="just"/>
            <a:r>
              <a:rPr lang="ru-RU" sz="1600" i="1" dirty="0" smtClean="0">
                <a:latin typeface="+mn-lt"/>
              </a:rPr>
              <a:t>      - обеспечение выплаты заработной платы работникам организаций бюджетной сферы не ниже минимального размера оплаты труда, устанавливаемого на федеральном уровне;</a:t>
            </a:r>
          </a:p>
          <a:p>
            <a:pPr algn="just"/>
            <a:endParaRPr lang="ru-RU" sz="1600" i="1" dirty="0" smtClean="0">
              <a:latin typeface="+mn-lt"/>
            </a:endParaRPr>
          </a:p>
          <a:p>
            <a:pPr algn="just">
              <a:defRPr/>
            </a:pPr>
            <a:endParaRPr lang="ru-RU" sz="1600" b="1" i="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247864"/>
          </a:xfrm>
          <a:prstGeom prst="rect">
            <a:avLst/>
          </a:prstGeom>
          <a:noFill/>
          <a:ln w="9525">
            <a:noFill/>
            <a:miter lim="800000"/>
            <a:headEnd/>
            <a:tailEnd/>
          </a:ln>
        </p:spPr>
        <p:txBody>
          <a:bodyPr wrap="square" anchor="ctr">
            <a:spAutoFit/>
          </a:bodyPr>
          <a:lstStyle/>
          <a:p>
            <a:pPr algn="just"/>
            <a:r>
              <a:rPr lang="ru-RU" sz="1600" i="1" dirty="0" smtClean="0">
                <a:latin typeface="+mn-lt"/>
              </a:rPr>
              <a:t>     - повышение реалистичности и минимизация рисков несбалансированности бюджета;</a:t>
            </a:r>
          </a:p>
          <a:p>
            <a:pPr algn="just"/>
            <a:r>
              <a:rPr lang="ru-RU" sz="1600" i="1" dirty="0" smtClean="0">
                <a:latin typeface="+mn-lt"/>
              </a:rPr>
              <a:t>      - недопущение принятия новых расходных обязательств, не обеспеченных источниками финансирования;</a:t>
            </a:r>
          </a:p>
          <a:p>
            <a:pPr algn="just"/>
            <a:r>
              <a:rPr lang="ru-RU" sz="1600" i="1" dirty="0" smtClean="0">
                <a:latin typeface="+mn-lt"/>
              </a:rPr>
              <a:t>     - поддержка инвестиционной активности субъектов предпринимательской деятельности;</a:t>
            </a:r>
          </a:p>
          <a:p>
            <a:pPr algn="just"/>
            <a:r>
              <a:rPr lang="ru-RU" sz="1600" i="1" dirty="0" smtClean="0">
                <a:latin typeface="+mn-lt"/>
              </a:rPr>
              <a:t>     - обеспечение прозрачности (открытости) и публичности процесса управления общественными финансами, гарантирующих обществу право на доступ к открытым государственным данным, в том числе в рамках размещения финансовой и иной информации о бюджете и бюджетном процессе на едином портале бюджетной системы Российской Федерации, а также на официальном сайте Администрации муниципального образования «Хиславичский район» Смоленской области, размещение основных положений решения о бюджете в формате «Бюджет для граждан» в социальных сетях.</a:t>
            </a:r>
          </a:p>
          <a:p>
            <a:pPr algn="just"/>
            <a:r>
              <a:rPr lang="ru-RU" sz="1600" i="1" dirty="0" smtClean="0">
                <a:latin typeface="+mn-lt"/>
              </a:rPr>
              <a:t>     В сфере межбюджетных отношений:</a:t>
            </a:r>
          </a:p>
          <a:p>
            <a:pPr algn="just"/>
            <a:r>
              <a:rPr lang="ru-RU" sz="1600" i="1" dirty="0" smtClean="0">
                <a:latin typeface="+mn-lt"/>
              </a:rPr>
              <a:t>     - заключение с органами местного самоуправления, получающими дотации на выравнивание бюджетной обеспеченности, соглашений о мерах по социально-экономическому развитию и оздоровлению муниципальных финансов, а также осуществление контроля за исполнением органами местного самоуправления обязательств, предусмотренных указанными соглашениями;</a:t>
            </a:r>
          </a:p>
          <a:p>
            <a:pPr algn="just"/>
            <a:r>
              <a:rPr lang="ru-RU" sz="1600" i="1" dirty="0" smtClean="0">
                <a:latin typeface="+mn-lt"/>
              </a:rPr>
              <a:t>     - содействие в обеспечении сбалансированности местных бюджетов;</a:t>
            </a:r>
          </a:p>
          <a:p>
            <a:pPr algn="just"/>
            <a:r>
              <a:rPr lang="ru-RU" sz="1600" i="1" dirty="0" smtClean="0">
                <a:latin typeface="+mn-lt"/>
              </a:rPr>
              <a:t>     - установление нормативов отчислений доходов в местные бюджеты от налога, взимаемого в связи с применением упрощенной системы налогообложения, в связи с отменой с 1 января 2021 года единого налога на вмененный доход для отдельных видов деятельности;</a:t>
            </a:r>
          </a:p>
          <a:p>
            <a:pPr algn="just"/>
            <a:r>
              <a:rPr lang="ru-RU" sz="1600" i="1" dirty="0" smtClean="0">
                <a:latin typeface="+mn-lt"/>
              </a:rPr>
              <a:t>     - стимулирование органов местного самоуправления в увеличении собственной доходной базы местных бюджетов;</a:t>
            </a:r>
          </a:p>
          <a:p>
            <a:pPr algn="just"/>
            <a:r>
              <a:rPr lang="ru-RU" sz="1600" i="1" dirty="0" smtClean="0">
                <a:latin typeface="+mn-lt"/>
              </a:rPr>
              <a:t>     - реализация мер по укреплению финансовой дисциплины, соблюдению органами местного самоуправления требований бюджетного законодательства.</a:t>
            </a:r>
            <a:endParaRPr lang="ru-RU" sz="1600" i="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14313" y="357188"/>
            <a:ext cx="8643937" cy="6278562"/>
          </a:xfrm>
          <a:prstGeom prst="rect">
            <a:avLst/>
          </a:prstGeom>
          <a:noFill/>
          <a:ln w="9525">
            <a:noFill/>
            <a:miter lim="800000"/>
            <a:headEnd/>
            <a:tailEnd/>
          </a:ln>
        </p:spPr>
        <p:txBody>
          <a:bodyPr anchor="ctr">
            <a:spAutoFit/>
          </a:bodyPr>
          <a:lstStyle/>
          <a:p>
            <a:pPr algn="ctr" eaLnBrk="0" hangingPunct="0"/>
            <a:r>
              <a:rPr lang="ru-RU" sz="2400" b="1" i="1" dirty="0">
                <a:solidFill>
                  <a:srgbClr val="7030A0"/>
                </a:solidFill>
                <a:latin typeface="Times New Roman" pitchFamily="18" charset="0"/>
              </a:rPr>
              <a:t>Бюджет</a:t>
            </a:r>
            <a:r>
              <a:rPr lang="ru-RU" b="1" i="1" dirty="0">
                <a:latin typeface="Times New Roman" pitchFamily="18" charset="0"/>
              </a:rPr>
              <a:t> (от </a:t>
            </a:r>
            <a:r>
              <a:rPr lang="ru-RU" b="1" i="1" dirty="0" err="1">
                <a:latin typeface="Times New Roman" pitchFamily="18" charset="0"/>
              </a:rPr>
              <a:t>старонормандского</a:t>
            </a:r>
            <a:r>
              <a:rPr lang="ru-RU" b="1" i="1" dirty="0">
                <a:latin typeface="Times New Roman" pitchFamily="18" charset="0"/>
              </a:rPr>
              <a:t> </a:t>
            </a:r>
            <a:r>
              <a:rPr lang="en-US" b="1" i="1" dirty="0" err="1">
                <a:latin typeface="Book Antiqua" pitchFamily="18" charset="0"/>
              </a:rPr>
              <a:t>bougette</a:t>
            </a:r>
            <a:r>
              <a:rPr lang="ru-RU" b="1" i="1" dirty="0">
                <a:latin typeface="Times New Roman" pitchFamily="18"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ctr" eaLnBrk="0" hangingPunct="0"/>
            <a:endParaRPr lang="ru-RU" b="1" i="1" dirty="0">
              <a:latin typeface="Times New Roman" pitchFamily="18" charset="0"/>
            </a:endParaRPr>
          </a:p>
          <a:p>
            <a:r>
              <a:rPr lang="ru-RU" sz="1400" b="1" i="1" dirty="0">
                <a:solidFill>
                  <a:srgbClr val="00B0F0"/>
                </a:solidFill>
                <a:latin typeface="Times New Roman" pitchFamily="18" charset="0"/>
              </a:rPr>
              <a:t>ДОХОДЫ БЮДЖЕТА </a:t>
            </a:r>
            <a:r>
              <a:rPr lang="ru-RU" sz="1400" b="1" i="1" dirty="0">
                <a:latin typeface="Times New Roman" pitchFamily="18" charset="0"/>
              </a:rPr>
              <a:t>– поступающие в бюджет на безвозмездной и безвозвратной основе денежные средства: </a:t>
            </a:r>
          </a:p>
          <a:p>
            <a:r>
              <a:rPr lang="ru-RU" sz="1400" b="1" i="1" dirty="0">
                <a:latin typeface="Times New Roman" pitchFamily="18" charset="0"/>
              </a:rPr>
              <a:t>Налоговые доходы</a:t>
            </a:r>
          </a:p>
          <a:p>
            <a:r>
              <a:rPr lang="ru-RU" sz="1400" b="1" i="1" dirty="0">
                <a:latin typeface="Times New Roman" pitchFamily="18" charset="0"/>
              </a:rPr>
              <a:t>Неналоговые доходы</a:t>
            </a:r>
          </a:p>
          <a:p>
            <a:r>
              <a:rPr lang="ru-RU" sz="1400" b="1" i="1" dirty="0">
                <a:latin typeface="Times New Roman" pitchFamily="18" charset="0"/>
              </a:rPr>
              <a:t>Безвозмездные поступления</a:t>
            </a:r>
          </a:p>
          <a:p>
            <a:endParaRPr lang="ru-RU" sz="1400" b="1" i="1" dirty="0">
              <a:latin typeface="Times New Roman" pitchFamily="18" charset="0"/>
            </a:endParaRPr>
          </a:p>
          <a:p>
            <a:r>
              <a:rPr lang="ru-RU" sz="1400" b="1" i="1" dirty="0">
                <a:solidFill>
                  <a:srgbClr val="00B0F0"/>
                </a:solidFill>
                <a:latin typeface="Times New Roman" pitchFamily="18" charset="0"/>
              </a:rPr>
              <a:t>РАСХОДЫ БЮДЖЕТА </a:t>
            </a:r>
            <a:r>
              <a:rPr lang="ru-RU" sz="1400" b="1" i="1" dirty="0">
                <a:latin typeface="Times New Roman" pitchFamily="18" charset="0"/>
              </a:rPr>
              <a:t>– выплачиваемые из бюджета денежные средства.</a:t>
            </a:r>
          </a:p>
          <a:p>
            <a:r>
              <a:rPr lang="ru-RU" sz="1400" b="1" i="1" dirty="0">
                <a:latin typeface="Times New Roman" pitchFamily="18" charset="0"/>
              </a:rPr>
              <a:t>Расходы классифицируются:  </a:t>
            </a:r>
          </a:p>
          <a:p>
            <a:r>
              <a:rPr lang="ru-RU" sz="1400" b="1" i="1" dirty="0">
                <a:latin typeface="Times New Roman" pitchFamily="18" charset="0"/>
              </a:rPr>
              <a:t>По типам расходных обязательств</a:t>
            </a:r>
          </a:p>
          <a:p>
            <a:r>
              <a:rPr lang="ru-RU" sz="1400" b="1" i="1" dirty="0">
                <a:latin typeface="Times New Roman" pitchFamily="18" charset="0"/>
              </a:rPr>
              <a:t>По муниципальным программам</a:t>
            </a:r>
          </a:p>
          <a:p>
            <a:r>
              <a:rPr lang="ru-RU" sz="1400" b="1" i="1" dirty="0">
                <a:latin typeface="Times New Roman" pitchFamily="18" charset="0"/>
              </a:rPr>
              <a:t>По функциям</a:t>
            </a:r>
          </a:p>
          <a:p>
            <a:r>
              <a:rPr lang="ru-RU" sz="1400" b="1" i="1" dirty="0">
                <a:latin typeface="Times New Roman" pitchFamily="18" charset="0"/>
              </a:rPr>
              <a:t>По экономическому содержанию</a:t>
            </a:r>
          </a:p>
          <a:p>
            <a:endParaRPr lang="ru-RU" sz="1400" b="1" i="1" dirty="0">
              <a:latin typeface="Times New Roman" pitchFamily="18" charset="0"/>
            </a:endParaRPr>
          </a:p>
          <a:p>
            <a:r>
              <a:rPr lang="ru-RU" sz="1400" b="1" i="1" dirty="0">
                <a:solidFill>
                  <a:srgbClr val="00B0F0"/>
                </a:solidFill>
                <a:latin typeface="Times New Roman" pitchFamily="18" charset="0"/>
              </a:rPr>
              <a:t>Дефицит</a:t>
            </a:r>
            <a:r>
              <a:rPr lang="ru-RU" sz="1400" b="1" i="1" dirty="0">
                <a:latin typeface="Times New Roman" pitchFamily="18" charset="0"/>
              </a:rPr>
              <a:t> – это превышение расходов над доходами</a:t>
            </a:r>
          </a:p>
          <a:p>
            <a:endParaRPr lang="ru-RU" sz="1400" b="1" i="1" dirty="0">
              <a:latin typeface="Times New Roman" pitchFamily="18" charset="0"/>
            </a:endParaRPr>
          </a:p>
          <a:p>
            <a:r>
              <a:rPr lang="ru-RU" sz="1400" b="1" i="1" dirty="0" err="1">
                <a:solidFill>
                  <a:srgbClr val="00B0F0"/>
                </a:solidFill>
                <a:latin typeface="Times New Roman" pitchFamily="18" charset="0"/>
              </a:rPr>
              <a:t>Профицит</a:t>
            </a:r>
            <a:r>
              <a:rPr lang="ru-RU" sz="1400" b="1" i="1" dirty="0">
                <a:latin typeface="Times New Roman" pitchFamily="18" charset="0"/>
              </a:rPr>
              <a:t> – это превышение доходов над расходами</a:t>
            </a:r>
          </a:p>
          <a:p>
            <a:endParaRPr lang="ru-RU" sz="1400" b="1" i="1" dirty="0">
              <a:latin typeface="Times New Roman" pitchFamily="18" charset="0"/>
            </a:endParaRPr>
          </a:p>
          <a:p>
            <a:endParaRPr lang="ru-RU" sz="1400" b="1" i="1" dirty="0">
              <a:latin typeface="Times New Roman" pitchFamily="18" charset="0"/>
            </a:endParaRPr>
          </a:p>
          <a:p>
            <a:endParaRPr lang="ru-RU" sz="1400" b="1" i="1" dirty="0">
              <a:latin typeface="Times New Roman" pitchFamily="18" charset="0"/>
            </a:endParaRPr>
          </a:p>
          <a:p>
            <a:pPr algn="ctr"/>
            <a:r>
              <a:rPr lang="ru-RU" sz="1400" b="1" i="1" dirty="0">
                <a:latin typeface="Times New Roman" pitchFamily="18" charset="0"/>
              </a:rPr>
              <a:t>Цель составления бюджета – учет объема располагаемых и расходуемых денежных средств</a:t>
            </a:r>
          </a:p>
          <a:p>
            <a:endParaRPr lang="ru-RU" sz="1400" b="1" i="1" dirty="0">
              <a:latin typeface="Times New Roman" pitchFamily="18" charset="0"/>
            </a:endParaRPr>
          </a:p>
          <a:p>
            <a:endParaRPr lang="ru-RU" sz="1400" b="1" i="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2700" i="1" dirty="0" smtClean="0">
                <a:solidFill>
                  <a:srgbClr val="002060"/>
                </a:solidFill>
                <a:effectLst/>
              </a:rPr>
              <a:t>Из каких поступлений в настоящее время формируется доходная часть местного бюджета?</a:t>
            </a:r>
            <a:endParaRPr lang="ru-RU" dirty="0">
              <a:solidFill>
                <a:srgbClr val="002060"/>
              </a:solidFill>
              <a:effectLst/>
            </a:endParaRPr>
          </a:p>
        </p:txBody>
      </p:sp>
      <p:graphicFrame>
        <p:nvGraphicFramePr>
          <p:cNvPr id="19" name="Содержимое 18"/>
          <p:cNvGraphicFramePr>
            <a:graphicFrameLocks noGrp="1"/>
          </p:cNvGraphicFramePr>
          <p:nvPr>
            <p:ph idx="1"/>
          </p:nvPr>
        </p:nvGraphicFramePr>
        <p:xfrm>
          <a:off x="214313" y="3071813"/>
          <a:ext cx="2714625" cy="3232088"/>
        </p:xfrm>
        <a:graphic>
          <a:graphicData uri="http://schemas.openxmlformats.org/drawingml/2006/table">
            <a:tbl>
              <a:tblPr/>
              <a:tblGrid>
                <a:gridCol w="2714625"/>
              </a:tblGrid>
              <a:tr h="552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НАЛОГОВЫЕ ДОХОДЫ</a:t>
                      </a:r>
                      <a:endParaRPr kumimoji="0" lang="ru-RU" sz="11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Доходы от предусмотренных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законодательством Российской</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Федерации федеральных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и сборов, в том числе от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предусмотренных специальными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налоговыми режимами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bl>
          </a:graphicData>
        </a:graphic>
      </p:graphicFrame>
      <p:sp>
        <p:nvSpPr>
          <p:cNvPr id="4" name="Скругленный прямоугольник 3"/>
          <p:cNvSpPr/>
          <p:nvPr/>
        </p:nvSpPr>
        <p:spPr>
          <a:xfrm>
            <a:off x="2000250" y="1643063"/>
            <a:ext cx="535781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Доходы бюджета - </a:t>
            </a:r>
            <a:r>
              <a:rPr lang="ru-RU" dirty="0">
                <a:solidFill>
                  <a:schemeClr val="bg1"/>
                </a:solidFill>
              </a:rPr>
              <a:t>безвозмездные и безвозвратные поступления</a:t>
            </a:r>
            <a:r>
              <a:rPr lang="ru-RU" b="1" dirty="0">
                <a:solidFill>
                  <a:schemeClr val="bg1"/>
                </a:solidFill>
              </a:rPr>
              <a:t> </a:t>
            </a:r>
            <a:r>
              <a:rPr lang="ru-RU" dirty="0">
                <a:solidFill>
                  <a:schemeClr val="bg1"/>
                </a:solidFill>
              </a:rPr>
              <a:t>денежных средств в бюджет</a:t>
            </a:r>
          </a:p>
          <a:p>
            <a:pPr algn="ctr">
              <a:defRPr/>
            </a:pPr>
            <a:endParaRPr lang="ru-RU" dirty="0">
              <a:solidFill>
                <a:schemeClr val="bg1"/>
              </a:solidFill>
            </a:endParaRPr>
          </a:p>
        </p:txBody>
      </p:sp>
      <p:graphicFrame>
        <p:nvGraphicFramePr>
          <p:cNvPr id="23" name="Таблица 22"/>
          <p:cNvGraphicFramePr>
            <a:graphicFrameLocks noGrp="1"/>
          </p:cNvGraphicFramePr>
          <p:nvPr/>
        </p:nvGraphicFramePr>
        <p:xfrm>
          <a:off x="3162300" y="3071813"/>
          <a:ext cx="2819400" cy="3219899"/>
        </p:xfrm>
        <a:graphic>
          <a:graphicData uri="http://schemas.openxmlformats.org/drawingml/2006/table">
            <a:tbl>
              <a:tblPr/>
              <a:tblGrid>
                <a:gridCol w="2819400"/>
              </a:tblGrid>
              <a:tr h="346075">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НЕНАЛОГОВЫЕ ДОХОДЫ</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Платежи, которые включают 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себя возмездные операции от</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прямого предоставления</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государством в пользование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имущества и природных ресурсов,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от различного вида услуг, а также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платежи в виде штрафов или иных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127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санкций за нарушение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000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законодательства</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bl>
          </a:graphicData>
        </a:graphic>
      </p:graphicFrame>
      <p:sp>
        <p:nvSpPr>
          <p:cNvPr id="31" name="Прямоугольник 30"/>
          <p:cNvSpPr/>
          <p:nvPr/>
        </p:nvSpPr>
        <p:spPr>
          <a:xfrm>
            <a:off x="6215063" y="3071813"/>
            <a:ext cx="2643187" cy="32146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БЕЗВОЗМЕЗДНЫЕ ПОСТУПЛЕНИЯ</a:t>
            </a:r>
          </a:p>
          <a:p>
            <a:pPr algn="ctr">
              <a:defRPr/>
            </a:pPr>
            <a:r>
              <a:rPr lang="ru-RU" sz="1400" dirty="0">
                <a:solidFill>
                  <a:schemeClr val="bg1"/>
                </a:solidFill>
              </a:rPr>
              <a:t>Поступающие в бюджет денежные средства на безвозвратной и безвозмездной основе из других бюджетов бюджетной системы РФ  (межбюджетные трансферты в виде дотаций, субсидий, субвенций), а также перечисления от физических  и юридических лиц </a:t>
            </a:r>
          </a:p>
        </p:txBody>
      </p:sp>
      <p:sp>
        <p:nvSpPr>
          <p:cNvPr id="12" name="Стрелка вниз 11"/>
          <p:cNvSpPr/>
          <p:nvPr/>
        </p:nvSpPr>
        <p:spPr>
          <a:xfrm>
            <a:off x="2000250"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4357688" y="2428875"/>
            <a:ext cx="35718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a:off x="7000875"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285750" y="428625"/>
            <a:ext cx="8572500" cy="5880100"/>
          </a:xfrm>
        </p:spPr>
        <p:txBody>
          <a:bodyPr/>
          <a:lstStyle/>
          <a:p>
            <a:pPr algn="ctr">
              <a:buFont typeface="Wingdings 2" pitchFamily="18" charset="2"/>
              <a:buNone/>
            </a:pPr>
            <a:r>
              <a:rPr lang="ru-RU" b="1" i="1" dirty="0" smtClean="0"/>
              <a:t>Межбюджетные трансферты </a:t>
            </a:r>
          </a:p>
          <a:p>
            <a:pPr algn="ctr">
              <a:buFont typeface="Wingdings 2" pitchFamily="18" charset="2"/>
              <a:buNone/>
            </a:pPr>
            <a:endParaRPr lang="ru-RU" b="1" i="1" dirty="0" smtClean="0"/>
          </a:p>
          <a:p>
            <a:pPr algn="just">
              <a:buFont typeface="Wingdings 2" pitchFamily="18" charset="2"/>
              <a:buNone/>
            </a:pPr>
            <a:r>
              <a:rPr lang="ru-RU" sz="2200" b="1" i="1" dirty="0" smtClean="0">
                <a:solidFill>
                  <a:srgbClr val="00B050"/>
                </a:solidFill>
              </a:rPr>
              <a:t>Межбюджетные трансферты </a:t>
            </a:r>
            <a:r>
              <a:rPr lang="ru-RU" sz="1600" b="1" i="1" dirty="0" smtClean="0"/>
              <a:t>- основной вид безвозмездных перечислений. </a:t>
            </a:r>
          </a:p>
          <a:p>
            <a:pPr algn="just">
              <a:buFont typeface="Wingdings 2" pitchFamily="18" charset="2"/>
              <a:buNone/>
            </a:pPr>
            <a:r>
              <a:rPr lang="ru-RU" sz="1600" b="1" i="1" dirty="0" smtClean="0"/>
              <a:t>Это денежные средства, перечисляемые из одного бюджета бюджетной </a:t>
            </a:r>
          </a:p>
          <a:p>
            <a:pPr algn="just">
              <a:buFont typeface="Wingdings 2" pitchFamily="18" charset="2"/>
              <a:buNone/>
            </a:pPr>
            <a:r>
              <a:rPr lang="ru-RU" sz="1600" b="1" i="1" dirty="0" smtClean="0"/>
              <a:t>системы Российской Федерации другому</a:t>
            </a:r>
            <a:r>
              <a:rPr lang="ru-RU" sz="1400" b="1" i="1" dirty="0" smtClean="0"/>
              <a:t>. </a:t>
            </a:r>
          </a:p>
          <a:p>
            <a:pPr algn="just">
              <a:buFont typeface="Wingdings 2" pitchFamily="18" charset="2"/>
              <a:buNone/>
            </a:pPr>
            <a:endParaRPr lang="ru-RU" sz="1400" b="1" i="1" dirty="0" smtClean="0"/>
          </a:p>
          <a:p>
            <a:pPr algn="ctr">
              <a:buFont typeface="Wingdings 2" pitchFamily="18" charset="2"/>
              <a:buNone/>
            </a:pPr>
            <a:r>
              <a:rPr lang="ru-RU" sz="1800" b="1" i="1" dirty="0" smtClean="0"/>
              <a:t>Формы межбюджетных трансфертов: </a:t>
            </a:r>
          </a:p>
          <a:p>
            <a:pPr algn="ctr">
              <a:buFont typeface="Wingdings 2" pitchFamily="18" charset="2"/>
              <a:buNone/>
            </a:pPr>
            <a:endParaRPr lang="ru-RU" sz="1800" b="1" i="1" dirty="0" smtClean="0"/>
          </a:p>
          <a:p>
            <a:pPr>
              <a:buFont typeface="Wingdings 2" pitchFamily="18" charset="2"/>
              <a:buNone/>
            </a:pPr>
            <a:r>
              <a:rPr lang="ru-RU" sz="1400" b="1" i="1" dirty="0" smtClean="0">
                <a:solidFill>
                  <a:srgbClr val="00B050"/>
                </a:solidFill>
              </a:rPr>
              <a:t>Дотации</a:t>
            </a:r>
            <a:r>
              <a:rPr lang="ru-RU" sz="1400" b="1" i="1" dirty="0" smtClean="0"/>
              <a:t> - предоставляются без определения конкретной цели их использования (аналогия в </a:t>
            </a:r>
          </a:p>
          <a:p>
            <a:pPr>
              <a:buFont typeface="Wingdings 2" pitchFamily="18" charset="2"/>
              <a:buNone/>
            </a:pPr>
            <a:r>
              <a:rPr lang="ru-RU" sz="1400" b="1" i="1" dirty="0" smtClean="0"/>
              <a:t>семейном бюджете: вы даете своему ребенку «карманные» деньги)</a:t>
            </a:r>
          </a:p>
          <a:p>
            <a:pPr>
              <a:buFont typeface="Wingdings 2" pitchFamily="18" charset="2"/>
              <a:buNone/>
            </a:pPr>
            <a:endParaRPr lang="ru-RU" sz="1400" b="1" i="1" dirty="0" smtClean="0">
              <a:solidFill>
                <a:srgbClr val="00B050"/>
              </a:solidFill>
            </a:endParaRPr>
          </a:p>
          <a:p>
            <a:pPr>
              <a:buFont typeface="Wingdings 2" pitchFamily="18" charset="2"/>
              <a:buNone/>
            </a:pPr>
            <a:r>
              <a:rPr lang="ru-RU" sz="1400" b="1" i="1" dirty="0" smtClean="0">
                <a:solidFill>
                  <a:srgbClr val="00B050"/>
                </a:solidFill>
              </a:rPr>
              <a:t>Субвенции </a:t>
            </a:r>
            <a:r>
              <a:rPr lang="ru-RU" sz="1400" b="1" i="1" dirty="0" smtClean="0"/>
              <a:t>- предоставляются на финансирование «переданных» другим публично-</a:t>
            </a:r>
          </a:p>
          <a:p>
            <a:pPr>
              <a:buFont typeface="Wingdings 2" pitchFamily="18" charset="2"/>
              <a:buNone/>
            </a:pPr>
            <a:r>
              <a:rPr lang="ru-RU" sz="1400" b="1" i="1" dirty="0" smtClean="0"/>
              <a:t>правовым образованиям полномочий (аналогия в семейном бюджете: вы даете своему ребенку </a:t>
            </a:r>
          </a:p>
          <a:p>
            <a:pPr>
              <a:buFont typeface="Wingdings 2" pitchFamily="18" charset="2"/>
              <a:buNone/>
            </a:pPr>
            <a:r>
              <a:rPr lang="ru-RU" sz="1400" b="1" i="1" dirty="0" smtClean="0"/>
              <a:t>деньги и посылаете его в магазин купить продукты (по списку)</a:t>
            </a:r>
          </a:p>
          <a:p>
            <a:pPr>
              <a:buFont typeface="Wingdings 2" pitchFamily="18" charset="2"/>
              <a:buNone/>
            </a:pPr>
            <a:endParaRPr lang="ru-RU" sz="1400" b="1" i="1" dirty="0" smtClean="0"/>
          </a:p>
          <a:p>
            <a:pPr>
              <a:buFont typeface="Wingdings 2" pitchFamily="18" charset="2"/>
              <a:buNone/>
            </a:pPr>
            <a:r>
              <a:rPr lang="ru-RU" sz="1400" b="1" i="1" dirty="0" smtClean="0">
                <a:solidFill>
                  <a:srgbClr val="00B050"/>
                </a:solidFill>
              </a:rPr>
              <a:t>Субсидии</a:t>
            </a:r>
            <a:r>
              <a:rPr lang="ru-RU" sz="1400" b="1" i="1" dirty="0" smtClean="0"/>
              <a:t> - предоставляются на условиях долевого софинансирования расходов других </a:t>
            </a:r>
          </a:p>
          <a:p>
            <a:pPr>
              <a:buFont typeface="Wingdings 2" pitchFamily="18" charset="2"/>
              <a:buNone/>
            </a:pPr>
            <a:r>
              <a:rPr lang="ru-RU" sz="1400" b="1" i="1" dirty="0" smtClean="0"/>
              <a:t>бюджетов (аналогия в семейном бюджете: вы «добавляете» денег для того, чтобы ваш ребенок </a:t>
            </a:r>
          </a:p>
          <a:p>
            <a:pPr>
              <a:buFont typeface="Wingdings 2" pitchFamily="18" charset="2"/>
              <a:buNone/>
            </a:pPr>
            <a:r>
              <a:rPr lang="ru-RU" sz="1400" b="1" i="1" dirty="0" smtClean="0"/>
              <a:t>купил себе новый телефон, а остальные он накопил сам)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pPr>
              <a:defRPr/>
            </a:pPr>
            <a:r>
              <a:rPr lang="ru-RU" sz="2800" i="1" dirty="0" smtClean="0">
                <a:solidFill>
                  <a:srgbClr val="0070C0"/>
                </a:solidFill>
                <a:effectLst/>
              </a:rPr>
              <a:t>Общие характеристики доходов и расходов местного бюджета </a:t>
            </a:r>
            <a:endParaRPr lang="ru-RU" sz="2800" i="1" dirty="0">
              <a:solidFill>
                <a:srgbClr val="0070C0"/>
              </a:solidFill>
              <a:effectLst/>
            </a:endParaRPr>
          </a:p>
        </p:txBody>
      </p:sp>
      <p:sp>
        <p:nvSpPr>
          <p:cNvPr id="5" name="Скругленный прямоугольник 4"/>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071546"/>
          <a:ext cx="8229600" cy="5237179"/>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428992" y="57148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214422"/>
          <a:ext cx="8229600" cy="5094303"/>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500430" y="857232"/>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72452" cy="1285884"/>
          </a:xfrm>
        </p:spPr>
        <p:txBody>
          <a:bodyPr/>
          <a:lstStyle/>
          <a:p>
            <a:pPr algn="ctr">
              <a:defRPr/>
            </a:pPr>
            <a:r>
              <a:rPr lang="ru-RU" sz="2000" dirty="0" smtClean="0">
                <a:solidFill>
                  <a:srgbClr val="00B050"/>
                </a:solidFill>
                <a:effectLst/>
              </a:rPr>
              <a:t>Сведения об объеме муниципального долга и дефицита бюджета муниципального образования «Хиславичский район» Смоленской области» в динамике на 2021год </a:t>
            </a:r>
            <a:br>
              <a:rPr lang="ru-RU" sz="2000" dirty="0" smtClean="0">
                <a:solidFill>
                  <a:srgbClr val="00B050"/>
                </a:solidFill>
                <a:effectLst/>
              </a:rPr>
            </a:br>
            <a:r>
              <a:rPr lang="ru-RU" sz="2000" dirty="0" smtClean="0">
                <a:solidFill>
                  <a:srgbClr val="00B050"/>
                </a:solidFill>
                <a:effectLst/>
              </a:rPr>
              <a:t>и на плановый период 2022 и 2023 годов</a:t>
            </a:r>
            <a:endParaRPr lang="ru-RU" sz="2000" i="1" dirty="0">
              <a:solidFill>
                <a:srgbClr val="00B050"/>
              </a:solidFill>
              <a:effectLst/>
            </a:endParaRPr>
          </a:p>
        </p:txBody>
      </p:sp>
      <p:sp>
        <p:nvSpPr>
          <p:cNvPr id="32771" name="Текст 2"/>
          <p:cNvSpPr>
            <a:spLocks noGrp="1"/>
          </p:cNvSpPr>
          <p:nvPr>
            <p:ph type="body" idx="1"/>
          </p:nvPr>
        </p:nvSpPr>
        <p:spPr>
          <a:xfrm>
            <a:off x="714375" y="2508250"/>
            <a:ext cx="7972425" cy="3849688"/>
          </a:xfrm>
        </p:spPr>
        <p:txBody>
          <a:bodyPr/>
          <a:lstStyle/>
          <a:p>
            <a:pPr marL="73025"/>
            <a:endParaRPr lang="ru-RU" smtClean="0"/>
          </a:p>
        </p:txBody>
      </p:sp>
      <p:graphicFrame>
        <p:nvGraphicFramePr>
          <p:cNvPr id="4" name="Таблица 3"/>
          <p:cNvGraphicFramePr>
            <a:graphicFrameLocks noGrp="1"/>
          </p:cNvGraphicFramePr>
          <p:nvPr/>
        </p:nvGraphicFramePr>
        <p:xfrm>
          <a:off x="0" y="1785926"/>
          <a:ext cx="8929748" cy="4950805"/>
        </p:xfrm>
        <a:graphic>
          <a:graphicData uri="http://schemas.openxmlformats.org/drawingml/2006/table">
            <a:tbl>
              <a:tblPr firstRow="1" bandRow="1">
                <a:tableStyleId>{93296810-A885-4BE3-A3E7-6D5BEEA58F35}</a:tableStyleId>
              </a:tblPr>
              <a:tblGrid>
                <a:gridCol w="1643072"/>
                <a:gridCol w="928694"/>
                <a:gridCol w="928694"/>
                <a:gridCol w="928694"/>
                <a:gridCol w="928694"/>
                <a:gridCol w="928694"/>
                <a:gridCol w="857256"/>
                <a:gridCol w="928694"/>
                <a:gridCol w="857256"/>
              </a:tblGrid>
              <a:tr h="576924">
                <a:tc>
                  <a:txBody>
                    <a:bodyPr/>
                    <a:lstStyle/>
                    <a:p>
                      <a:pPr algn="ctr">
                        <a:lnSpc>
                          <a:spcPct val="115000"/>
                        </a:lnSpc>
                        <a:spcAft>
                          <a:spcPts val="1000"/>
                        </a:spcAft>
                      </a:pPr>
                      <a:r>
                        <a:rPr lang="ru-RU" sz="1000" dirty="0" smtClean="0">
                          <a:solidFill>
                            <a:schemeClr val="tx1">
                              <a:lumMod val="95000"/>
                              <a:lumOff val="5000"/>
                            </a:schemeClr>
                          </a:solidFill>
                        </a:rPr>
                        <a:t>Наименование</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2020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2021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 01.01.</a:t>
                      </a:r>
                    </a:p>
                    <a:p>
                      <a:pPr algn="ctr">
                        <a:lnSpc>
                          <a:spcPct val="115000"/>
                        </a:lnSpc>
                        <a:spcAft>
                          <a:spcPts val="1000"/>
                        </a:spcAft>
                      </a:pPr>
                      <a:r>
                        <a:rPr lang="ru-RU" sz="1000" dirty="0" smtClean="0">
                          <a:solidFill>
                            <a:schemeClr val="tx1">
                              <a:lumMod val="95000"/>
                              <a:lumOff val="5000"/>
                            </a:schemeClr>
                          </a:solidFill>
                        </a:rPr>
                        <a:t>2022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00000"/>
                        </a:lnSpc>
                        <a:spcAft>
                          <a:spcPts val="1000"/>
                        </a:spcAft>
                      </a:pPr>
                      <a:r>
                        <a:rPr lang="ru-RU" sz="1000" dirty="0" smtClean="0">
                          <a:solidFill>
                            <a:schemeClr val="tx1">
                              <a:lumMod val="95000"/>
                              <a:lumOff val="5000"/>
                            </a:schemeClr>
                          </a:solidFill>
                        </a:rPr>
                        <a:t>На 01.01.</a:t>
                      </a:r>
                    </a:p>
                    <a:p>
                      <a:pPr algn="ctr">
                        <a:lnSpc>
                          <a:spcPct val="100000"/>
                        </a:lnSpc>
                        <a:spcAft>
                          <a:spcPts val="1000"/>
                        </a:spcAft>
                      </a:pPr>
                      <a:r>
                        <a:rPr lang="ru-RU" sz="1000" dirty="0" smtClean="0">
                          <a:solidFill>
                            <a:schemeClr val="tx1">
                              <a:lumMod val="95000"/>
                              <a:lumOff val="5000"/>
                            </a:schemeClr>
                          </a:solidFill>
                        </a:rPr>
                        <a:t>2023г</a:t>
                      </a:r>
                      <a:r>
                        <a:rPr lang="ru-RU" sz="1000" dirty="0">
                          <a:solidFill>
                            <a:schemeClr val="tx1">
                              <a:lumMod val="95000"/>
                              <a:lumOff val="5000"/>
                            </a:schemeClr>
                          </a:solidFill>
                        </a:rPr>
                        <a:t>.</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76924">
                <a:tc>
                  <a:txBody>
                    <a:bodyPr/>
                    <a:lstStyle/>
                    <a:p>
                      <a:pPr algn="l">
                        <a:lnSpc>
                          <a:spcPct val="115000"/>
                        </a:lnSpc>
                        <a:spcAft>
                          <a:spcPts val="1000"/>
                        </a:spcAft>
                      </a:pPr>
                      <a:r>
                        <a:rPr lang="ru-RU" sz="1000" dirty="0">
                          <a:solidFill>
                            <a:schemeClr val="tx1">
                              <a:lumMod val="95000"/>
                              <a:lumOff val="5000"/>
                            </a:schemeClr>
                          </a:solidFill>
                        </a:rPr>
                        <a:t>Дефицит бюджета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Обслуживание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Объем муниципального долга, в том числе:</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4857,4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4777,1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4782,4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11200,15</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89130">
                <a:tc>
                  <a:txBody>
                    <a:bodyPr/>
                    <a:lstStyle/>
                    <a:p>
                      <a:pPr algn="l">
                        <a:lnSpc>
                          <a:spcPct val="115000"/>
                        </a:lnSpc>
                        <a:spcAft>
                          <a:spcPts val="1000"/>
                        </a:spcAft>
                      </a:pPr>
                      <a:r>
                        <a:rPr lang="ru-RU" sz="1000" dirty="0">
                          <a:solidFill>
                            <a:schemeClr val="tx1">
                              <a:lumMod val="95000"/>
                              <a:lumOff val="5000"/>
                            </a:schemeClr>
                          </a:solidFill>
                        </a:rPr>
                        <a:t> -бюджетные кредиты, полученные от бюджетов других уровней бюджетной системы Российской Федерации</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 -кредиты, полученные от кредитных организаций</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1110,0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177055">
                <a:tc>
                  <a:txBody>
                    <a:bodyPr/>
                    <a:lstStyle/>
                    <a:p>
                      <a:pPr algn="l">
                        <a:lnSpc>
                          <a:spcPct val="115000"/>
                        </a:lnSpc>
                        <a:spcAft>
                          <a:spcPts val="1000"/>
                        </a:spcAft>
                      </a:pPr>
                      <a:r>
                        <a:rPr lang="ru-RU" sz="1000" dirty="0">
                          <a:solidFill>
                            <a:schemeClr val="tx1">
                              <a:lumMod val="95000"/>
                              <a:lumOff val="5000"/>
                            </a:schemeClr>
                          </a:solidFill>
                        </a:rPr>
                        <a:t>Источники погашения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rmAutofit/>
          </a:bodyPr>
          <a:lstStyle/>
          <a:p>
            <a:pPr>
              <a:defRPr/>
            </a:pPr>
            <a:r>
              <a:rPr lang="ru-RU" sz="3600" i="1" dirty="0" smtClean="0">
                <a:solidFill>
                  <a:srgbClr val="00B050"/>
                </a:solidFill>
                <a:effectLst/>
              </a:rPr>
              <a:t>Что такое «Бюджет для граждан?»</a:t>
            </a:r>
            <a:r>
              <a:rPr lang="ru-RU" sz="3600" i="1" dirty="0" smtClean="0">
                <a:effectLst/>
              </a:rPr>
              <a:t/>
            </a:r>
            <a:br>
              <a:rPr lang="ru-RU" sz="3600" i="1" dirty="0" smtClean="0">
                <a:effectLst/>
              </a:rPr>
            </a:br>
            <a:endParaRPr lang="ru-RU" sz="3600" i="1" dirty="0">
              <a:effectLst/>
            </a:endParaRPr>
          </a:p>
        </p:txBody>
      </p:sp>
      <p:sp>
        <p:nvSpPr>
          <p:cNvPr id="19459" name="Содержимое 2"/>
          <p:cNvSpPr>
            <a:spLocks noGrp="1"/>
          </p:cNvSpPr>
          <p:nvPr>
            <p:ph idx="1"/>
          </p:nvPr>
        </p:nvSpPr>
        <p:spPr>
          <a:xfrm>
            <a:off x="457200" y="1928813"/>
            <a:ext cx="8229600" cy="4379912"/>
          </a:xfrm>
        </p:spPr>
        <p:txBody>
          <a:bodyPr/>
          <a:lstStyle/>
          <a:p>
            <a:pPr algn="just"/>
            <a:r>
              <a:rPr lang="ru-RU" sz="2400" b="1" i="1" dirty="0" smtClean="0">
                <a:solidFill>
                  <a:srgbClr val="0070C0"/>
                </a:solidFill>
              </a:rPr>
              <a:t>«Бюджет для граждан» </a:t>
            </a:r>
            <a:r>
              <a:rPr lang="ru-RU" sz="2400" i="1" dirty="0" smtClean="0">
                <a:solidFill>
                  <a:srgbClr val="0070C0"/>
                </a:solidFill>
              </a:rPr>
              <a:t>познакомит вас с положениями основного финансового</a:t>
            </a:r>
            <a:r>
              <a:rPr lang="ru-RU" sz="2400" b="1" i="1" dirty="0" smtClean="0">
                <a:solidFill>
                  <a:srgbClr val="0070C0"/>
                </a:solidFill>
              </a:rPr>
              <a:t> </a:t>
            </a:r>
            <a:r>
              <a:rPr lang="ru-RU" sz="2400" i="1" dirty="0" smtClean="0">
                <a:solidFill>
                  <a:srgbClr val="0070C0"/>
                </a:solidFill>
              </a:rPr>
              <a:t>документа Хиславичского района Смоленской области.</a:t>
            </a:r>
          </a:p>
          <a:p>
            <a:pPr algn="just"/>
            <a:r>
              <a:rPr lang="ru-RU" sz="2400" i="1" dirty="0" smtClean="0">
                <a:solidFill>
                  <a:srgbClr val="0070C0"/>
                </a:solidFill>
              </a:rPr>
              <a:t>Граждане — и как налогоплательщики, и как потребители общественных услуг — должны быть уверены в том, что передаваемые ими в распоряжение государства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algn="just"/>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i="1" dirty="0" smtClean="0">
              <a:solidFill>
                <a:srgbClr val="FFC000"/>
              </a:solidFill>
            </a:endParaRPr>
          </a:p>
          <a:p>
            <a:pPr algn="ctr" fontAlgn="auto">
              <a:spcBef>
                <a:spcPts val="0"/>
              </a:spcBef>
              <a:spcAft>
                <a:spcPts val="0"/>
              </a:spcAft>
              <a:defRPr/>
            </a:pPr>
            <a:r>
              <a:rPr lang="ru-RU" sz="2800" b="1" i="1" dirty="0" smtClean="0">
                <a:solidFill>
                  <a:srgbClr val="002060"/>
                </a:solidFill>
              </a:rPr>
              <a:t>Доходы </a:t>
            </a:r>
            <a:r>
              <a:rPr lang="ru-RU" sz="2800" b="1" i="1" dirty="0">
                <a:solidFill>
                  <a:srgbClr val="002060"/>
                </a:solidFill>
              </a:rPr>
              <a:t>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a:t>
            </a:r>
            <a:r>
              <a:rPr lang="ru-RU" sz="2800" b="1" i="1" dirty="0">
                <a:solidFill>
                  <a:srgbClr val="002060"/>
                </a:solidFill>
              </a:rPr>
              <a:t>202</a:t>
            </a:r>
            <a:r>
              <a:rPr lang="en-US" sz="2800" b="1" i="1" dirty="0">
                <a:solidFill>
                  <a:srgbClr val="002060"/>
                </a:solidFill>
              </a:rPr>
              <a:t>1</a:t>
            </a:r>
            <a:r>
              <a:rPr lang="ru-RU" sz="2800" b="1" i="1" dirty="0">
                <a:solidFill>
                  <a:srgbClr val="002060"/>
                </a:solidFill>
              </a:rPr>
              <a:t> 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2022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2023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8" cy="1214446"/>
          </a:xfrm>
        </p:spPr>
        <p:txBody>
          <a:bodyPr/>
          <a:lstStyle/>
          <a:p>
            <a:pPr algn="ctr">
              <a:defRPr/>
            </a:pPr>
            <a:r>
              <a:rPr lang="ru-RU" sz="1600" dirty="0" smtClean="0">
                <a:solidFill>
                  <a:srgbClr val="002060"/>
                </a:solidFill>
                <a:effectLst/>
              </a:rPr>
              <a:t>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a:t>
            </a:r>
            <a:r>
              <a:rPr lang="ru-RU" dirty="0" smtClean="0">
                <a:solidFill>
                  <a:srgbClr val="002060"/>
                </a:solidFill>
                <a:effectLst/>
              </a:rPr>
              <a:t/>
            </a:r>
            <a:br>
              <a:rPr lang="ru-RU" dirty="0" smtClean="0">
                <a:solidFill>
                  <a:srgbClr val="002060"/>
                </a:solidFill>
                <a:effectLst/>
              </a:rPr>
            </a:br>
            <a:endParaRPr lang="ru-RU" dirty="0">
              <a:solidFill>
                <a:srgbClr val="002060"/>
              </a:solidFill>
              <a:effectLst/>
            </a:endParaRPr>
          </a:p>
        </p:txBody>
      </p:sp>
      <p:sp>
        <p:nvSpPr>
          <p:cNvPr id="33795" name="Текст 2"/>
          <p:cNvSpPr>
            <a:spLocks noGrp="1"/>
          </p:cNvSpPr>
          <p:nvPr>
            <p:ph type="body" idx="1"/>
          </p:nvPr>
        </p:nvSpPr>
        <p:spPr>
          <a:xfrm>
            <a:off x="785813" y="1000125"/>
            <a:ext cx="7900987" cy="5500688"/>
          </a:xfrm>
        </p:spPr>
        <p:txBody>
          <a:bodyPr/>
          <a:lstStyle/>
          <a:p>
            <a:pPr marL="73025" algn="ctr"/>
            <a:r>
              <a:rPr lang="ru-RU" sz="1400" b="1" dirty="0" smtClean="0"/>
              <a:t>Сведения о налоговых льготах и объеме выпадающих доходов в связи с предоставлением таких льгот отсутствует, в связи с тем, что на 2021 год и плановый период налоговые льготы по налогам, зачисляемым в бюджет муниципального района, не предоставлялись.</a:t>
            </a:r>
          </a:p>
          <a:p>
            <a:pPr marL="73025" algn="r"/>
            <a:r>
              <a:rPr lang="ru-RU" sz="1400" dirty="0" smtClean="0"/>
              <a:t>(в тыс. рублей)</a:t>
            </a:r>
          </a:p>
          <a:p>
            <a:pPr marL="73025"/>
            <a:endParaRPr lang="ru-RU" dirty="0" smtClean="0"/>
          </a:p>
        </p:txBody>
      </p:sp>
      <p:graphicFrame>
        <p:nvGraphicFramePr>
          <p:cNvPr id="4" name="Таблица 3"/>
          <p:cNvGraphicFramePr>
            <a:graphicFrameLocks noGrp="1"/>
          </p:cNvGraphicFramePr>
          <p:nvPr/>
        </p:nvGraphicFramePr>
        <p:xfrm>
          <a:off x="214313" y="2000250"/>
          <a:ext cx="8643937" cy="4793234"/>
        </p:xfrm>
        <a:graphic>
          <a:graphicData uri="http://schemas.openxmlformats.org/drawingml/2006/table">
            <a:tbl>
              <a:tblPr/>
              <a:tblGrid>
                <a:gridCol w="1928812"/>
                <a:gridCol w="1214438"/>
                <a:gridCol w="1500187"/>
                <a:gridCol w="1285875"/>
                <a:gridCol w="1428750"/>
                <a:gridCol w="1285875"/>
              </a:tblGrid>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Наименование</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2020 г. (первонач.)</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Темпы роста </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 к 2020 г, %</a:t>
                      </a:r>
                      <a:endParaRPr kumimoji="0" lang="ru-RU" sz="1100" b="1" i="0" u="none" strike="noStrike" cap="none" normalizeH="0" baseline="0" dirty="0" smtClean="0">
                        <a:ln>
                          <a:noFill/>
                        </a:ln>
                        <a:solidFill>
                          <a:srgbClr val="FFFFFF"/>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2022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2023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ВСЕГО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232035,3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249794,7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198671,2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234098,5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Налоговые и неналоговые доходы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20594,9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21208,3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Times New Roman" pitchFamily="18" charset="0"/>
                          <a:cs typeface="Arial" charset="0"/>
                        </a:rPr>
                        <a:t>22400</a:t>
                      </a:r>
                      <a:r>
                        <a:rPr kumimoji="0" lang="ru-RU" sz="1400" b="1" i="0" u="none" strike="noStrike" cap="none" normalizeH="0" baseline="0" dirty="0" smtClean="0">
                          <a:ln>
                            <a:noFill/>
                          </a:ln>
                          <a:solidFill>
                            <a:srgbClr val="002060"/>
                          </a:solidFill>
                          <a:effectLst/>
                          <a:latin typeface="Times New Roman" pitchFamily="18" charset="0"/>
                          <a:cs typeface="Arial" charset="0"/>
                        </a:rPr>
                        <a:t>,</a:t>
                      </a:r>
                      <a:r>
                        <a:rPr kumimoji="0" lang="en-US" sz="1400" b="1" i="0" u="none" strike="noStrike" cap="none" normalizeH="0" baseline="0" dirty="0" smtClean="0">
                          <a:ln>
                            <a:noFill/>
                          </a:ln>
                          <a:solidFill>
                            <a:srgbClr val="002060"/>
                          </a:solidFill>
                          <a:effectLst/>
                          <a:latin typeface="Times New Roman" pitchFamily="18" charset="0"/>
                          <a:cs typeface="Arial" charset="0"/>
                        </a:rPr>
                        <a:t>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налоговые доходы всего </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19352,5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19406,3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19853,8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20991,6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 том числе налог на доходы физических лиц</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15665,2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15809,3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16613,9</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17509,2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единый налог на вмененный доход</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2575,3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неналоговые доходы всего</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1242,4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1408,7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Arial" charset="0"/>
                        </a:rPr>
                        <a:t>в том числе доходы от аренды земли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00063" y="285750"/>
          <a:ext cx="8215312" cy="4181475"/>
        </p:xfrm>
        <a:graphic>
          <a:graphicData uri="http://schemas.openxmlformats.org/drawingml/2006/table">
            <a:tbl>
              <a:tblPr/>
              <a:tblGrid>
                <a:gridCol w="1368425"/>
                <a:gridCol w="1370012"/>
                <a:gridCol w="1368425"/>
                <a:gridCol w="1370013"/>
                <a:gridCol w="1370012"/>
                <a:gridCol w="13684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штрафные санкции</a:t>
                      </a:r>
                      <a:endParaRPr kumimoji="0" lang="ru-RU" sz="11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Безвозмездные  поступления</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211440,5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229084,0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177462,9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214203,7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дотации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129531,0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127493,3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97420,0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субвенции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83496,1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76374,5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80434,0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субсидии</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18233,1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3529,2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48680,5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иные межбюджетные трансферты</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1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-377,7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
        <p:nvSpPr>
          <p:cNvPr id="34870" name="Rectangle 54"/>
          <p:cNvSpPr>
            <a:spLocks noChangeArrowheads="1"/>
          </p:cNvSpPr>
          <p:nvPr/>
        </p:nvSpPr>
        <p:spPr bwMode="auto">
          <a:xfrm rot="10800000" flipV="1">
            <a:off x="357158" y="4500570"/>
            <a:ext cx="8286750" cy="2123658"/>
          </a:xfrm>
          <a:prstGeom prst="rect">
            <a:avLst/>
          </a:prstGeom>
          <a:noFill/>
          <a:ln w="9525">
            <a:noFill/>
            <a:miter lim="800000"/>
            <a:headEnd/>
            <a:tailEnd/>
          </a:ln>
        </p:spPr>
        <p:txBody>
          <a:bodyPr anchor="ctr">
            <a:spAutoFit/>
          </a:bodyPr>
          <a:lstStyle/>
          <a:p>
            <a:pPr algn="just" eaLnBrk="0" hangingPunct="0"/>
            <a:r>
              <a:rPr lang="ru-RU" sz="1600" dirty="0">
                <a:latin typeface="Times New Roman" pitchFamily="18" charset="0"/>
              </a:rPr>
              <a:t>      </a:t>
            </a:r>
            <a:r>
              <a:rPr lang="ru-RU" sz="1600" b="1" i="1" dirty="0">
                <a:solidFill>
                  <a:schemeClr val="tx1">
                    <a:lumMod val="95000"/>
                    <a:lumOff val="5000"/>
                  </a:schemeClr>
                </a:solidFill>
                <a:latin typeface="Times New Roman" pitchFamily="18" charset="0"/>
              </a:rPr>
              <a:t>Основным налоговым доходом, формирующим бюджет муниципального района, является </a:t>
            </a:r>
            <a:r>
              <a:rPr lang="ru-RU" sz="1600" b="1" i="1" dirty="0" smtClean="0">
                <a:solidFill>
                  <a:schemeClr val="tx1">
                    <a:lumMod val="95000"/>
                    <a:lumOff val="5000"/>
                  </a:schemeClr>
                </a:solidFill>
                <a:latin typeface="Times New Roman" pitchFamily="18" charset="0"/>
              </a:rPr>
              <a:t>в </a:t>
            </a:r>
            <a:r>
              <a:rPr lang="ru-RU" sz="1600" b="1" i="1" dirty="0">
                <a:solidFill>
                  <a:schemeClr val="tx1">
                    <a:lumMod val="95000"/>
                    <a:lumOff val="5000"/>
                  </a:schemeClr>
                </a:solidFill>
                <a:latin typeface="Times New Roman" pitchFamily="18" charset="0"/>
              </a:rPr>
              <a:t>бюджет муниципального района, являются плательщики налога на доходы физических лиц</a:t>
            </a:r>
            <a:r>
              <a:rPr lang="ru-RU" sz="1600" b="1" i="1" dirty="0" smtClean="0">
                <a:solidFill>
                  <a:schemeClr val="tx1">
                    <a:lumMod val="95000"/>
                    <a:lumOff val="5000"/>
                  </a:schemeClr>
                </a:solidFill>
                <a:latin typeface="Times New Roman" pitchFamily="18" charset="0"/>
              </a:rPr>
              <a:t>: </a:t>
            </a:r>
            <a:endParaRPr lang="en-US" sz="1600" b="1" i="1" dirty="0" smtClean="0">
              <a:solidFill>
                <a:schemeClr val="tx1">
                  <a:lumMod val="95000"/>
                  <a:lumOff val="5000"/>
                </a:schemeClr>
              </a:solidFill>
              <a:latin typeface="Times New Roman" pitchFamily="18" charset="0"/>
            </a:endParaRPr>
          </a:p>
          <a:p>
            <a:pPr algn="just" eaLnBrk="0" hangingPunct="0"/>
            <a:r>
              <a:rPr lang="ru-RU" sz="1400" b="1" dirty="0" smtClean="0">
                <a:latin typeface="Times New Roman" pitchFamily="18" charset="0"/>
              </a:rPr>
              <a:t>Общество </a:t>
            </a:r>
            <a:r>
              <a:rPr lang="ru-RU" sz="1400" b="1" dirty="0">
                <a:latin typeface="Times New Roman" pitchFamily="18" charset="0"/>
              </a:rPr>
              <a:t>с ограниченной ответственностью </a:t>
            </a:r>
            <a:r>
              <a:rPr lang="ru-RU" sz="1400" b="1" dirty="0"/>
              <a:t>«</a:t>
            </a:r>
            <a:r>
              <a:rPr lang="ru-RU" sz="1400" b="1" dirty="0">
                <a:latin typeface="Times New Roman" pitchFamily="18" charset="0"/>
              </a:rPr>
              <a:t>Брянская мясная компания</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Сельскохозяйственный</a:t>
            </a:r>
            <a:r>
              <a:rPr lang="ru-RU" sz="1400" dirty="0">
                <a:latin typeface="Times New Roman" pitchFamily="18" charset="0"/>
              </a:rPr>
              <a:t> </a:t>
            </a:r>
            <a:r>
              <a:rPr lang="ru-RU" sz="1400" b="1" dirty="0">
                <a:latin typeface="Times New Roman" pitchFamily="18" charset="0"/>
              </a:rPr>
              <a:t>производственный</a:t>
            </a:r>
            <a:r>
              <a:rPr lang="ru-RU" sz="1400" dirty="0">
                <a:latin typeface="Times New Roman" pitchFamily="18" charset="0"/>
              </a:rPr>
              <a:t> </a:t>
            </a:r>
            <a:r>
              <a:rPr lang="ru-RU" sz="1400" b="1" dirty="0">
                <a:latin typeface="Times New Roman" pitchFamily="18" charset="0"/>
              </a:rPr>
              <a:t>кооператив </a:t>
            </a:r>
            <a:r>
              <a:rPr lang="ru-RU" sz="1400" b="1" dirty="0"/>
              <a:t>«</a:t>
            </a:r>
            <a:r>
              <a:rPr lang="ru-RU" sz="1400" b="1" dirty="0">
                <a:latin typeface="Times New Roman" pitchFamily="18" charset="0"/>
              </a:rPr>
              <a:t>Звезда</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Закрытое </a:t>
            </a:r>
            <a:r>
              <a:rPr lang="ru-RU" sz="1400" b="1" dirty="0">
                <a:latin typeface="Times New Roman" pitchFamily="18" charset="0"/>
              </a:rPr>
              <a:t>акционерное общество </a:t>
            </a:r>
            <a:r>
              <a:rPr lang="ru-RU" sz="1400" b="1" dirty="0"/>
              <a:t>«</a:t>
            </a:r>
            <a:r>
              <a:rPr lang="ru-RU" sz="1400" b="1" dirty="0">
                <a:latin typeface="Times New Roman" pitchFamily="18" charset="0"/>
              </a:rPr>
              <a:t>Свободный труд</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a:t>
            </a:r>
            <a:endParaRPr lang="ru-RU"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lumMod val="95000"/>
                  <a:lumOff val="5000"/>
                </a:schemeClr>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неналоговых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143008"/>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безвозмездных поступлений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rgbClr val="FFC000"/>
              </a:solidFill>
            </a:endParaRPr>
          </a:p>
        </p:txBody>
      </p:sp>
      <p:graphicFrame>
        <p:nvGraphicFramePr>
          <p:cNvPr id="7" name="Содержимое 6"/>
          <p:cNvGraphicFramePr>
            <a:graphicFrameLocks noGrp="1"/>
          </p:cNvGraphicFramePr>
          <p:nvPr>
            <p:ph idx="1"/>
          </p:nvPr>
        </p:nvGraphicFramePr>
        <p:xfrm>
          <a:off x="457200" y="1600200"/>
          <a:ext cx="8472518"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i="1" dirty="0" smtClean="0">
                <a:solidFill>
                  <a:srgbClr val="7030A0"/>
                </a:solidFill>
                <a:effectLst/>
              </a:rPr>
              <a:t>Межбюджетные отношения</a:t>
            </a:r>
            <a:endParaRPr lang="ru-RU" sz="3200" i="1" dirty="0">
              <a:solidFill>
                <a:srgbClr val="7030A0"/>
              </a:solidFill>
              <a:effectLst/>
            </a:endParaRPr>
          </a:p>
        </p:txBody>
      </p:sp>
      <p:sp>
        <p:nvSpPr>
          <p:cNvPr id="35843" name="Содержимое 2"/>
          <p:cNvSpPr>
            <a:spLocks noGrp="1"/>
          </p:cNvSpPr>
          <p:nvPr>
            <p:ph idx="1"/>
          </p:nvPr>
        </p:nvSpPr>
        <p:spPr/>
        <p:txBody>
          <a:bodyPr/>
          <a:lstStyle/>
          <a:p>
            <a:pPr algn="just">
              <a:buClr>
                <a:schemeClr val="accent3">
                  <a:lumMod val="75000"/>
                </a:schemeClr>
              </a:buClr>
            </a:pPr>
            <a:r>
              <a:rPr lang="ru-RU" sz="1800" b="1" i="1" dirty="0" smtClean="0">
                <a:solidFill>
                  <a:schemeClr val="accent3">
                    <a:lumMod val="50000"/>
                  </a:schemeClr>
                </a:solidFill>
              </a:rPr>
              <a:t>Межбюджетные трансферты – это средства, предоставляемые одним бюджетом бюджетной системы Российской Федерации другому бюджету. </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1 году из  бюджета муниципального образования, составляет 27680,8 тысяч рублей.</a:t>
            </a:r>
            <a:endParaRPr lang="en-US" sz="1800" b="1" i="1" dirty="0" smtClean="0">
              <a:solidFill>
                <a:schemeClr val="accent3">
                  <a:lumMod val="50000"/>
                </a:schemeClr>
              </a:solidFill>
            </a:endParaRP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2 году из  бюджета муниципального образования, составляет 27032,6 тысяч рублей.</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3 году из  бюджета муниципального образования, составляет 23657,3 тысяч рублей.</a:t>
            </a:r>
          </a:p>
          <a:p>
            <a:pPr algn="just">
              <a:buClr>
                <a:schemeClr val="accent3">
                  <a:lumMod val="75000"/>
                </a:schemeClr>
              </a:buClr>
            </a:pPr>
            <a:endParaRPr lang="ru-RU" sz="1600" b="1" i="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214313"/>
            <a:ext cx="9144000" cy="553998"/>
          </a:xfrm>
          <a:prstGeom prst="rect">
            <a:avLst/>
          </a:prstGeom>
          <a:noFill/>
          <a:ln w="9525">
            <a:noFill/>
            <a:miter lim="800000"/>
            <a:headEnd/>
            <a:tailEnd/>
          </a:ln>
        </p:spPr>
        <p:txBody>
          <a:bodyPr anchor="ctr">
            <a:spAutoFit/>
          </a:bodyPr>
          <a:lstStyle/>
          <a:p>
            <a:pPr algn="ctr" eaLnBrk="0" hangingPunct="0"/>
            <a:r>
              <a:rPr lang="ru-RU" sz="1600" b="1" i="1" dirty="0">
                <a:solidFill>
                  <a:srgbClr val="00B050"/>
                </a:solidFill>
                <a:latin typeface="Times New Roman" pitchFamily="18" charset="0"/>
              </a:rPr>
              <a:t>Межбюджетные трансферты  на </a:t>
            </a:r>
            <a:r>
              <a:rPr lang="ru-RU" sz="1600" b="1" i="1" dirty="0" smtClean="0">
                <a:solidFill>
                  <a:srgbClr val="00B050"/>
                </a:solidFill>
                <a:latin typeface="Times New Roman" pitchFamily="18" charset="0"/>
              </a:rPr>
              <a:t>2021год </a:t>
            </a:r>
            <a:r>
              <a:rPr lang="ru-RU" sz="1600" b="1" i="1" dirty="0">
                <a:solidFill>
                  <a:srgbClr val="00B050"/>
                </a:solidFill>
                <a:latin typeface="Times New Roman" pitchFamily="18" charset="0"/>
              </a:rPr>
              <a:t>и на плановый период </a:t>
            </a:r>
            <a:r>
              <a:rPr lang="ru-RU" sz="1600" b="1" i="1" dirty="0" smtClean="0">
                <a:solidFill>
                  <a:srgbClr val="00B050"/>
                </a:solidFill>
                <a:latin typeface="Times New Roman" pitchFamily="18" charset="0"/>
              </a:rPr>
              <a:t>2022 </a:t>
            </a:r>
            <a:r>
              <a:rPr lang="ru-RU" sz="1600" b="1" i="1" dirty="0">
                <a:solidFill>
                  <a:srgbClr val="00B050"/>
                </a:solidFill>
                <a:latin typeface="Times New Roman" pitchFamily="18" charset="0"/>
              </a:rPr>
              <a:t>и </a:t>
            </a:r>
            <a:r>
              <a:rPr lang="ru-RU" sz="1600" b="1" i="1" dirty="0" smtClean="0">
                <a:solidFill>
                  <a:srgbClr val="00B050"/>
                </a:solidFill>
                <a:latin typeface="Times New Roman" pitchFamily="18" charset="0"/>
              </a:rPr>
              <a:t>2023 </a:t>
            </a:r>
            <a:r>
              <a:rPr lang="ru-RU" sz="1600" b="1" i="1" dirty="0">
                <a:solidFill>
                  <a:srgbClr val="00B050"/>
                </a:solidFill>
                <a:latin typeface="Times New Roman" pitchFamily="18" charset="0"/>
              </a:rPr>
              <a:t>годов</a:t>
            </a:r>
          </a:p>
          <a:p>
            <a:pPr algn="just" eaLnBrk="0" hangingPunct="0"/>
            <a:r>
              <a:rPr lang="ru-RU" sz="1400" b="1" i="1" dirty="0">
                <a:solidFill>
                  <a:srgbClr val="00B050"/>
                </a:solidFill>
                <a:latin typeface="Times New Roman" pitchFamily="18" charset="0"/>
              </a:rPr>
              <a:t>                                                                                                                                                                                  </a:t>
            </a:r>
            <a:r>
              <a:rPr lang="ru-RU" sz="1400" b="1" i="1" dirty="0" smtClean="0">
                <a:solidFill>
                  <a:srgbClr val="00B050"/>
                </a:solidFill>
                <a:latin typeface="Times New Roman" pitchFamily="18" charset="0"/>
              </a:rPr>
              <a:t>тыс.рублей</a:t>
            </a:r>
            <a:endParaRPr lang="ru-RU" sz="1400" i="1" dirty="0">
              <a:solidFill>
                <a:srgbClr val="00B050"/>
              </a:solidFill>
            </a:endParaRPr>
          </a:p>
        </p:txBody>
      </p:sp>
      <p:graphicFrame>
        <p:nvGraphicFramePr>
          <p:cNvPr id="5" name="Таблица 4"/>
          <p:cNvGraphicFramePr>
            <a:graphicFrameLocks noGrp="1"/>
          </p:cNvGraphicFramePr>
          <p:nvPr/>
        </p:nvGraphicFramePr>
        <p:xfrm>
          <a:off x="357158" y="744828"/>
          <a:ext cx="8429714" cy="5970320"/>
        </p:xfrm>
        <a:graphic>
          <a:graphicData uri="http://schemas.openxmlformats.org/drawingml/2006/table">
            <a:tbl>
              <a:tblPr firstRow="1" bandRow="1">
                <a:tableStyleId>{5C22544A-7EE6-4342-B048-85BDC9FD1C3A}</a:tableStyleId>
              </a:tblPr>
              <a:tblGrid>
                <a:gridCol w="500066"/>
                <a:gridCol w="3679373"/>
                <a:gridCol w="850055"/>
                <a:gridCol w="850055"/>
                <a:gridCol w="850055"/>
                <a:gridCol w="850055"/>
                <a:gridCol w="850055"/>
              </a:tblGrid>
              <a:tr h="500691">
                <a:tc>
                  <a:txBody>
                    <a:bodyPr/>
                    <a:lstStyle/>
                    <a:p>
                      <a:r>
                        <a:rPr lang="ru-RU" sz="1400" i="1" u="none" dirty="0" smtClean="0">
                          <a:solidFill>
                            <a:schemeClr val="tx1">
                              <a:lumMod val="95000"/>
                              <a:lumOff val="5000"/>
                            </a:schemeClr>
                          </a:solidFill>
                        </a:rPr>
                        <a:t>№ </a:t>
                      </a:r>
                      <a:r>
                        <a:rPr lang="ru-RU" sz="1400" i="1" u="none" dirty="0" err="1" smtClean="0">
                          <a:solidFill>
                            <a:schemeClr val="tx1">
                              <a:lumMod val="95000"/>
                              <a:lumOff val="5000"/>
                            </a:schemeClr>
                          </a:solidFill>
                        </a:rPr>
                        <a:t>п</a:t>
                      </a:r>
                      <a:r>
                        <a:rPr lang="ru-RU" sz="1400" i="1" u="none" dirty="0" smtClean="0">
                          <a:solidFill>
                            <a:schemeClr val="tx1">
                              <a:lumMod val="95000"/>
                              <a:lumOff val="5000"/>
                            </a:schemeClr>
                          </a:solidFill>
                        </a:rPr>
                        <a:t>/</a:t>
                      </a:r>
                      <a:r>
                        <a:rPr lang="ru-RU" sz="1400" i="1" u="none" dirty="0" err="1" smtClean="0">
                          <a:solidFill>
                            <a:schemeClr val="tx1">
                              <a:lumMod val="95000"/>
                              <a:lumOff val="5000"/>
                            </a:schemeClr>
                          </a:solidFill>
                        </a:rPr>
                        <a:t>п</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Наименование трансферта</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2019 год </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2020 год</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2021год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2022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2023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0893">
                <a:tc>
                  <a:txBody>
                    <a:bodyPr/>
                    <a:lstStyle/>
                    <a:p>
                      <a:r>
                        <a:rPr lang="ru-RU" sz="900" dirty="0" smtClean="0">
                          <a:solidFill>
                            <a:schemeClr val="tx1">
                              <a:lumMod val="95000"/>
                              <a:lumOff val="5000"/>
                            </a:schemeClr>
                          </a:solidFill>
                        </a:rPr>
                        <a:t>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Дотации: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90147,0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129531,0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127493,3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97420,0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84950,0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20893">
                <a:tc>
                  <a:txBody>
                    <a:bodyPr/>
                    <a:lstStyle/>
                    <a:p>
                      <a:r>
                        <a:rPr lang="ru-RU" sz="900" dirty="0" smtClean="0">
                          <a:solidFill>
                            <a:schemeClr val="tx1">
                              <a:lumMod val="95000"/>
                              <a:lumOff val="5000"/>
                            </a:schemeClr>
                          </a:solidFill>
                        </a:rPr>
                        <a:t>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38170,8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10838,1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18233,1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3529,2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48680,5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485965">
                <a:tc>
                  <a:txBody>
                    <a:bodyPr/>
                    <a:lstStyle/>
                    <a:p>
                      <a:r>
                        <a:rPr lang="ru-RU" sz="900" dirty="0" smtClean="0">
                          <a:solidFill>
                            <a:schemeClr val="tx1">
                              <a:lumMod val="95000"/>
                              <a:lumOff val="5000"/>
                            </a:schemeClr>
                          </a:solidFill>
                        </a:rPr>
                        <a:t>2.1.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940,5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реализацию мероприятий по обеспечению жильем молодых семей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1066,1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466,8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478,6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Субсидия бюджетам муниципальных районов на поддержку отрасли культуры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45696,4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67712">
                <a:tc>
                  <a:txBody>
                    <a:bodyPr/>
                    <a:lstStyle/>
                    <a:p>
                      <a:r>
                        <a:rPr lang="ru-RU" sz="900" dirty="0" smtClean="0">
                          <a:solidFill>
                            <a:schemeClr val="tx1">
                              <a:lumMod val="95000"/>
                              <a:lumOff val="5000"/>
                            </a:schemeClr>
                          </a:solidFill>
                        </a:rPr>
                        <a:t>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разработку генеральных планов, правил землепользования и застройки сельских поселений Смоленской области	</a:t>
                      </a:r>
                      <a:endParaRPr lang="ru-RU" sz="1000" baseline="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1528">
                <a:tc>
                  <a:txBody>
                    <a:bodyPr/>
                    <a:lstStyle/>
                    <a:p>
                      <a:r>
                        <a:rPr lang="ru-RU" sz="900" dirty="0" smtClean="0">
                          <a:solidFill>
                            <a:schemeClr val="tx1">
                              <a:lumMod val="95000"/>
                              <a:lumOff val="5000"/>
                            </a:schemeClr>
                          </a:solidFill>
                        </a:rPr>
                        <a:t>2.5.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в образовательных организациях условий для получения детьми-инвалидами качественного образования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2.6.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муниципальным районам  на организацию мероприятий  по ликвидационному  тампонажу  бесхозяйных  подземных водозаборных скважин</a:t>
                      </a:r>
                      <a:endParaRPr kumimoji="0" lang="ru-RU" sz="1800" kern="1200" baseline="0" dirty="0" smtClean="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929,4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2256,3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2323,8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2390,7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(обновление</a:t>
                      </a:r>
                      <a:r>
                        <a:rPr kumimoji="0" lang="en-US" sz="1000" kern="1200" baseline="0" dirty="0" smtClean="0">
                          <a:solidFill>
                            <a:schemeClr val="tx1">
                              <a:lumMod val="95000"/>
                              <a:lumOff val="5000"/>
                            </a:schemeClr>
                          </a:solidFill>
                          <a:latin typeface="+mn-lt"/>
                          <a:ea typeface="+mn-ea"/>
                          <a:cs typeface="+mn-cs"/>
                        </a:rPr>
                        <a:t>) </a:t>
                      </a:r>
                      <a:r>
                        <a:rPr kumimoji="0" lang="ru-RU" sz="1000" kern="1200" baseline="0" dirty="0" smtClean="0">
                          <a:solidFill>
                            <a:schemeClr val="tx1">
                              <a:lumMod val="95000"/>
                              <a:lumOff val="5000"/>
                            </a:schemeClr>
                          </a:solidFill>
                          <a:latin typeface="+mn-lt"/>
                          <a:ea typeface="+mn-ea"/>
                          <a:cs typeface="+mn-cs"/>
                        </a:rPr>
                        <a:t>материально-технической базы для реализации основных и дополнительных общеобразовательных программ цифрового и гуманитарного профилей в общеобразовательных организациях, расположенных в сельской местности и малых городах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1359,4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24794">
                <a:tc>
                  <a:txBody>
                    <a:bodyPr/>
                    <a:lstStyle/>
                    <a:p>
                      <a:r>
                        <a:rPr lang="ru-RU" sz="900" dirty="0" smtClean="0">
                          <a:solidFill>
                            <a:schemeClr val="tx1">
                              <a:lumMod val="95000"/>
                              <a:lumOff val="5000"/>
                            </a:schemeClr>
                          </a:solidFill>
                        </a:rPr>
                        <a:t>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муниципальным районам из резервного фонда Администрации Смоленской области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9656,9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pPr>
              <a:defRPr/>
            </a:pPr>
            <a:r>
              <a:rPr lang="en-US" i="1" dirty="0" err="1" smtClean="0">
                <a:effectLst/>
              </a:rPr>
              <a:t>Как</a:t>
            </a:r>
            <a:r>
              <a:rPr lang="en-US" i="1" dirty="0" smtClean="0">
                <a:effectLst/>
              </a:rPr>
              <a:t> </a:t>
            </a:r>
            <a:r>
              <a:rPr lang="en-US" i="1" dirty="0" err="1" smtClean="0">
                <a:effectLst/>
              </a:rPr>
              <a:t>определяется</a:t>
            </a:r>
            <a:r>
              <a:rPr lang="en-US" i="1" dirty="0" smtClean="0">
                <a:effectLst/>
              </a:rPr>
              <a:t> </a:t>
            </a:r>
            <a:r>
              <a:rPr lang="en-US" i="1" dirty="0" err="1" smtClean="0">
                <a:effectLst/>
              </a:rPr>
              <a:t>баланс</a:t>
            </a:r>
            <a:r>
              <a:rPr lang="en-US" i="1" dirty="0" smtClean="0">
                <a:effectLst/>
              </a:rPr>
              <a:t> </a:t>
            </a:r>
            <a:r>
              <a:rPr lang="en-US" i="1" dirty="0" err="1" smtClean="0">
                <a:effectLst/>
              </a:rPr>
              <a:t>бюджета</a:t>
            </a:r>
            <a:r>
              <a:rPr lang="en-US" i="1" dirty="0" smtClean="0">
                <a:effectLst/>
              </a:rPr>
              <a:t>?</a:t>
            </a:r>
            <a:r>
              <a:rPr lang="ru-RU" dirty="0" smtClean="0"/>
              <a:t/>
            </a:r>
            <a:br>
              <a:rPr lang="ru-RU" dirty="0" smtClean="0"/>
            </a:br>
            <a:endParaRPr lang="ru-RU" dirty="0"/>
          </a:p>
        </p:txBody>
      </p:sp>
      <p:sp>
        <p:nvSpPr>
          <p:cNvPr id="20483" name="Содержимое 2"/>
          <p:cNvSpPr>
            <a:spLocks noGrp="1"/>
          </p:cNvSpPr>
          <p:nvPr>
            <p:ph idx="1"/>
          </p:nvPr>
        </p:nvSpPr>
        <p:spPr/>
        <p:txBody>
          <a:bodyPr/>
          <a:lstStyle/>
          <a:p>
            <a:pPr algn="just"/>
            <a:r>
              <a:rPr lang="ru-RU" b="1" i="1" dirty="0" smtClean="0"/>
              <a:t>Доходы – Расходы = Дефицит / </a:t>
            </a:r>
            <a:r>
              <a:rPr lang="ru-RU" b="1" i="1" dirty="0" err="1" smtClean="0"/>
              <a:t>Профицит</a:t>
            </a:r>
            <a:endParaRPr lang="ru-RU" i="1" dirty="0" smtClean="0"/>
          </a:p>
          <a:p>
            <a:pPr algn="just">
              <a:buFont typeface="Wingdings 2" pitchFamily="18" charset="2"/>
              <a:buNone/>
            </a:pPr>
            <a:endParaRPr lang="ru-RU" dirty="0" smtClean="0"/>
          </a:p>
          <a:p>
            <a:pPr algn="just"/>
            <a:r>
              <a:rPr lang="ru-RU" i="1" dirty="0" smtClean="0"/>
              <a:t>Если расходы превышают доходы складывается дефицит, если они меньше доходов – </a:t>
            </a:r>
            <a:r>
              <a:rPr lang="ru-RU" i="1" dirty="0" err="1" smtClean="0"/>
              <a:t>профицит</a:t>
            </a:r>
            <a:endParaRPr lang="ru-RU" i="1" dirty="0" smtClean="0"/>
          </a:p>
          <a:p>
            <a:pPr algn="just">
              <a:buNone/>
            </a:pPr>
            <a:endParaRPr lang="ru-RU" dirty="0" smtClean="0"/>
          </a:p>
          <a:p>
            <a:pPr algn="just"/>
            <a:r>
              <a:rPr lang="ru-RU" i="1" dirty="0" smtClean="0"/>
              <a:t>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a:t>
            </a:r>
          </a:p>
          <a:p>
            <a:pPr>
              <a:buFont typeface="Wingdings 2" pitchFamily="18" charset="2"/>
              <a:buNone/>
            </a:pPr>
            <a:r>
              <a:rPr lang="ru-RU" i="1" dirty="0" smtClean="0"/>
              <a:t> </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142852"/>
          <a:ext cx="8501122" cy="6338768"/>
        </p:xfrm>
        <a:graphic>
          <a:graphicData uri="http://schemas.openxmlformats.org/drawingml/2006/table">
            <a:tbl>
              <a:tblPr/>
              <a:tblGrid>
                <a:gridCol w="498436"/>
                <a:gridCol w="3716406"/>
                <a:gridCol w="857256"/>
                <a:gridCol w="857256"/>
                <a:gridCol w="857256"/>
                <a:gridCol w="857256"/>
                <a:gridCol w="857256"/>
              </a:tblGrid>
              <a:tr h="642942">
                <a:tc>
                  <a:txBody>
                    <a:bodyPr/>
                    <a:lstStyle/>
                    <a:p>
                      <a:r>
                        <a:rPr lang="ru-RU" sz="900" dirty="0" smtClean="0">
                          <a:solidFill>
                            <a:schemeClr val="tx1">
                              <a:lumMod val="95000"/>
                              <a:lumOff val="5000"/>
                            </a:schemeClr>
                          </a:solidFill>
                        </a:rPr>
                        <a:t>2.10.</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проведение проектно-изыскательских работ, разработку проектно-сметной документации на капитальный</a:t>
                      </a:r>
                      <a:r>
                        <a:rPr lang="ru-RU" sz="900" baseline="0" dirty="0" smtClean="0">
                          <a:solidFill>
                            <a:schemeClr val="tx1">
                              <a:lumMod val="95000"/>
                              <a:lumOff val="5000"/>
                            </a:schemeClr>
                          </a:solidFill>
                        </a:rPr>
                        <a:t> ремонт гидротехнических сооружений, находящихся в муниципальной собственности</a:t>
                      </a:r>
                      <a:r>
                        <a:rPr lang="ru-RU" sz="900" dirty="0" smtClean="0">
                          <a:solidFill>
                            <a:schemeClr val="tx1">
                              <a:lumMod val="95000"/>
                              <a:lumOff val="5000"/>
                            </a:schemeClr>
                          </a:solidFill>
                        </a:rPr>
                        <a:t>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1097,3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r>
                        <a:rPr lang="ru-RU" sz="900" dirty="0" smtClean="0">
                          <a:solidFill>
                            <a:schemeClr val="tx1">
                              <a:lumMod val="95000"/>
                              <a:lumOff val="5000"/>
                            </a:schemeClr>
                          </a:solidFill>
                        </a:rPr>
                        <a:t>2.11.</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муниципальных учреждений культуры</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2.12.</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образовательных учреждений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454,0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2.13.</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проведение мероприятий по вводу в эксплуатацию </a:t>
                      </a:r>
                      <a:r>
                        <a:rPr lang="ru-RU" sz="900" dirty="0" err="1" smtClean="0">
                          <a:solidFill>
                            <a:schemeClr val="tx1">
                              <a:lumMod val="95000"/>
                              <a:lumOff val="5000"/>
                            </a:schemeClr>
                          </a:solidFill>
                        </a:rPr>
                        <a:t>досуговых</a:t>
                      </a:r>
                      <a:r>
                        <a:rPr lang="ru-RU" sz="900" dirty="0" smtClean="0">
                          <a:solidFill>
                            <a:schemeClr val="tx1">
                              <a:lumMod val="95000"/>
                              <a:lumOff val="5000"/>
                            </a:schemeClr>
                          </a:solidFill>
                        </a:rPr>
                        <a:t> центров для граждан пожилого возраста</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1023,1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2.14.</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обеспечение условий для функционирования центров «Точка роста»</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2.15.</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муниципальных учреждений дополнительного образования</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smtClean="0">
                          <a:solidFill>
                            <a:schemeClr val="tx1">
                              <a:lumMod val="95000"/>
                              <a:lumOff val="5000"/>
                            </a:schemeClr>
                          </a:solidFill>
                        </a:rPr>
                        <a:t>2.16.</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35975,2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6416,5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a:t>
                      </a:r>
                      <a:r>
                        <a:rPr lang="ru-RU" sz="900" dirty="0">
                          <a:solidFill>
                            <a:schemeClr val="tx1">
                              <a:lumMod val="95000"/>
                              <a:lumOff val="5000"/>
                            </a:schemeClr>
                          </a:solidFill>
                        </a:rPr>
                        <a:t>0</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656,7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114,8</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84479,1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83496,1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76374,5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80434,0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3.1.</a:t>
                      </a:r>
                    </a:p>
                    <a:p>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Субвенции бюджетам муниципальных районов на выполнение передаваемых полномочий субъектов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75551,2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82150,0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79389,7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72378,4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76467,6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tx1">
                              <a:lumMod val="95000"/>
                              <a:lumOff val="5000"/>
                            </a:schemeClr>
                          </a:solidFill>
                        </a:rPr>
                        <a:t>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государственную регистрацию актов гражданского состояния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700,0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713,2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791,7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dirty="0" smtClean="0">
                          <a:solidFill>
                            <a:schemeClr val="tx1">
                              <a:lumMod val="95000"/>
                              <a:lumOff val="5000"/>
                            </a:schemeClr>
                          </a:solidFill>
                          <a:latin typeface="+mn-lt"/>
                          <a:ea typeface="+mn-ea"/>
                          <a:cs typeface="+mn-cs"/>
                        </a:rPr>
                        <a:t>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1614,5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Субвенции бюджетам муниципальных</a:t>
                      </a:r>
                      <a:r>
                        <a:rPr lang="ru-RU" sz="1000" baseline="0" dirty="0" smtClean="0">
                          <a:solidFill>
                            <a:schemeClr val="tx1">
                              <a:lumMod val="95000"/>
                              <a:lumOff val="5000"/>
                            </a:schemeClr>
                          </a:solidFill>
                        </a:rPr>
                        <a:t> районов на проведение Всероссийской переписи населения 2020 года</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110,4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r>
                        <a:rPr lang="ru-RU" sz="900" dirty="0" smtClean="0">
                          <a:solidFill>
                            <a:schemeClr val="tx1">
                              <a:lumMod val="95000"/>
                              <a:lumOff val="5000"/>
                            </a:schemeClr>
                          </a:solidFill>
                        </a:rPr>
                        <a:t>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Иные межбюджетные трансферты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142852"/>
          <a:ext cx="8501122" cy="1600200"/>
        </p:xfrm>
        <a:graphic>
          <a:graphicData uri="http://schemas.openxmlformats.org/drawingml/2006/table">
            <a:tbl>
              <a:tblPr/>
              <a:tblGrid>
                <a:gridCol w="498436"/>
                <a:gridCol w="3716406"/>
                <a:gridCol w="857256"/>
                <a:gridCol w="857256"/>
                <a:gridCol w="857256"/>
                <a:gridCol w="857256"/>
                <a:gridCol w="857256"/>
              </a:tblGrid>
              <a:tr h="543293">
                <a:tc>
                  <a:txBody>
                    <a:bodyPr/>
                    <a:lstStyle/>
                    <a:p>
                      <a:r>
                        <a:rPr lang="ru-RU" sz="900" dirty="0" smtClean="0">
                          <a:solidFill>
                            <a:schemeClr val="tx1">
                              <a:lumMod val="95000"/>
                              <a:lumOff val="5000"/>
                            </a:schemeClr>
                          </a:solidFill>
                        </a:rPr>
                        <a:t>4.1.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Межбюджетные 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4.2.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безвозмездные поступления в бюджеты муниципальных районов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Возврат остатков субсидий, субвенций и иных межбюджетных трансфертов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-377,7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FEFDF"/>
                    </a:solidFill>
                  </a:tcPr>
                </a:tc>
                <a:tc>
                  <a:txBody>
                    <a:bodyPr/>
                    <a:lstStyle/>
                    <a:p>
                      <a:r>
                        <a:rPr lang="ru-RU" sz="900" b="1" dirty="0" smtClean="0">
                          <a:solidFill>
                            <a:schemeClr val="tx1">
                              <a:lumMod val="95000"/>
                              <a:lumOff val="5000"/>
                            </a:schemeClr>
                          </a:solidFill>
                        </a:rPr>
                        <a:t>ИТОГО МЕЖБЮДЖЕТНЫХ ТРАНСФЕРТОВ:</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204782,5</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225184,2</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229084,0</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177462,9</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214203,7</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50" y="214313"/>
            <a:ext cx="8572500" cy="5048250"/>
          </a:xfrm>
          <a:prstGeom prst="rect">
            <a:avLst/>
          </a:prstGeom>
        </p:spPr>
        <p:txBody>
          <a:bodyPr>
            <a:spAutoFit/>
          </a:bodyPr>
          <a:lstStyle/>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r>
              <a:rPr lang="ru-RU" sz="2400" b="1" i="1" dirty="0">
                <a:solidFill>
                  <a:srgbClr val="0070C0"/>
                </a:solidFill>
                <a:latin typeface="Bookman Old Style" pitchFamily="18" charset="0"/>
                <a:cs typeface="Times New Roman" pitchFamily="18" charset="0"/>
              </a:rPr>
              <a:t>Направления увеличения доходной базы</a:t>
            </a:r>
            <a:endParaRPr lang="ru-RU" b="1" i="1" dirty="0">
              <a:solidFill>
                <a:srgbClr val="0070C0"/>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defRPr/>
            </a:pPr>
            <a:r>
              <a:rPr lang="ru-RU" sz="1600" b="1" i="1" dirty="0">
                <a:solidFill>
                  <a:srgbClr val="0070C0"/>
                </a:solidFill>
                <a:latin typeface="Bookman Old Style" pitchFamily="18" charset="0"/>
              </a:rPr>
              <a:t>- Совершенствование налогового администрирования и повышения уровня ответственности главных администраторов доходов;</a:t>
            </a:r>
          </a:p>
          <a:p>
            <a:pPr>
              <a:defRPr/>
            </a:pPr>
            <a:r>
              <a:rPr lang="ru-RU" sz="1600" b="1" i="1" dirty="0">
                <a:solidFill>
                  <a:srgbClr val="0070C0"/>
                </a:solidFill>
                <a:latin typeface="Bookman Old Style" pitchFamily="18" charset="0"/>
              </a:rPr>
              <a:t>- Усиление инвестиционной направленности экономического развития;</a:t>
            </a:r>
          </a:p>
          <a:p>
            <a:pPr>
              <a:defRPr/>
            </a:pPr>
            <a:r>
              <a:rPr lang="ru-RU" sz="1600" b="1" i="1" dirty="0">
                <a:solidFill>
                  <a:srgbClr val="0070C0"/>
                </a:solidFill>
                <a:latin typeface="Bookman Old Style" pitchFamily="18" charset="0"/>
              </a:rPr>
              <a:t>- Совершенствование методов контроля за легализацией «теневой» заработной платы;</a:t>
            </a:r>
          </a:p>
          <a:p>
            <a:pPr>
              <a:defRPr/>
            </a:pPr>
            <a:r>
              <a:rPr lang="ru-RU" sz="1600" b="1" i="1" dirty="0">
                <a:solidFill>
                  <a:srgbClr val="0070C0"/>
                </a:solidFill>
                <a:latin typeface="Bookman Old Style" pitchFamily="18" charset="0"/>
              </a:rPr>
              <a:t>- Повышение эффективности управления муниципальной собственностью;</a:t>
            </a:r>
          </a:p>
          <a:p>
            <a:pPr>
              <a:defRPr/>
            </a:pPr>
            <a:r>
              <a:rPr lang="ru-RU" sz="1600" b="1" i="1" dirty="0">
                <a:solidFill>
                  <a:srgbClr val="0070C0"/>
                </a:solidFill>
                <a:latin typeface="Bookman Old Style" pitchFamily="18" charset="0"/>
              </a:rPr>
              <a:t>- Сокращение недоимки по налогам;</a:t>
            </a:r>
          </a:p>
          <a:p>
            <a:pPr>
              <a:defRPr/>
            </a:pPr>
            <a:r>
              <a:rPr lang="ru-RU" sz="1600" b="1" i="1" dirty="0">
                <a:solidFill>
                  <a:srgbClr val="0070C0"/>
                </a:solidFill>
                <a:latin typeface="Bookman Old Style" pitchFamily="18" charset="0"/>
              </a:rPr>
              <a:t>- Совершенствование прогнозирования доходной и расходной части бюджета;</a:t>
            </a:r>
          </a:p>
          <a:p>
            <a:pPr>
              <a:defRPr/>
            </a:pPr>
            <a:r>
              <a:rPr lang="ru-RU" sz="1600" b="1" i="1" dirty="0">
                <a:solidFill>
                  <a:srgbClr val="0070C0"/>
                </a:solidFill>
                <a:latin typeface="Bookman Old Style" pitchFamily="18" charset="0"/>
              </a:rPr>
              <a:t>- Создание условий для обеспечения устойчивого исполнения местных бюджетов.</a:t>
            </a:r>
          </a:p>
          <a:p>
            <a:pPr>
              <a:defRPr/>
            </a:pPr>
            <a:endParaRPr lang="ru-RU" sz="1600" dirty="0">
              <a:solidFill>
                <a:srgbClr val="0070C0"/>
              </a:solidFill>
              <a:latin typeface="Bookman Old Style" pitchFamily="18" charset="0"/>
            </a:endParaRPr>
          </a:p>
          <a:p>
            <a:pPr>
              <a:defRPr/>
            </a:pPr>
            <a:endParaRPr lang="ru-RU" b="1" i="1" dirty="0">
              <a:solidFill>
                <a:srgbClr val="0070C0"/>
              </a:solidFill>
              <a:latin typeface="Bookman Old Style"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2021 год </a:t>
            </a:r>
            <a:br>
              <a:rPr lang="ru-RU" sz="2000" i="1" dirty="0" smtClean="0">
                <a:solidFill>
                  <a:srgbClr val="0070C0"/>
                </a:solidFill>
                <a:effectLst/>
              </a:rPr>
            </a:br>
            <a:r>
              <a:rPr lang="ru-RU" sz="2000" i="1" dirty="0" smtClean="0">
                <a:solidFill>
                  <a:srgbClr val="0070C0"/>
                </a:solidFill>
                <a:effectLst/>
              </a:rPr>
              <a:t>256616,1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2022 год </a:t>
            </a:r>
            <a:br>
              <a:rPr lang="ru-RU" sz="2000" i="1" dirty="0" smtClean="0">
                <a:solidFill>
                  <a:srgbClr val="0070C0"/>
                </a:solidFill>
                <a:effectLst/>
              </a:rPr>
            </a:br>
            <a:r>
              <a:rPr lang="ru-RU" sz="2000" i="1" dirty="0" smtClean="0">
                <a:solidFill>
                  <a:srgbClr val="0070C0"/>
                </a:solidFill>
                <a:effectLst/>
              </a:rPr>
              <a:t>198671,2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2023 год </a:t>
            </a:r>
            <a:br>
              <a:rPr lang="ru-RU" sz="2000" i="1" dirty="0" smtClean="0">
                <a:solidFill>
                  <a:srgbClr val="0070C0"/>
                </a:solidFill>
                <a:effectLst/>
              </a:rPr>
            </a:br>
            <a:r>
              <a:rPr lang="ru-RU" sz="2000" i="1" dirty="0" smtClean="0">
                <a:solidFill>
                  <a:srgbClr val="0070C0"/>
                </a:solidFill>
                <a:effectLst/>
              </a:rPr>
              <a:t>236604,0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71472" y="2643182"/>
            <a:ext cx="8215312" cy="2739211"/>
          </a:xfrm>
          <a:prstGeom prst="rect">
            <a:avLst/>
          </a:prstGeom>
          <a:noFill/>
          <a:ln w="9525">
            <a:noFill/>
            <a:miter lim="800000"/>
            <a:headEnd/>
            <a:tailEnd/>
          </a:ln>
        </p:spPr>
        <p:txBody>
          <a:bodyPr wrap="square" anchor="ctr">
            <a:spAutoFit/>
          </a:bodyPr>
          <a:lstStyle/>
          <a:p>
            <a:pPr indent="228600" algn="just" eaLnBrk="0" hangingPunct="0"/>
            <a:endParaRPr lang="ru-RU" sz="2800" b="1" i="1" dirty="0">
              <a:latin typeface="Times New Roman" pitchFamily="18" charset="0"/>
            </a:endParaRPr>
          </a:p>
          <a:p>
            <a:pPr indent="228600" algn="just" eaLnBrk="0" hangingPunct="0"/>
            <a:r>
              <a:rPr lang="ru-RU" sz="2400" b="1" i="1" dirty="0">
                <a:latin typeface="Times New Roman" pitchFamily="18" charset="0"/>
              </a:rPr>
              <a:t> цели и задачи государственной политики в определенной сфере;</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способы их достижения;</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примерные объемы используемых финансов</a:t>
            </a:r>
            <a:r>
              <a:rPr lang="ru-RU" sz="2400" b="1" i="1" dirty="0" smtClean="0">
                <a:latin typeface="Times New Roman" pitchFamily="18" charset="0"/>
              </a:rPr>
              <a:t>.</a:t>
            </a:r>
            <a:endParaRPr lang="ru-RU" sz="2800" i="1" dirty="0"/>
          </a:p>
        </p:txBody>
      </p:sp>
      <p:pic>
        <p:nvPicPr>
          <p:cNvPr id="1027" name="Picture 3"/>
          <p:cNvPicPr>
            <a:picLocks noChangeAspect="1" noChangeArrowheads="1"/>
          </p:cNvPicPr>
          <p:nvPr/>
        </p:nvPicPr>
        <p:blipFill>
          <a:blip r:embed="rId2"/>
          <a:srcRect/>
          <a:stretch>
            <a:fillRect/>
          </a:stretch>
        </p:blipFill>
        <p:spPr bwMode="auto">
          <a:xfrm>
            <a:off x="5857884" y="142852"/>
            <a:ext cx="3071834" cy="2639616"/>
          </a:xfrm>
          <a:prstGeom prst="rect">
            <a:avLst/>
          </a:prstGeom>
          <a:noFill/>
          <a:ln w="9525">
            <a:noFill/>
            <a:miter lim="800000"/>
            <a:headEnd/>
            <a:tailEnd/>
          </a:ln>
          <a:effectLst/>
        </p:spPr>
      </p:pic>
      <p:sp>
        <p:nvSpPr>
          <p:cNvPr id="7" name="TextBox 6"/>
          <p:cNvSpPr txBox="1"/>
          <p:nvPr/>
        </p:nvSpPr>
        <p:spPr>
          <a:xfrm>
            <a:off x="357158" y="1357298"/>
            <a:ext cx="5143536" cy="1292662"/>
          </a:xfrm>
          <a:prstGeom prst="rect">
            <a:avLst/>
          </a:prstGeom>
          <a:noFill/>
        </p:spPr>
        <p:txBody>
          <a:bodyPr wrap="square" rtlCol="0">
            <a:spAutoFit/>
          </a:bodyPr>
          <a:lstStyle/>
          <a:p>
            <a:pPr indent="228600" algn="just" eaLnBrk="0" hangingPunct="0"/>
            <a:r>
              <a:rPr lang="ru-RU" sz="2600" b="1" i="1" dirty="0" smtClean="0">
                <a:solidFill>
                  <a:srgbClr val="00B050"/>
                </a:solidFill>
                <a:latin typeface="Times New Roman" pitchFamily="18" charset="0"/>
              </a:rPr>
              <a:t>Государственная (муниципальная) программа </a:t>
            </a:r>
            <a:r>
              <a:rPr lang="ru-RU" sz="2600" b="1" i="1" dirty="0" smtClean="0">
                <a:solidFill>
                  <a:srgbClr val="00B050"/>
                </a:solidFill>
              </a:rPr>
              <a:t>–</a:t>
            </a:r>
            <a:r>
              <a:rPr lang="ru-RU" sz="2600" b="1" i="1" dirty="0" smtClean="0">
                <a:solidFill>
                  <a:srgbClr val="00B050"/>
                </a:solidFill>
                <a:latin typeface="Times New Roman" pitchFamily="18" charset="0"/>
              </a:rPr>
              <a:t> это документ, определяющий:</a:t>
            </a:r>
            <a:endParaRPr lang="ru-RU" sz="2600" b="1" i="1" dirty="0">
              <a:solidFill>
                <a:srgbClr val="00B050"/>
              </a:solidFill>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2021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500174"/>
          <a:ext cx="868680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4" name="Скругленный прямоугольник 3"/>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lumMod val="95000"/>
                    <a:lumOff val="5000"/>
                  </a:schemeClr>
                </a:solidFill>
              </a:rPr>
              <a:t>в тысячах рублей</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2022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714488"/>
          <a:ext cx="8229600"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2023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857364"/>
          <a:ext cx="82296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2200" dirty="0" smtClean="0">
                <a:solidFill>
                  <a:srgbClr val="00B050"/>
                </a:solidFill>
                <a:effectLst/>
              </a:rPr>
              <a:t>ОСНОВНЫЕ ПАРАМЕТРЫ</a:t>
            </a:r>
            <a:br>
              <a:rPr lang="ru-RU" sz="2200" dirty="0" smtClean="0">
                <a:solidFill>
                  <a:srgbClr val="00B050"/>
                </a:solidFill>
                <a:effectLst/>
              </a:rPr>
            </a:br>
            <a:r>
              <a:rPr lang="ru-RU" sz="2200" dirty="0" smtClean="0">
                <a:solidFill>
                  <a:srgbClr val="00B050"/>
                </a:solidFill>
                <a:effectLst/>
              </a:rPr>
              <a:t>прогноза социально-экономического развития муниципального образования «Хиславичский район» Смоленской области </a:t>
            </a:r>
            <a:br>
              <a:rPr lang="ru-RU" sz="2200" dirty="0" smtClean="0">
                <a:solidFill>
                  <a:srgbClr val="00B050"/>
                </a:solidFill>
                <a:effectLst/>
              </a:rPr>
            </a:br>
            <a:r>
              <a:rPr lang="ru-RU" sz="2200" dirty="0" smtClean="0">
                <a:solidFill>
                  <a:srgbClr val="00B050"/>
                </a:solidFill>
                <a:effectLst/>
              </a:rPr>
              <a:t>на среднесрочный период</a:t>
            </a:r>
            <a:br>
              <a:rPr lang="ru-RU" sz="2200" dirty="0" smtClean="0">
                <a:solidFill>
                  <a:srgbClr val="00B050"/>
                </a:solidFill>
                <a:effectLst/>
              </a:rPr>
            </a:br>
            <a:r>
              <a:rPr lang="ru-RU" sz="1600" i="1" dirty="0" smtClean="0">
                <a:solidFill>
                  <a:srgbClr val="00B050"/>
                </a:solidFill>
                <a:effectLst/>
              </a:rPr>
              <a:t/>
            </a:r>
            <a:br>
              <a:rPr lang="ru-RU" sz="1600" i="1" dirty="0" smtClean="0">
                <a:solidFill>
                  <a:srgbClr val="00B050"/>
                </a:solidFill>
                <a:effectLst/>
              </a:rPr>
            </a:br>
            <a:endParaRPr lang="ru-RU" sz="1600" i="1" dirty="0">
              <a:solidFill>
                <a:srgbClr val="00B050"/>
              </a:solidFill>
              <a:effectLst/>
            </a:endParaRPr>
          </a:p>
        </p:txBody>
      </p:sp>
      <p:graphicFrame>
        <p:nvGraphicFramePr>
          <p:cNvPr id="6" name="Содержимое 5"/>
          <p:cNvGraphicFramePr>
            <a:graphicFrameLocks noGrp="1"/>
          </p:cNvGraphicFramePr>
          <p:nvPr>
            <p:ph idx="1"/>
          </p:nvPr>
        </p:nvGraphicFramePr>
        <p:xfrm>
          <a:off x="357158" y="1928802"/>
          <a:ext cx="8229599" cy="3571240"/>
        </p:xfrm>
        <a:graphic>
          <a:graphicData uri="http://schemas.openxmlformats.org/drawingml/2006/table">
            <a:tbl>
              <a:tblPr firstRow="1" bandRow="1">
                <a:tableStyleId>{5C22544A-7EE6-4342-B048-85BDC9FD1C3A}</a:tableStyleId>
              </a:tblPr>
              <a:tblGrid>
                <a:gridCol w="1471594"/>
                <a:gridCol w="928694"/>
                <a:gridCol w="1126683"/>
                <a:gridCol w="1175657"/>
                <a:gridCol w="1175657"/>
                <a:gridCol w="1175657"/>
                <a:gridCol w="1175657"/>
              </a:tblGrid>
              <a:tr h="370840">
                <a:tc>
                  <a:txBody>
                    <a:bodyPr/>
                    <a:lstStyle/>
                    <a:p>
                      <a:pPr algn="ctr">
                        <a:spcAft>
                          <a:spcPts val="0"/>
                        </a:spcAft>
                      </a:pPr>
                      <a:r>
                        <a:rPr lang="ru-RU" sz="1400" dirty="0">
                          <a:solidFill>
                            <a:srgbClr val="002060"/>
                          </a:solidFill>
                          <a:latin typeface="Times New Roman"/>
                          <a:ea typeface="Times New Roman"/>
                        </a:rPr>
                        <a:t>Показатель</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100" dirty="0">
                          <a:solidFill>
                            <a:srgbClr val="002060"/>
                          </a:solidFill>
                          <a:latin typeface="Times New Roman"/>
                          <a:ea typeface="Times New Roman"/>
                        </a:rPr>
                        <a:t>Единица измерения</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2019</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smtClean="0">
                          <a:solidFill>
                            <a:srgbClr val="002060"/>
                          </a:solidFill>
                          <a:latin typeface="Times New Roman"/>
                          <a:ea typeface="Times New Roman"/>
                        </a:rPr>
                        <a:t>Год  2020</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2021</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2022</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2023</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gn="just">
                        <a:spcAft>
                          <a:spcPts val="0"/>
                        </a:spcAft>
                      </a:pPr>
                      <a:r>
                        <a:rPr lang="ru-RU" sz="1400" dirty="0">
                          <a:latin typeface="Times New Roman"/>
                          <a:ea typeface="Times New Roman"/>
                        </a:rPr>
                        <a:t>Фонд заработной платы работников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млн. рублей</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282,16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284,13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308,28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328,93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352,62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Номинальная начисленная среднемесячная заработная плата работников организаций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руб./мес.</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25486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25664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27537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29190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31145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Численность населения</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7,53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spcAft>
                          <a:spcPts val="0"/>
                        </a:spcAft>
                      </a:pPr>
                      <a:r>
                        <a:rPr lang="ru-RU" sz="1400" dirty="0">
                          <a:latin typeface="Times New Roman"/>
                          <a:ea typeface="Calibri"/>
                          <a:cs typeface="Times New Roman"/>
                        </a:rPr>
                        <a:t>Численность экономически активного населения</a:t>
                      </a:r>
                      <a:endParaRPr lang="ru-RU" sz="1400" dirty="0">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4,588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4,611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a:ln>
            <a:noFill/>
          </a:ln>
        </p:spPr>
        <p:txBody>
          <a:bodyPr>
            <a:noAutofit/>
          </a:bodyPr>
          <a:lstStyle/>
          <a:p>
            <a:pPr>
              <a:defRPr/>
            </a:pPr>
            <a:r>
              <a:rPr lang="ru-RU" sz="1600" i="1" dirty="0" smtClean="0">
                <a:solidFill>
                  <a:srgbClr val="00B050"/>
                </a:solidFill>
                <a:effectLst/>
                <a:latin typeface="+mn-lt"/>
              </a:rPr>
              <a:t>Расходы бюджета</a:t>
            </a:r>
            <a:br>
              <a:rPr lang="ru-RU" sz="1600" i="1" dirty="0" smtClean="0">
                <a:solidFill>
                  <a:srgbClr val="00B050"/>
                </a:solidFill>
                <a:effectLst/>
                <a:latin typeface="+mn-lt"/>
              </a:rPr>
            </a:br>
            <a:r>
              <a:rPr lang="ru-RU" sz="1600" i="1" dirty="0" smtClean="0">
                <a:solidFill>
                  <a:srgbClr val="00B050"/>
                </a:solidFill>
                <a:effectLst/>
                <a:latin typeface="+mn-lt"/>
              </a:rPr>
              <a:t>муниципального образования «Хиславичский район»</a:t>
            </a:r>
            <a:br>
              <a:rPr lang="ru-RU" sz="1600" i="1" dirty="0" smtClean="0">
                <a:solidFill>
                  <a:srgbClr val="00B050"/>
                </a:solidFill>
                <a:effectLst/>
                <a:latin typeface="+mn-lt"/>
              </a:rPr>
            </a:br>
            <a:r>
              <a:rPr lang="ru-RU" sz="1600" i="1" dirty="0" smtClean="0">
                <a:solidFill>
                  <a:srgbClr val="00B050"/>
                </a:solidFill>
                <a:effectLst/>
                <a:latin typeface="+mn-lt"/>
              </a:rPr>
              <a:t> Смоленской области на реализацию муниципальных программ на 2021 год </a:t>
            </a:r>
            <a:br>
              <a:rPr lang="ru-RU" sz="1600" i="1" dirty="0" smtClean="0">
                <a:solidFill>
                  <a:srgbClr val="00B050"/>
                </a:solidFill>
                <a:effectLst/>
                <a:latin typeface="+mn-lt"/>
              </a:rPr>
            </a:br>
            <a:r>
              <a:rPr lang="ru-RU" sz="1600" i="1" dirty="0" smtClean="0">
                <a:solidFill>
                  <a:srgbClr val="00B050"/>
                </a:solidFill>
                <a:effectLst/>
                <a:latin typeface="+mn-lt"/>
              </a:rPr>
              <a:t>и на плановый период 2022 и 2023годов</a:t>
            </a:r>
            <a:br>
              <a:rPr lang="ru-RU" sz="1600" i="1" dirty="0" smtClean="0">
                <a:solidFill>
                  <a:srgbClr val="00B050"/>
                </a:solidFill>
                <a:effectLst/>
                <a:latin typeface="+mn-lt"/>
              </a:rPr>
            </a:br>
            <a:r>
              <a:rPr lang="ru-RU" sz="1600" i="1" dirty="0" smtClean="0">
                <a:solidFill>
                  <a:srgbClr val="00B050"/>
                </a:solidFill>
                <a:effectLst/>
                <a:latin typeface="+mn-lt"/>
              </a:rPr>
              <a:t>тыс. рублей</a:t>
            </a:r>
            <a:endParaRPr lang="ru-RU" sz="1600" i="1" dirty="0">
              <a:solidFill>
                <a:srgbClr val="00B050"/>
              </a:solidFill>
              <a:effectLst/>
              <a:latin typeface="+mn-lt"/>
            </a:endParaRPr>
          </a:p>
        </p:txBody>
      </p:sp>
      <p:graphicFrame>
        <p:nvGraphicFramePr>
          <p:cNvPr id="4" name="Содержимое 3"/>
          <p:cNvGraphicFramePr>
            <a:graphicFrameLocks noGrp="1"/>
          </p:cNvGraphicFramePr>
          <p:nvPr>
            <p:ph idx="1"/>
          </p:nvPr>
        </p:nvGraphicFramePr>
        <p:xfrm>
          <a:off x="428596" y="1285860"/>
          <a:ext cx="8229600" cy="5465275"/>
        </p:xfrm>
        <a:graphic>
          <a:graphicData uri="http://schemas.openxmlformats.org/drawingml/2006/table">
            <a:tbl>
              <a:tblPr firstRow="1" bandRow="1">
                <a:tableStyleId>{5C22544A-7EE6-4342-B048-85BDC9FD1C3A}</a:tableStyleId>
              </a:tblPr>
              <a:tblGrid>
                <a:gridCol w="5472122"/>
                <a:gridCol w="928694"/>
                <a:gridCol w="928694"/>
                <a:gridCol w="900090"/>
              </a:tblGrid>
              <a:tr h="714367">
                <a:tc rowSpan="2">
                  <a:txBody>
                    <a:bodyPr/>
                    <a:lstStyle/>
                    <a:p>
                      <a:pPr algn="ctr"/>
                      <a:endParaRPr lang="ru-RU" sz="1200" i="1" dirty="0" smtClean="0">
                        <a:solidFill>
                          <a:schemeClr val="tx1">
                            <a:lumMod val="95000"/>
                            <a:lumOff val="5000"/>
                          </a:schemeClr>
                        </a:solidFill>
                      </a:endParaRPr>
                    </a:p>
                    <a:p>
                      <a:pPr algn="ctr"/>
                      <a:r>
                        <a:rPr lang="ru-RU" sz="1200" i="1" dirty="0" smtClean="0">
                          <a:solidFill>
                            <a:schemeClr val="tx1">
                              <a:lumMod val="95000"/>
                              <a:lumOff val="5000"/>
                            </a:schemeClr>
                          </a:solidFill>
                        </a:rPr>
                        <a:t>Наименование муниципальной программы</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7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88601">
                <a:tc>
                  <a:txBody>
                    <a:bodyPr/>
                    <a:lstStyle/>
                    <a:p>
                      <a:r>
                        <a:rPr lang="ru-RU" sz="1200" b="1" i="1" dirty="0" smtClean="0">
                          <a:solidFill>
                            <a:schemeClr val="tx1">
                              <a:lumMod val="95000"/>
                              <a:lumOff val="5000"/>
                            </a:schemeClr>
                          </a:solidFill>
                        </a:rPr>
                        <a:t>ВСЕГО:</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236965,9</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195690,7</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234098,5</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14314">
                <a:tc>
                  <a:txBody>
                    <a:bodyPr/>
                    <a:lstStyle/>
                    <a:p>
                      <a:r>
                        <a:rPr lang="ru-RU" sz="1000" i="1" dirty="0" smtClean="0">
                          <a:solidFill>
                            <a:schemeClr val="tx1">
                              <a:lumMod val="95000"/>
                              <a:lumOff val="5000"/>
                            </a:schemeClr>
                          </a:solidFill>
                        </a:rPr>
                        <a:t>в том числе:</a:t>
                      </a:r>
                      <a:endParaRPr lang="ru-RU" sz="10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образования и молодежной политики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Развитие системы образования и молодежной политики в муниципальном образовании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118251,3</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93635,0</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96917,6</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культуры и туризма на территории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Обеспечение устойчивого функционирования и развития учреждений культуры в муниципальном образовании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51331,2</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42686,7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81981,5</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"Управление муниципальными финансами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Повышение качества управления муниципальными финансами муниципального образования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33287,7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32500,5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26942,2</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"Создание условий для эффективного управления муниципальным образованием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Реализация полномочий Администрации муниципального образования по решению вопросов местного значения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21860,7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12324,5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10886,7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физической культуры и спорта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Продвижение и развитие физической культурой и спортом населения района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5073,5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571500"/>
          <a:ext cx="8572560" cy="4853942"/>
        </p:xfrm>
        <a:graphic>
          <a:graphicData uri="http://schemas.openxmlformats.org/drawingml/2006/table">
            <a:tbl>
              <a:tblPr firstRow="1" bandRow="1">
                <a:tableStyleId>{5C22544A-7EE6-4342-B048-85BDC9FD1C3A}</a:tableStyleId>
              </a:tblPr>
              <a:tblGrid>
                <a:gridCol w="5786478"/>
                <a:gridCol w="928694"/>
                <a:gridCol w="928694"/>
                <a:gridCol w="928694"/>
              </a:tblGrid>
              <a:tr h="342902">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429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42902">
                <a:tc>
                  <a:txBody>
                    <a:bodyPr/>
                    <a:lstStyle/>
                    <a:p>
                      <a:r>
                        <a:rPr lang="ru-RU" sz="1100" i="1" dirty="0" smtClean="0"/>
                        <a:t>Муниципальная программа "Создание благоприятного предпринимательского климата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роли малого и среднего предпринимательства в экономике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p>
                    <a:p>
                      <a:r>
                        <a:rPr kumimoji="0" lang="ru-RU" sz="1100" kern="1200" dirty="0" smtClean="0">
                          <a:solidFill>
                            <a:schemeClr val="dk1"/>
                          </a:solidFill>
                          <a:latin typeface="+mn-lt"/>
                          <a:ea typeface="+mn-ea"/>
                          <a:cs typeface="+mn-cs"/>
                        </a:rPr>
                        <a:t>-обеспечение благоприятных условий развития малого и среднего бизнеса.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2016,2</a:t>
                      </a:r>
                    </a:p>
                    <a:p>
                      <a:pPr algn="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1829,2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739,2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жильем молодых семей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Государственная поддержка молодых семей, проживающих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признанных в установленном порядке, нуждающимися в улучшении жилищных условий, в решении жилищной проблемы.</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469,7</a:t>
                      </a:r>
                    </a:p>
                    <a:p>
                      <a:pPr algn="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466,8</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478,6</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"Демографическое развитие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Снижение темпов естественной убыли населения, стабилизация демографической ситуации, поддержка материнства, детства и отцовства, формирование предпосылок к последующему демографическому росту.</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безопасности дорожного движения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Сокращение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количества лиц, погибших и раненых в результате дорожно-транспортных происшествий, снижение количества дорожно-транспортных происшествий с пострадавшими и сокращение детского дорожно-транспортного травматизма.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4" cy="5034280"/>
        </p:xfrm>
        <a:graphic>
          <a:graphicData uri="http://schemas.openxmlformats.org/drawingml/2006/table">
            <a:tbl>
              <a:tblPr firstRow="1" bandRow="1">
                <a:tableStyleId>{5C22544A-7EE6-4342-B048-85BDC9FD1C3A}</a:tableStyleId>
              </a:tblPr>
              <a:tblGrid>
                <a:gridCol w="5715040"/>
                <a:gridCol w="928694"/>
                <a:gridCol w="928694"/>
                <a:gridCol w="928696"/>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"Социальная поддержка замещающих семей и семей с детьми, находящихся в социально опасном положении, лиц из числа.</a:t>
                      </a:r>
                    </a:p>
                    <a:p>
                      <a:r>
                        <a:rPr kumimoji="0" lang="ru-RU" sz="1100" kern="1200" dirty="0" smtClean="0">
                          <a:solidFill>
                            <a:schemeClr val="dk1"/>
                          </a:solidFill>
                          <a:latin typeface="+mn-lt"/>
                          <a:ea typeface="+mn-ea"/>
                          <a:cs typeface="+mn-cs"/>
                        </a:rPr>
                        <a:t>Цель муниципальной программы: 1.Создание комплексной системы профилактической, коррекционной и реабилитационной работы с семьями и детьми, которые находятся в социально опасном положении, в трудной жизненной ситуации, на ранней стадии семейного неблагополучия, для предупреждения социального сиротства и семейного неблагополучия, профилактика жестокого обращения с детьми.</a:t>
                      </a:r>
                    </a:p>
                    <a:p>
                      <a:r>
                        <a:rPr kumimoji="0" lang="ru-RU" sz="1100" kern="1200" dirty="0" smtClean="0">
                          <a:solidFill>
                            <a:schemeClr val="dk1"/>
                          </a:solidFill>
                          <a:latin typeface="+mn-lt"/>
                          <a:ea typeface="+mn-ea"/>
                          <a:cs typeface="+mn-cs"/>
                        </a:rPr>
                        <a:t>2. Создание благоприятных условий для каждого ребенка, воспитывающего в кровной или замещающей семье, в соответствии с его индивидуальными потребностями и особенностями развития.</a:t>
                      </a:r>
                    </a:p>
                    <a:p>
                      <a:r>
                        <a:rPr kumimoji="0" lang="ru-RU" sz="1100" kern="1200" dirty="0" smtClean="0">
                          <a:solidFill>
                            <a:schemeClr val="dk1"/>
                          </a:solidFill>
                          <a:latin typeface="+mn-lt"/>
                          <a:ea typeface="+mn-ea"/>
                          <a:cs typeface="+mn-cs"/>
                        </a:rPr>
                        <a:t>3. Совершенствование мер социального поддержки выпускников детских домов, школ интернат, лиц из числа детей-сирот и детей, оставшихся без попечения родителей.</a:t>
                      </a:r>
                    </a:p>
                    <a:p>
                      <a:r>
                        <a:rPr kumimoji="0" lang="ru-RU" sz="1100" kern="1200" dirty="0" smtClean="0">
                          <a:solidFill>
                            <a:schemeClr val="dk1"/>
                          </a:solidFill>
                          <a:latin typeface="+mn-lt"/>
                          <a:ea typeface="+mn-ea"/>
                          <a:cs typeface="+mn-cs"/>
                        </a:rPr>
                        <a:t>4. Развитие и поддержка семейных форм устройства детей-сирот и детей, оставшихся без попечения родителей; семейное устройство детей-сирот и детей, оставшихся  без попечения родителей.</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5126,7</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населенных пунктов  сельских поселений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предпосылками для устойчивого развития, формирования благоприятной среды жизнедеятельности, экологической безопасности, надежности транспортной и инженерной инфраструктур, комплексности решений жилищной программы, эффективности использования производственных территорий, культурной преемственности градостроительных решений, эстетической выразительности.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570,0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142852"/>
          <a:ext cx="8572560" cy="6588760"/>
        </p:xfrm>
        <a:graphic>
          <a:graphicData uri="http://schemas.openxmlformats.org/drawingml/2006/table">
            <a:tbl>
              <a:tblPr firstRow="1" bandRow="1">
                <a:tableStyleId>{5C22544A-7EE6-4342-B048-85BDC9FD1C3A}</a:tableStyleId>
              </a:tblPr>
              <a:tblGrid>
                <a:gridCol w="5643602"/>
                <a:gridCol w="928694"/>
                <a:gridCol w="1000132"/>
                <a:gridCol w="1000132"/>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«Развитие дорожно-транспортного</a:t>
                      </a:r>
                      <a:r>
                        <a:rPr lang="ru-RU" sz="1100" i="1" baseline="0" dirty="0" smtClean="0"/>
                        <a:t> комплекса </a:t>
                      </a:r>
                      <a:r>
                        <a:rPr lang="ru-RU" sz="1100" i="1" dirty="0" smtClean="0"/>
                        <a:t>муниципального образования "Хиславичский район" Смоленской области»</a:t>
                      </a:r>
                    </a:p>
                    <a:p>
                      <a:r>
                        <a:rPr kumimoji="0" lang="ru-RU" sz="1100" kern="1200" dirty="0" smtClean="0">
                          <a:solidFill>
                            <a:schemeClr val="dk1"/>
                          </a:solidFill>
                          <a:latin typeface="+mn-lt"/>
                          <a:ea typeface="+mn-ea"/>
                          <a:cs typeface="+mn-cs"/>
                        </a:rPr>
                        <a:t>Цель муниципальной программы: Решение проблемы сохранения и улучшения качества существующей сети автомобильных дорог и внутриквартальных проездов, а также доведение  технического состояния дорог до уровня, соответствующего нормативным требованиям</a:t>
                      </a:r>
                      <a:endParaRPr lang="ru-RU" sz="11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352,0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"Модернизация объектов жилищно-коммунального хозяйства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надежности и эффективности работы объектов жилищно-коммунального хозяйства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водохозяйственного комплекса на территории муниципального образования "Хиславичский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1131,3</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"Профилактика правонарушений и усиление борьбы с преступностью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безопасности жизнедеятельности населения муниципального образования.</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условий, способствующих снижению показателей незаконного оборота наркотиков, поэтапного сокращения наркомании и связанных с ней правонарушений до уровня минимальной опасности для общества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добровольчества (</a:t>
                      </a:r>
                      <a:r>
                        <a:rPr lang="ru-RU" sz="1100" i="1" dirty="0" err="1" smtClean="0"/>
                        <a:t>волонтерства</a:t>
                      </a:r>
                      <a:r>
                        <a:rPr lang="ru-RU" sz="1100" i="1" dirty="0" smtClean="0"/>
                        <a:t>) в муниципальном образовании "</a:t>
                      </a:r>
                      <a:r>
                        <a:rPr lang="ru-RU" sz="1100" i="1" dirty="0" err="1" smtClean="0"/>
                        <a:t>Хиславичский</a:t>
                      </a:r>
                      <a:r>
                        <a:rPr lang="ru-RU" sz="1100" i="1" dirty="0" smtClean="0"/>
                        <a:t> район" Смоленской области" на 2020-2024 годы</a:t>
                      </a:r>
                    </a:p>
                    <a:p>
                      <a:r>
                        <a:rPr kumimoji="0" lang="ru-RU" sz="1100" kern="1200" dirty="0" smtClean="0">
                          <a:solidFill>
                            <a:schemeClr val="dk1"/>
                          </a:solidFill>
                          <a:latin typeface="+mn-lt"/>
                          <a:ea typeface="+mn-ea"/>
                          <a:cs typeface="+mn-cs"/>
                        </a:rPr>
                        <a:t>Цель муниципальной программы: Вовлечение в добровольческую (волонтерскую) деятельность граждан всех возрастов, проживающих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714380"/>
          </a:xfrm>
        </p:spPr>
        <p:txBody>
          <a:bodyPr>
            <a:noAutofit/>
          </a:bodyPr>
          <a:lstStyle/>
          <a:p>
            <a:pPr>
              <a:defRPr/>
            </a:pPr>
            <a:r>
              <a:rPr lang="ru-RU" sz="2400" i="1" dirty="0" smtClean="0">
                <a:solidFill>
                  <a:srgbClr val="00B050"/>
                </a:solidFill>
                <a:effectLst/>
              </a:rPr>
              <a:t>Муниципальные программы муниципального образования «Хиславичский район» Смоленской области на 2021 год, 2022 год, 2023 год.</a:t>
            </a:r>
            <a:endParaRPr lang="ru-RU" sz="2400" dirty="0">
              <a:solidFill>
                <a:srgbClr val="00B050"/>
              </a:solidFill>
              <a:effectLst/>
            </a:endParaRPr>
          </a:p>
        </p:txBody>
      </p:sp>
      <p:sp>
        <p:nvSpPr>
          <p:cNvPr id="44035" name="Содержимое 2"/>
          <p:cNvSpPr>
            <a:spLocks noGrp="1"/>
          </p:cNvSpPr>
          <p:nvPr>
            <p:ph idx="1"/>
          </p:nvPr>
        </p:nvSpPr>
        <p:spPr>
          <a:xfrm>
            <a:off x="457200" y="1143000"/>
            <a:ext cx="8229600" cy="5429250"/>
          </a:xfrm>
        </p:spPr>
        <p:txBody>
          <a:bodyPr/>
          <a:lstStyle/>
          <a:p>
            <a:pPr algn="just">
              <a:buClr>
                <a:srgbClr val="002060"/>
              </a:buClr>
            </a:pPr>
            <a:r>
              <a:rPr lang="ru-RU" sz="1300" b="1" i="1" dirty="0" smtClean="0">
                <a:solidFill>
                  <a:srgbClr val="0070C0"/>
                </a:solidFill>
              </a:rPr>
              <a:t>Муниципальная программа «Развитие образования и молодежной политики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культуры туризма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«Управление муниципальными финансами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условий для эффективного управления муниципальным образованием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физической культуры  и спорта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благоприятного предпринимательского климата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«Обеспечение жильем молодых семей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endParaRPr lang="en-US" sz="1300" b="1" i="1" dirty="0" smtClean="0">
              <a:solidFill>
                <a:srgbClr val="0070C0"/>
              </a:solidFill>
            </a:endParaRPr>
          </a:p>
          <a:p>
            <a:pPr algn="just">
              <a:buClr>
                <a:srgbClr val="002060"/>
              </a:buClr>
            </a:pPr>
            <a:r>
              <a:rPr lang="ru-RU" sz="1300" b="1" i="1" dirty="0" smtClean="0">
                <a:solidFill>
                  <a:srgbClr val="0070C0"/>
                </a:solidFill>
              </a:rPr>
              <a:t>Муниципальная программа «Демографическое развитие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lgn="just">
              <a:buClr>
                <a:srgbClr val="002060"/>
              </a:buClr>
            </a:pPr>
            <a:r>
              <a:rPr lang="ru-RU" sz="1300" b="1" i="1" dirty="0" smtClean="0">
                <a:solidFill>
                  <a:srgbClr val="0070C0"/>
                </a:solidFill>
              </a:rPr>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«Хиславичский район» Смоленской области» </a:t>
            </a:r>
          </a:p>
          <a:p>
            <a:pPr algn="just">
              <a:buClr>
                <a:srgbClr val="002060"/>
              </a:buClr>
            </a:pPr>
            <a:r>
              <a:rPr lang="ru-RU" sz="1300" b="1" i="1" dirty="0" smtClean="0">
                <a:solidFill>
                  <a:srgbClr val="0070C0"/>
                </a:solidFill>
              </a:rPr>
              <a:t>Муниципальная программа «Обеспечение безопасности дорожного движения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Содержимое 2"/>
          <p:cNvSpPr>
            <a:spLocks noGrp="1"/>
          </p:cNvSpPr>
          <p:nvPr>
            <p:ph idx="1"/>
          </p:nvPr>
        </p:nvSpPr>
        <p:spPr>
          <a:xfrm>
            <a:off x="457200" y="571500"/>
            <a:ext cx="8229600" cy="5737225"/>
          </a:xfrm>
        </p:spPr>
        <p:txBody>
          <a:bodyPr/>
          <a:lstStyle/>
          <a:p>
            <a:pPr>
              <a:buClr>
                <a:srgbClr val="002060"/>
              </a:buClr>
            </a:pPr>
            <a:r>
              <a:rPr lang="ru-RU" sz="1300" b="1" i="1" dirty="0" smtClean="0">
                <a:solidFill>
                  <a:srgbClr val="0070C0"/>
                </a:solidFill>
              </a:rPr>
              <a:t>Муниципальная программа «Социальная поддержка замещающих семей  и семей с детьми, находящихся в социально опасном положении ,лиц из числа детей-сирот и детей, оставшихся без попечения родителей ,проживающих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buClr>
                <a:srgbClr val="002060"/>
              </a:buClr>
            </a:pPr>
            <a:r>
              <a:rPr lang="ru-RU" sz="1300" b="1" i="1" dirty="0" smtClean="0">
                <a:solidFill>
                  <a:srgbClr val="0070C0"/>
                </a:solidFill>
              </a:rPr>
              <a:t>Муниципальная программа «Доступная среда  на территории муниципального образования  «Хиславичский район» Смоленской области»</a:t>
            </a:r>
            <a:r>
              <a:rPr lang="ru-RU" sz="1300" i="1" dirty="0" smtClean="0">
                <a:solidFill>
                  <a:srgbClr val="0070C0"/>
                </a:solidFill>
              </a:rPr>
              <a:t> </a:t>
            </a:r>
          </a:p>
          <a:p>
            <a:pPr>
              <a:buClr>
                <a:srgbClr val="002060"/>
              </a:buClr>
            </a:pPr>
            <a:r>
              <a:rPr lang="ru-RU" sz="1300" b="1" i="1" dirty="0" smtClean="0">
                <a:solidFill>
                  <a:srgbClr val="0070C0"/>
                </a:solidFill>
              </a:rPr>
              <a:t>Муниципальная программа «Развитие дорожно-транспортного комплекса муниципального образования «Хиславичский район» Смоленской области»</a:t>
            </a:r>
          </a:p>
          <a:p>
            <a:pPr>
              <a:buClr>
                <a:srgbClr val="002060"/>
              </a:buClr>
            </a:pPr>
            <a:r>
              <a:rPr lang="ru-RU" sz="1400" b="1" i="1" dirty="0" smtClean="0">
                <a:solidFill>
                  <a:srgbClr val="0070C0"/>
                </a:solidFill>
              </a:rPr>
              <a:t>Муниципальная программа </a:t>
            </a:r>
            <a:r>
              <a:rPr lang="ru-RU" sz="1300" b="1" i="1" dirty="0" smtClean="0">
                <a:solidFill>
                  <a:srgbClr val="0070C0"/>
                </a:solidFill>
              </a:rPr>
              <a:t>«Модернизация объектов жилищно-коммунального хозяйства</a:t>
            </a:r>
          </a:p>
          <a:p>
            <a:pPr>
              <a:buClr>
                <a:srgbClr val="002060"/>
              </a:buClr>
              <a:buFont typeface="Wingdings 2" pitchFamily="18" charset="2"/>
              <a:buNone/>
            </a:pPr>
            <a:r>
              <a:rPr lang="ru-RU" sz="1300" b="1" i="1" dirty="0" smtClean="0">
                <a:solidFill>
                  <a:srgbClr val="0070C0"/>
                </a:solidFill>
              </a:rPr>
              <a:t>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водохозяйственного комплекса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«Профилактика правонарушений и усиление борьбы с преступностью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добровольчества (волонтерства) в муниципальном образовании «Хиславичский район» Смоленской области на 2020-2024 годы»</a:t>
            </a:r>
            <a:endParaRPr lang="ru-RU" sz="1300" b="1" i="1"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85950"/>
          </a:xfrm>
        </p:spPr>
        <p:txBody>
          <a:bodyPr>
            <a:noAutofit/>
          </a:bodyPr>
          <a:lstStyle/>
          <a:p>
            <a:pPr>
              <a:defRPr/>
            </a:pPr>
            <a:r>
              <a:rPr lang="ru-RU" sz="2400" i="1" dirty="0" smtClean="0">
                <a:solidFill>
                  <a:srgbClr val="00B050"/>
                </a:solidFill>
                <a:effectLst/>
              </a:rPr>
              <a:t>Прогноз основных характеристик консолидированного бюджета </a:t>
            </a:r>
            <a:br>
              <a:rPr lang="ru-RU" sz="2400" i="1" dirty="0" smtClean="0">
                <a:solidFill>
                  <a:srgbClr val="00B050"/>
                </a:solidFill>
                <a:effectLst/>
              </a:rPr>
            </a:br>
            <a:r>
              <a:rPr lang="ru-RU" sz="2400" i="1" dirty="0" smtClean="0">
                <a:solidFill>
                  <a:srgbClr val="00B050"/>
                </a:solidFill>
                <a:effectLst/>
              </a:rPr>
              <a:t>муниципального образования</a:t>
            </a:r>
            <a:br>
              <a:rPr lang="ru-RU" sz="2400" i="1" dirty="0" smtClean="0">
                <a:solidFill>
                  <a:srgbClr val="00B050"/>
                </a:solidFill>
                <a:effectLst/>
              </a:rPr>
            </a:br>
            <a:r>
              <a:rPr lang="ru-RU" sz="2400" i="1" dirty="0" smtClean="0">
                <a:solidFill>
                  <a:srgbClr val="00B050"/>
                </a:solidFill>
                <a:effectLst/>
              </a:rPr>
              <a:t> «Хиславичский район" Смоленской области </a:t>
            </a:r>
            <a:br>
              <a:rPr lang="ru-RU" sz="2400" i="1" dirty="0" smtClean="0">
                <a:solidFill>
                  <a:srgbClr val="00B050"/>
                </a:solidFill>
                <a:effectLst/>
              </a:rPr>
            </a:br>
            <a:r>
              <a:rPr lang="ru-RU" sz="2400" i="1" dirty="0" smtClean="0">
                <a:solidFill>
                  <a:srgbClr val="00B050"/>
                </a:solidFill>
                <a:effectLst/>
              </a:rPr>
              <a:t>на 2021 год и на плановый период 2022 и 2023 годов</a:t>
            </a:r>
            <a:endParaRPr lang="ru-RU" sz="2400" i="1" dirty="0">
              <a:solidFill>
                <a:srgbClr val="00B050"/>
              </a:solidFill>
              <a:effectLst/>
            </a:endParaRPr>
          </a:p>
        </p:txBody>
      </p:sp>
      <p:graphicFrame>
        <p:nvGraphicFramePr>
          <p:cNvPr id="4" name="Таблица 3"/>
          <p:cNvGraphicFramePr>
            <a:graphicFrameLocks noGrp="1"/>
          </p:cNvGraphicFramePr>
          <p:nvPr/>
        </p:nvGraphicFramePr>
        <p:xfrm>
          <a:off x="357188" y="2286000"/>
          <a:ext cx="8215368" cy="3452794"/>
        </p:xfrm>
        <a:graphic>
          <a:graphicData uri="http://schemas.openxmlformats.org/drawingml/2006/table">
            <a:tbl>
              <a:tblPr firstRow="1" bandRow="1">
                <a:tableStyleId>{5C22544A-7EE6-4342-B048-85BDC9FD1C3A}</a:tableStyleId>
              </a:tblPr>
              <a:tblGrid>
                <a:gridCol w="2357452"/>
                <a:gridCol w="928694"/>
                <a:gridCol w="1000132"/>
                <a:gridCol w="1000132"/>
                <a:gridCol w="1000132"/>
                <a:gridCol w="1000132"/>
                <a:gridCol w="928694"/>
              </a:tblGrid>
              <a:tr h="665406">
                <a:tc rowSpan="2">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Наименование показателя</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Консолидированный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Районный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r>
              <a:tr h="306910">
                <a:tc vMerge="1">
                  <a:txBody>
                    <a:bodyPr/>
                    <a:lstStyle/>
                    <a:p>
                      <a:endParaRPr lang="ru-RU" dirty="0"/>
                    </a:p>
                  </a:txBody>
                  <a:tcPr>
                    <a:solidFill>
                      <a:schemeClr val="accent1">
                        <a:lumMod val="60000"/>
                        <a:lumOff val="40000"/>
                      </a:schemeClr>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826826">
                <a:tc>
                  <a:txBody>
                    <a:bodyPr/>
                    <a:lstStyle/>
                    <a:p>
                      <a:pPr algn="l"/>
                      <a:r>
                        <a:rPr lang="ru-RU" sz="1400" dirty="0" smtClean="0">
                          <a:solidFill>
                            <a:schemeClr val="tx1">
                              <a:lumMod val="95000"/>
                              <a:lumOff val="5000"/>
                            </a:schemeClr>
                          </a:solidFill>
                        </a:rPr>
                        <a:t>Доходы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ctr" rtl="0" eaLnBrk="1" latinLnBrk="0" hangingPunct="1"/>
                      <a:r>
                        <a:rPr kumimoji="0" lang="ru-RU" sz="1400" i="0" kern="1200" dirty="0" smtClean="0">
                          <a:solidFill>
                            <a:srgbClr val="002060"/>
                          </a:solidFill>
                          <a:latin typeface="+mn-lt"/>
                          <a:ea typeface="+mn-ea"/>
                          <a:cs typeface="+mn-cs"/>
                        </a:rPr>
                        <a:t>343682,7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225591,2</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264524,0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249794,7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198671,2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236604,0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Расходы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362832,4</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225591,2</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264524,0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256616,1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198671,2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234098,5</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Дефицит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-19149,7</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-6821,4</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Autofit/>
          </a:bodyPr>
          <a:lstStyle/>
          <a:p>
            <a:pPr>
              <a:defRPr/>
            </a:pPr>
            <a:r>
              <a:rPr lang="ru-RU" sz="2000" i="1" dirty="0" smtClean="0">
                <a:solidFill>
                  <a:srgbClr val="00B050"/>
                </a:solidFill>
                <a:effectLst/>
              </a:rPr>
              <a:t>Сведения об объемах бюджетных инвестиций муниципального образования </a:t>
            </a:r>
            <a:br>
              <a:rPr lang="ru-RU" sz="2000" i="1" dirty="0" smtClean="0">
                <a:solidFill>
                  <a:srgbClr val="00B050"/>
                </a:solidFill>
                <a:effectLst/>
              </a:rPr>
            </a:br>
            <a:r>
              <a:rPr lang="ru-RU" sz="2000" i="1" dirty="0" smtClean="0">
                <a:solidFill>
                  <a:srgbClr val="00B050"/>
                </a:solidFill>
                <a:effectLst/>
              </a:rPr>
              <a:t>«Хиславичский район" Смоленской области </a:t>
            </a:r>
            <a:br>
              <a:rPr lang="ru-RU" sz="2000" i="1" dirty="0" smtClean="0">
                <a:solidFill>
                  <a:srgbClr val="00B050"/>
                </a:solidFill>
                <a:effectLst/>
              </a:rPr>
            </a:br>
            <a:r>
              <a:rPr lang="ru-RU" sz="2000" i="1" dirty="0" smtClean="0">
                <a:solidFill>
                  <a:srgbClr val="00B050"/>
                </a:solidFill>
                <a:effectLst/>
              </a:rPr>
              <a:t>в объекты капитального строительства на 2021 год </a:t>
            </a:r>
            <a:br>
              <a:rPr lang="ru-RU" sz="2000" i="1" dirty="0" smtClean="0">
                <a:solidFill>
                  <a:srgbClr val="00B050"/>
                </a:solidFill>
                <a:effectLst/>
              </a:rPr>
            </a:br>
            <a:r>
              <a:rPr lang="ru-RU" sz="2000" i="1" dirty="0" smtClean="0">
                <a:solidFill>
                  <a:srgbClr val="00B050"/>
                </a:solidFill>
                <a:effectLst/>
              </a:rPr>
              <a:t>и на плановый период 2022 и 2023 годов</a:t>
            </a:r>
            <a:r>
              <a:rPr lang="ru-RU" sz="1600" i="1" dirty="0" smtClean="0"/>
              <a:t/>
            </a:r>
            <a:br>
              <a:rPr lang="ru-RU" sz="1600" i="1" dirty="0" smtClean="0"/>
            </a:br>
            <a:endParaRPr lang="ru-RU" sz="1600" i="1" dirty="0"/>
          </a:p>
        </p:txBody>
      </p:sp>
      <p:graphicFrame>
        <p:nvGraphicFramePr>
          <p:cNvPr id="5" name="Содержимое 3"/>
          <p:cNvGraphicFramePr>
            <a:graphicFrameLocks noGrp="1"/>
          </p:cNvGraphicFramePr>
          <p:nvPr>
            <p:ph idx="4294967295"/>
          </p:nvPr>
        </p:nvGraphicFramePr>
        <p:xfrm>
          <a:off x="714348" y="2285992"/>
          <a:ext cx="7358117" cy="3286148"/>
        </p:xfrm>
        <a:graphic>
          <a:graphicData uri="http://schemas.openxmlformats.org/drawingml/2006/table">
            <a:tbl>
              <a:tblPr firstRow="1" bandRow="1">
                <a:tableStyleId>{5C22544A-7EE6-4342-B048-85BDC9FD1C3A}</a:tableStyleId>
              </a:tblPr>
              <a:tblGrid>
                <a:gridCol w="520255"/>
                <a:gridCol w="2122921"/>
                <a:gridCol w="1285884"/>
                <a:gridCol w="928694"/>
                <a:gridCol w="785818"/>
                <a:gridCol w="928694"/>
                <a:gridCol w="785851"/>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Направление расходов капитального характера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Сроки сдачи в эксплуатацию</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ВСЕГО, тыс.руб.</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04175">
                <a:tc vMerge="1">
                  <a:txBody>
                    <a:bodyPr/>
                    <a:lstStyle/>
                    <a:p>
                      <a:endParaRPr lang="ru-RU"/>
                    </a:p>
                  </a:txBody>
                  <a:tcPr/>
                </a:tc>
                <a:tc vMerge="1">
                  <a:txBody>
                    <a:bodyPr/>
                    <a:lstStyle/>
                    <a:p>
                      <a:endParaRPr lang="ru-RU" dirty="0"/>
                    </a:p>
                  </a:txBody>
                  <a:tcPr/>
                </a:tc>
                <a:tc vMerge="1">
                  <a:txBody>
                    <a:bodyPr/>
                    <a:lstStyle/>
                    <a:p>
                      <a:endParaRPr lang="ru-RU" dirty="0"/>
                    </a:p>
                  </a:txBody>
                  <a:tcPr/>
                </a:tc>
                <a:tc vMerge="1">
                  <a:txBody>
                    <a:bodyPr/>
                    <a:lstStyle/>
                    <a:p>
                      <a:endParaRPr lang="ru-RU"/>
                    </a:p>
                  </a:txBody>
                  <a:tcPr/>
                </a:tc>
                <a:tc>
                  <a:txBody>
                    <a:bodyPr/>
                    <a:lstStyle/>
                    <a:p>
                      <a:pPr algn="ctr"/>
                      <a:r>
                        <a:rPr lang="ru-RU" sz="1200" b="1" dirty="0" smtClean="0">
                          <a:solidFill>
                            <a:schemeClr val="tx1">
                              <a:lumMod val="95000"/>
                              <a:lumOff val="5000"/>
                            </a:schemeClr>
                          </a:solidFill>
                        </a:rPr>
                        <a:t>2021</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2988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Приобретение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По срокам заключенных муниципальных контрактов</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1584,0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1584,0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Autofit/>
          </a:bodyPr>
          <a:lstStyle/>
          <a:p>
            <a:pPr algn="l">
              <a:defRPr/>
            </a:pPr>
            <a:r>
              <a:rPr lang="ru-RU" sz="3600" i="1" dirty="0" smtClean="0">
                <a:solidFill>
                  <a:srgbClr val="00B050"/>
                </a:solidFill>
                <a:effectLst/>
              </a:rPr>
              <a:t>РЕАЛИЗАЦИЯ </a:t>
            </a:r>
            <a:br>
              <a:rPr lang="ru-RU" sz="3600" i="1" dirty="0" smtClean="0">
                <a:solidFill>
                  <a:srgbClr val="00B050"/>
                </a:solidFill>
                <a:effectLst/>
              </a:rPr>
            </a:br>
            <a:r>
              <a:rPr lang="ru-RU" sz="3600" i="1" dirty="0" smtClean="0">
                <a:solidFill>
                  <a:srgbClr val="00B050"/>
                </a:solidFill>
                <a:effectLst/>
              </a:rPr>
              <a:t>НАЦИОНАЛЬНЫХ </a:t>
            </a:r>
            <a:br>
              <a:rPr lang="ru-RU" sz="3600" i="1" dirty="0" smtClean="0">
                <a:solidFill>
                  <a:srgbClr val="00B050"/>
                </a:solidFill>
                <a:effectLst/>
              </a:rPr>
            </a:br>
            <a:r>
              <a:rPr lang="ru-RU" sz="3600" i="1" dirty="0" smtClean="0">
                <a:solidFill>
                  <a:srgbClr val="00B050"/>
                </a:solidFill>
                <a:effectLst/>
              </a:rPr>
              <a:t>ПРОЕКТОВ</a:t>
            </a:r>
            <a:endParaRPr lang="ru-RU" sz="36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500694" y="285728"/>
            <a:ext cx="3500422" cy="2731260"/>
          </a:xfrm>
          <a:prstGeom prst="rect">
            <a:avLst/>
          </a:prstGeom>
          <a:noFill/>
        </p:spPr>
      </p:pic>
      <p:sp>
        <p:nvSpPr>
          <p:cNvPr id="6" name="TextBox 5"/>
          <p:cNvSpPr txBox="1"/>
          <p:nvPr/>
        </p:nvSpPr>
        <p:spPr>
          <a:xfrm>
            <a:off x="357158" y="3500438"/>
            <a:ext cx="8429684" cy="2585323"/>
          </a:xfrm>
          <a:prstGeom prst="rect">
            <a:avLst/>
          </a:prstGeom>
          <a:noFill/>
        </p:spPr>
        <p:txBody>
          <a:bodyPr wrap="square" rtlCol="0">
            <a:spAutoFit/>
          </a:bodyPr>
          <a:lstStyle/>
          <a:p>
            <a:pPr algn="just"/>
            <a:r>
              <a:rPr lang="ru-RU" dirty="0" smtClean="0"/>
              <a:t>    В целях осуществления прорывного научно-технологического и социально-экономического развития Российской Федерации, увеличения численности населения страны, повышения уровня жизни граждан, создания комфортных условий для их проживания, а также условий и возможностей для самореализации и раскрытия таланта каждого человека Президентом России издан указ от 7 мая 2018 года №204 «О национальных целях и стратегических задачах развития Российской Федерации на период до 2024 года», устанавливающий и утверждающий национальные проекты России.</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229600" cy="2071702"/>
          </a:xfrm>
        </p:spPr>
        <p:txBody>
          <a:bodyPr>
            <a:noAutofit/>
          </a:bodyPr>
          <a:lstStyle/>
          <a:p>
            <a:pPr algn="l">
              <a:defRPr/>
            </a:pPr>
            <a:r>
              <a:rPr lang="ru-RU" sz="1800" i="1" smtClean="0">
                <a:solidFill>
                  <a:srgbClr val="00B050"/>
                </a:solidFill>
                <a:effectLst/>
              </a:rPr>
              <a:t>Муниципальное образование </a:t>
            </a:r>
            <a:r>
              <a:rPr lang="ru-RU" sz="1800" i="1" dirty="0" smtClean="0">
                <a:solidFill>
                  <a:srgbClr val="00B050"/>
                </a:solidFill>
                <a:effectLst/>
              </a:rPr>
              <a:t/>
            </a:r>
            <a:br>
              <a:rPr lang="ru-RU" sz="1800" i="1" dirty="0" smtClean="0">
                <a:solidFill>
                  <a:srgbClr val="00B050"/>
                </a:solidFill>
                <a:effectLst/>
              </a:rPr>
            </a:br>
            <a:r>
              <a:rPr lang="ru-RU" sz="1800" i="1" dirty="0" smtClean="0">
                <a:solidFill>
                  <a:srgbClr val="00B050"/>
                </a:solidFill>
                <a:effectLst/>
              </a:rPr>
              <a:t>«Хиславичский район» </a:t>
            </a:r>
            <a:br>
              <a:rPr lang="ru-RU" sz="1800" i="1" dirty="0" smtClean="0">
                <a:solidFill>
                  <a:srgbClr val="00B050"/>
                </a:solidFill>
                <a:effectLst/>
              </a:rPr>
            </a:br>
            <a:r>
              <a:rPr lang="ru-RU" sz="1800" i="1" dirty="0" smtClean="0">
                <a:solidFill>
                  <a:srgbClr val="00B050"/>
                </a:solidFill>
                <a:effectLst/>
              </a:rPr>
              <a:t>Смоленской области </a:t>
            </a:r>
            <a:br>
              <a:rPr lang="ru-RU" sz="1800" i="1" dirty="0" smtClean="0">
                <a:solidFill>
                  <a:srgbClr val="00B050"/>
                </a:solidFill>
                <a:effectLst/>
              </a:rPr>
            </a:br>
            <a:r>
              <a:rPr lang="ru-RU" sz="1800" i="1" dirty="0" smtClean="0">
                <a:solidFill>
                  <a:srgbClr val="00B050"/>
                </a:solidFill>
                <a:effectLst/>
              </a:rPr>
              <a:t>участвует в реализации </a:t>
            </a:r>
            <a:br>
              <a:rPr lang="ru-RU" sz="1800" i="1" dirty="0" smtClean="0">
                <a:solidFill>
                  <a:srgbClr val="00B050"/>
                </a:solidFill>
                <a:effectLst/>
              </a:rPr>
            </a:br>
            <a:r>
              <a:rPr lang="ru-RU" sz="1800" i="1" dirty="0" smtClean="0">
                <a:solidFill>
                  <a:srgbClr val="00B050"/>
                </a:solidFill>
                <a:effectLst/>
              </a:rPr>
              <a:t>следующих национальных проектов:</a:t>
            </a:r>
            <a:br>
              <a:rPr lang="ru-RU" sz="1800" i="1" dirty="0" smtClean="0">
                <a:solidFill>
                  <a:srgbClr val="00B050"/>
                </a:solidFill>
                <a:effectLst/>
              </a:rPr>
            </a:br>
            <a:r>
              <a:rPr lang="ru-RU" sz="1800" i="1" dirty="0" smtClean="0">
                <a:solidFill>
                  <a:srgbClr val="00B050"/>
                </a:solidFill>
                <a:effectLst/>
              </a:rPr>
              <a:t>«Образование», «Культура»</a:t>
            </a:r>
            <a:endParaRPr lang="ru-RU" sz="18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929322" y="142852"/>
            <a:ext cx="3000356" cy="2341076"/>
          </a:xfrm>
          <a:prstGeom prst="rect">
            <a:avLst/>
          </a:prstGeom>
          <a:noFill/>
        </p:spPr>
      </p:pic>
      <p:graphicFrame>
        <p:nvGraphicFramePr>
          <p:cNvPr id="7" name="Содержимое 3"/>
          <p:cNvGraphicFramePr>
            <a:graphicFrameLocks noGrp="1"/>
          </p:cNvGraphicFramePr>
          <p:nvPr>
            <p:ph idx="4294967295"/>
          </p:nvPr>
        </p:nvGraphicFramePr>
        <p:xfrm>
          <a:off x="500034" y="2643182"/>
          <a:ext cx="8143932" cy="3614766"/>
        </p:xfrm>
        <a:graphic>
          <a:graphicData uri="http://schemas.openxmlformats.org/drawingml/2006/table">
            <a:tbl>
              <a:tblPr firstRow="1" bandRow="1">
                <a:tableStyleId>{5C22544A-7EE6-4342-B048-85BDC9FD1C3A}</a:tableStyleId>
              </a:tblPr>
              <a:tblGrid>
                <a:gridCol w="714567"/>
                <a:gridCol w="2915818"/>
                <a:gridCol w="1079316"/>
                <a:gridCol w="1079316"/>
                <a:gridCol w="1275555"/>
                <a:gridCol w="1079360"/>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Наименование проектов (мероприятий)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62349">
                <a:tc vMerge="1">
                  <a:txBody>
                    <a:bodyPr/>
                    <a:lstStyle/>
                    <a:p>
                      <a:endParaRPr lang="ru-RU"/>
                    </a:p>
                  </a:txBody>
                  <a:tcPr/>
                </a:tc>
                <a:tc vMerge="1">
                  <a:txBody>
                    <a:bodyPr/>
                    <a:lstStyle/>
                    <a:p>
                      <a:endParaRPr lang="ru-RU" dirty="0"/>
                    </a:p>
                  </a:txBody>
                  <a:tcPr/>
                </a:tc>
                <a:tc>
                  <a:txBody>
                    <a:bodyPr/>
                    <a:lstStyle/>
                    <a:p>
                      <a:pPr algn="ctr"/>
                      <a:r>
                        <a:rPr lang="ru-RU" sz="1200" b="1" dirty="0" smtClean="0">
                          <a:solidFill>
                            <a:schemeClr val="tx1">
                              <a:lumMod val="95000"/>
                              <a:lumOff val="5000"/>
                            </a:schemeClr>
                          </a:solidFill>
                        </a:rPr>
                        <a:t>2020, факт. </a:t>
                      </a:r>
                      <a:r>
                        <a:rPr lang="ru-RU" sz="1000" b="1" dirty="0" smtClean="0">
                          <a:solidFill>
                            <a:schemeClr val="tx1">
                              <a:lumMod val="95000"/>
                              <a:lumOff val="5000"/>
                            </a:schemeClr>
                          </a:solidFill>
                        </a:rPr>
                        <a:t>тыс.руб.</a:t>
                      </a:r>
                      <a:endParaRPr lang="ru-RU" sz="10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2021,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«Образование»</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kumimoji="0" lang="ru-RU" sz="1200" kern="1200" dirty="0" smtClean="0">
                          <a:solidFill>
                            <a:schemeClr val="tx1">
                              <a:lumMod val="95000"/>
                              <a:lumOff val="5000"/>
                            </a:schemeClr>
                          </a:solidFill>
                          <a:latin typeface="+mn-lt"/>
                          <a:ea typeface="+mn-ea"/>
                          <a:cs typeface="+mn-cs"/>
                        </a:rPr>
                        <a:t>Региональный</a:t>
                      </a:r>
                      <a:r>
                        <a:rPr kumimoji="0" lang="ru-RU" sz="1200" kern="1200" baseline="0" dirty="0" smtClean="0">
                          <a:solidFill>
                            <a:schemeClr val="tx1">
                              <a:lumMod val="95000"/>
                              <a:lumOff val="5000"/>
                            </a:schemeClr>
                          </a:solidFill>
                          <a:latin typeface="+mn-lt"/>
                          <a:ea typeface="+mn-ea"/>
                          <a:cs typeface="+mn-cs"/>
                        </a:rPr>
                        <a:t> проект </a:t>
                      </a:r>
                    </a:p>
                    <a:p>
                      <a:pPr algn="ctr"/>
                      <a:r>
                        <a:rPr kumimoji="0" lang="ru-RU" sz="1200" kern="1200" baseline="0" dirty="0" smtClean="0">
                          <a:solidFill>
                            <a:schemeClr val="tx1">
                              <a:lumMod val="95000"/>
                              <a:lumOff val="5000"/>
                            </a:schemeClr>
                          </a:solidFill>
                          <a:latin typeface="+mn-lt"/>
                          <a:ea typeface="+mn-ea"/>
                          <a:cs typeface="+mn-cs"/>
                        </a:rPr>
                        <a:t>«Успех каждого ребенка»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1509,2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a:t>
                      </a:r>
                    </a:p>
                    <a:p>
                      <a:pPr algn="ctr"/>
                      <a:r>
                        <a:rPr lang="ru-RU" sz="1200" dirty="0" smtClean="0">
                          <a:solidFill>
                            <a:schemeClr val="tx1">
                              <a:lumMod val="95000"/>
                              <a:lumOff val="5000"/>
                            </a:schemeClr>
                          </a:solidFill>
                        </a:rPr>
                        <a:t> «Современная школа»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3045,9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4100,4</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a:solidFill>
                          <a:schemeClr val="tx1">
                            <a:lumMod val="95000"/>
                            <a:lumOff val="5000"/>
                          </a:schemeClr>
                        </a:solidFill>
                      </a:endParaRPr>
                    </a:p>
                    <a:p>
                      <a:pPr algn="ctr"/>
                      <a:r>
                        <a:rPr lang="ru-RU" sz="1200" dirty="0" smtClean="0">
                          <a:solidFill>
                            <a:schemeClr val="tx1">
                              <a:lumMod val="95000"/>
                              <a:lumOff val="5000"/>
                            </a:schemeClr>
                          </a:solidFill>
                        </a:rPr>
                        <a:t>2780,9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2933,9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«Культура»</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3</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 </a:t>
                      </a:r>
                    </a:p>
                    <a:p>
                      <a:pPr algn="ctr"/>
                      <a:r>
                        <a:rPr lang="ru-RU" sz="1200" dirty="0" smtClean="0">
                          <a:solidFill>
                            <a:schemeClr val="tx1">
                              <a:lumMod val="95000"/>
                              <a:lumOff val="5000"/>
                            </a:schemeClr>
                          </a:solidFill>
                        </a:rPr>
                        <a:t>«Творческие</a:t>
                      </a:r>
                      <a:r>
                        <a:rPr lang="ru-RU" sz="1200" baseline="0" dirty="0" smtClean="0">
                          <a:solidFill>
                            <a:schemeClr val="tx1">
                              <a:lumMod val="95000"/>
                              <a:lumOff val="5000"/>
                            </a:schemeClr>
                          </a:solidFill>
                        </a:rPr>
                        <a:t> люди»</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116,1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45126"/>
            <a:ext cx="8715404" cy="6812874"/>
          </a:xfrm>
          <a:prstGeom prst="rect">
            <a:avLst/>
          </a:prstGeom>
          <a:noFill/>
          <a:ln w="9525">
            <a:noFill/>
            <a:miter lim="800000"/>
            <a:headEnd/>
            <a:tailEnd/>
          </a:ln>
          <a:effectLst/>
        </p:spPr>
        <p:txBody>
          <a:bodyPr wrap="square" anchor="ctr">
            <a:spAutoFit/>
          </a:bodyPr>
          <a:lstStyle/>
          <a:p>
            <a:pPr algn="ctr"/>
            <a:r>
              <a:rPr lang="ru-RU" sz="1600" b="1" i="1" dirty="0" smtClean="0">
                <a:latin typeface="+mj-lt"/>
              </a:rPr>
              <a:t>ОСНОВНЫЕ НАПРАВЛЕНИЯ</a:t>
            </a:r>
          </a:p>
          <a:p>
            <a:pPr algn="ctr"/>
            <a:r>
              <a:rPr lang="ru-RU" sz="1600" b="1" i="1" dirty="0" smtClean="0">
                <a:latin typeface="+mj-lt"/>
              </a:rPr>
              <a:t>бюджетной и налоговой политики </a:t>
            </a:r>
          </a:p>
          <a:p>
            <a:pPr algn="ctr"/>
            <a:r>
              <a:rPr lang="ru-RU" sz="1600" b="1" i="1" dirty="0" smtClean="0">
                <a:latin typeface="+mj-lt"/>
              </a:rPr>
              <a:t>муниципального образования «Хиславичский район» Смоленской области</a:t>
            </a:r>
          </a:p>
          <a:p>
            <a:pPr algn="ctr"/>
            <a:r>
              <a:rPr lang="ru-RU" sz="1600" b="1" i="1" dirty="0" smtClean="0">
                <a:latin typeface="+mj-lt"/>
              </a:rPr>
              <a:t>на 2021 год и на плановый период 2022 и 2023 годов</a:t>
            </a:r>
          </a:p>
          <a:p>
            <a:pPr algn="just"/>
            <a:r>
              <a:rPr lang="ru-RU" sz="1600" b="1" i="1" dirty="0" smtClean="0">
                <a:latin typeface="+mj-lt"/>
              </a:rPr>
              <a:t> </a:t>
            </a:r>
          </a:p>
          <a:p>
            <a:pPr lvl="0" algn="just"/>
            <a:r>
              <a:rPr lang="ru-RU" sz="1600" b="1" i="1" dirty="0" smtClean="0">
                <a:latin typeface="+mn-lt"/>
              </a:rPr>
              <a:t>     </a:t>
            </a:r>
            <a:r>
              <a:rPr lang="en-US" sz="1600" b="1" i="1" dirty="0" smtClean="0">
                <a:latin typeface="+mn-lt"/>
              </a:rPr>
              <a:t>I</a:t>
            </a:r>
            <a:r>
              <a:rPr lang="ru-RU" sz="1600" b="1" i="1" dirty="0" smtClean="0">
                <a:latin typeface="+mn-lt"/>
              </a:rPr>
              <a:t>. Общие положения</a:t>
            </a:r>
          </a:p>
          <a:p>
            <a:pPr lvl="0" algn="just"/>
            <a:endParaRPr lang="ru-RU" sz="1400" b="1" i="1" dirty="0" smtClean="0">
              <a:latin typeface="+mn-lt"/>
            </a:endParaRPr>
          </a:p>
          <a:p>
            <a:pPr algn="just"/>
            <a:r>
              <a:rPr lang="ru-RU" sz="1400" i="1" dirty="0" smtClean="0">
                <a:latin typeface="+mn-lt"/>
              </a:rPr>
              <a:t>     </a:t>
            </a:r>
            <a:r>
              <a:rPr lang="ru-RU" sz="1600" i="1" dirty="0" smtClean="0">
                <a:latin typeface="+mn-lt"/>
              </a:rPr>
              <a:t>Основные направления бюджетной и налоговой политики муниципального образования  «Хиславичский район» Смоленской области на 2021 год и на плановый период 2022 и 2023 годов разработаны в целях формирования задач бюджетной и налоговой политики на среднесрочный период, а также условий и подходов, принимаемых при составлении проекта бюджета муниципального образования  «Хиславичский район» Смоленской области на 2021 год и плановый период 2022 и 2023 годов.</a:t>
            </a:r>
          </a:p>
          <a:p>
            <a:pPr algn="just"/>
            <a:endParaRPr lang="ru-RU" sz="1600" i="1" dirty="0" smtClean="0">
              <a:latin typeface="+mn-lt"/>
            </a:endParaRPr>
          </a:p>
          <a:p>
            <a:pPr algn="just"/>
            <a:r>
              <a:rPr lang="ru-RU" sz="1600" i="1" dirty="0" smtClean="0">
                <a:latin typeface="+mn-lt"/>
              </a:rPr>
              <a:t>     При подготовке основных направлений бюджетной и налоговой политики муниципального образования  «Хиславичский район» Смоленской области на 2021 год и плановый период 2022 и 2023 годов были учтены положения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и от 21 июля 2020 года № 474 «О национальных целях развития Российской Федерации на период до 2030 года», Послания Президента Российской Федерации Федеральному Собранию Российской Федерации от 15 января 2020 года. </a:t>
            </a:r>
          </a:p>
          <a:p>
            <a:pPr algn="just"/>
            <a:endParaRPr lang="ru-RU" sz="1600" i="1" dirty="0" smtClean="0">
              <a:latin typeface="+mn-lt"/>
            </a:endParaRPr>
          </a:p>
          <a:p>
            <a:pPr algn="just"/>
            <a:r>
              <a:rPr lang="ru-RU" sz="1600" i="1" dirty="0" smtClean="0">
                <a:latin typeface="+mn-lt"/>
              </a:rPr>
              <a:t>     Основные направления бюджетной и налоговой политики муниципального образования  «Хиславичский район» Смоленской области сохраняют преемственность в отношении определенных ранее приоритетов и скорректированы с учетом текущей экономической ситуации, вызванной распространением новой </a:t>
            </a:r>
            <a:r>
              <a:rPr lang="ru-RU" sz="1600" i="1" dirty="0" err="1" smtClean="0">
                <a:latin typeface="+mn-lt"/>
              </a:rPr>
              <a:t>коронавирусной</a:t>
            </a:r>
            <a:r>
              <a:rPr lang="ru-RU" sz="1600" i="1" dirty="0" smtClean="0">
                <a:latin typeface="+mn-lt"/>
              </a:rPr>
              <a:t> инфекции, и принятием на федеральном и региональном уровне мер по ее устранению.</a:t>
            </a:r>
            <a:r>
              <a:rPr lang="ru-RU" sz="1400" dirty="0" smtClean="0">
                <a:latin typeface="+mn-lt"/>
              </a:rPr>
              <a:t>	</a:t>
            </a:r>
            <a:endParaRPr lang="ru-RU" sz="1400" dirty="0">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3600" i="1" dirty="0" smtClean="0">
                <a:solidFill>
                  <a:srgbClr val="0070C0"/>
                </a:solidFill>
                <a:effectLst/>
              </a:rPr>
              <a:t>Показатели бюджета муниципального образования на 1 жителя</a:t>
            </a:r>
            <a:r>
              <a:rPr lang="ru-RU" sz="2400" i="1" dirty="0" smtClean="0"/>
              <a:t/>
            </a:r>
            <a:br>
              <a:rPr lang="ru-RU" sz="2400" i="1" dirty="0" smtClean="0"/>
            </a:br>
            <a:r>
              <a:rPr lang="ru-RU" sz="1800" i="1" dirty="0" smtClean="0">
                <a:solidFill>
                  <a:schemeClr val="tx1"/>
                </a:solidFill>
                <a:effectLst/>
              </a:rPr>
              <a:t>в тысячах рублей</a:t>
            </a:r>
            <a:endParaRPr lang="ru-RU" sz="1800" i="1" dirty="0">
              <a:solidFill>
                <a:schemeClr val="tx1"/>
              </a:solidFill>
              <a:effectLst/>
            </a:endParaRPr>
          </a:p>
        </p:txBody>
      </p:sp>
      <p:sp>
        <p:nvSpPr>
          <p:cNvPr id="48131" name="Содержимое 2"/>
          <p:cNvSpPr>
            <a:spLocks noGrp="1"/>
          </p:cNvSpPr>
          <p:nvPr>
            <p:ph idx="1"/>
          </p:nvPr>
        </p:nvSpPr>
        <p:spPr/>
        <p:txBody>
          <a:bodyPr/>
          <a:lstStyle/>
          <a:p>
            <a:pPr>
              <a:buClr>
                <a:srgbClr val="7030A0"/>
              </a:buClr>
            </a:pPr>
            <a:r>
              <a:rPr lang="ru-RU" sz="2000" b="1" i="1" dirty="0" smtClean="0">
                <a:solidFill>
                  <a:srgbClr val="7030A0"/>
                </a:solidFill>
              </a:rPr>
              <a:t>Объем доходов бюджета муниципального образования в расчете на 1 жителя – 32,79</a:t>
            </a:r>
          </a:p>
          <a:p>
            <a:pPr>
              <a:buClr>
                <a:srgbClr val="7030A0"/>
              </a:buClr>
            </a:pPr>
            <a:r>
              <a:rPr lang="ru-RU" sz="2000" b="1" i="1" dirty="0" smtClean="0">
                <a:solidFill>
                  <a:srgbClr val="7030A0"/>
                </a:solidFill>
              </a:rPr>
              <a:t>Объем расходов бюджета муниципального образования в расчете на 1 жителя -  33,69</a:t>
            </a:r>
          </a:p>
          <a:p>
            <a:pPr>
              <a:buClr>
                <a:srgbClr val="7030A0"/>
              </a:buClr>
            </a:pPr>
            <a:r>
              <a:rPr lang="ru-RU" sz="2000" b="1" i="1" dirty="0" smtClean="0">
                <a:solidFill>
                  <a:srgbClr val="7030A0"/>
                </a:solidFill>
              </a:rPr>
              <a:t>Объем расходов бюджета муниципального образования на жилищно-коммунальное хозяйство в расчете на 1 жителя – 0,</a:t>
            </a:r>
            <a:r>
              <a:rPr lang="en-US" sz="2000" b="1" i="1" dirty="0" smtClean="0">
                <a:solidFill>
                  <a:srgbClr val="7030A0"/>
                </a:solidFill>
              </a:rPr>
              <a:t>0</a:t>
            </a:r>
            <a:r>
              <a:rPr lang="ru-RU" sz="2000" b="1" i="1" dirty="0" smtClean="0">
                <a:solidFill>
                  <a:srgbClr val="7030A0"/>
                </a:solidFill>
              </a:rPr>
              <a:t>3</a:t>
            </a:r>
          </a:p>
          <a:p>
            <a:pPr>
              <a:buClr>
                <a:srgbClr val="7030A0"/>
              </a:buClr>
            </a:pPr>
            <a:r>
              <a:rPr lang="ru-RU" sz="2000" b="1" i="1" dirty="0" smtClean="0">
                <a:solidFill>
                  <a:srgbClr val="7030A0"/>
                </a:solidFill>
              </a:rPr>
              <a:t>Объем расходов бюджета муниципального образования на образование в расчете на 1 жителя – 16,83</a:t>
            </a:r>
          </a:p>
          <a:p>
            <a:pPr>
              <a:buClr>
                <a:srgbClr val="7030A0"/>
              </a:buClr>
            </a:pPr>
            <a:r>
              <a:rPr lang="ru-RU" sz="2000" b="1" i="1" dirty="0" smtClean="0">
                <a:solidFill>
                  <a:srgbClr val="7030A0"/>
                </a:solidFill>
              </a:rPr>
              <a:t>Объем расходов муниципального образования на культуру и кинематографию в расчете на 1 жителя – 5,95</a:t>
            </a:r>
          </a:p>
          <a:p>
            <a:pPr>
              <a:buClr>
                <a:srgbClr val="7030A0"/>
              </a:buClr>
            </a:pPr>
            <a:r>
              <a:rPr lang="ru-RU" sz="2000" b="1" i="1" dirty="0" smtClean="0">
                <a:solidFill>
                  <a:srgbClr val="7030A0"/>
                </a:solidFill>
              </a:rPr>
              <a:t>Объем расходов бюджета муниципального образования на социальную политику в расчете на 1 жителя – 2,01</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Содержимое 2"/>
          <p:cNvSpPr>
            <a:spLocks noGrp="1"/>
          </p:cNvSpPr>
          <p:nvPr>
            <p:ph idx="1"/>
          </p:nvPr>
        </p:nvSpPr>
        <p:spPr>
          <a:xfrm>
            <a:off x="571472" y="428625"/>
            <a:ext cx="8115328" cy="5880100"/>
          </a:xfrm>
        </p:spPr>
        <p:txBody>
          <a:bodyPr/>
          <a:lstStyle/>
          <a:p>
            <a:pPr>
              <a:buFont typeface="Wingdings 2" pitchFamily="18" charset="2"/>
              <a:buNone/>
            </a:pPr>
            <a:r>
              <a:rPr lang="ru-RU" b="1" i="1" dirty="0" smtClean="0"/>
              <a:t>Контактная информация:</a:t>
            </a:r>
          </a:p>
          <a:p>
            <a:pPr algn="ctr">
              <a:buFont typeface="Wingdings 2" pitchFamily="18" charset="2"/>
              <a:buNone/>
            </a:pPr>
            <a:r>
              <a:rPr lang="ru-RU" dirty="0" smtClean="0"/>
              <a:t>    </a:t>
            </a:r>
            <a:r>
              <a:rPr lang="en-US" dirty="0" smtClean="0"/>
              <a:t> </a:t>
            </a:r>
            <a:r>
              <a:rPr lang="ru-RU" sz="2000" i="1" dirty="0" smtClean="0"/>
              <a:t>Начальник финансового управления</a:t>
            </a:r>
          </a:p>
          <a:p>
            <a:pPr algn="ctr">
              <a:buFont typeface="Wingdings 2" pitchFamily="18" charset="2"/>
              <a:buNone/>
            </a:pPr>
            <a:r>
              <a:rPr lang="ru-RU" sz="2400" b="1" i="1" dirty="0" smtClean="0"/>
              <a:t>Калистратова Наталья Ивановна</a:t>
            </a:r>
          </a:p>
          <a:p>
            <a:pPr algn="ctr">
              <a:buFont typeface="Wingdings 2" pitchFamily="18" charset="2"/>
              <a:buNone/>
            </a:pPr>
            <a:endParaRPr lang="ru-RU" sz="2400" b="1" i="1" dirty="0" smtClean="0"/>
          </a:p>
          <a:p>
            <a:pPr>
              <a:buFont typeface="Wingdings 2" pitchFamily="18" charset="2"/>
              <a:buNone/>
            </a:pPr>
            <a:r>
              <a:rPr lang="ru-RU" sz="2000" i="1" dirty="0" smtClean="0"/>
              <a:t>     </a:t>
            </a:r>
            <a:r>
              <a:rPr lang="en-US" sz="2000" i="1" dirty="0" smtClean="0"/>
              <a:t> </a:t>
            </a:r>
            <a:r>
              <a:rPr lang="ru-RU" sz="2000" i="1" dirty="0" smtClean="0"/>
              <a:t>График работы:</a:t>
            </a:r>
          </a:p>
          <a:p>
            <a:pPr>
              <a:buFont typeface="Wingdings 2" pitchFamily="18" charset="2"/>
              <a:buNone/>
            </a:pPr>
            <a:r>
              <a:rPr lang="ru-RU" sz="2000" i="1" dirty="0" smtClean="0"/>
              <a:t>понедельник-четверг с 9-00 до 18-00 , пятница с 9-00 до 17-00</a:t>
            </a:r>
          </a:p>
          <a:p>
            <a:pPr>
              <a:buFont typeface="Wingdings 2" pitchFamily="18" charset="2"/>
              <a:buNone/>
            </a:pPr>
            <a:r>
              <a:rPr lang="ru-RU" sz="2000" i="1" dirty="0" smtClean="0"/>
              <a:t>перерыв с 13-00 до 13-48 </a:t>
            </a:r>
          </a:p>
          <a:p>
            <a:pPr>
              <a:buFont typeface="Wingdings 2" pitchFamily="18" charset="2"/>
              <a:buNone/>
            </a:pPr>
            <a:r>
              <a:rPr lang="ru-RU" sz="2000" i="1" dirty="0" smtClean="0"/>
              <a:t>Выходные дни суббота-воскресенье</a:t>
            </a:r>
          </a:p>
          <a:p>
            <a:pPr>
              <a:buFont typeface="Wingdings 2" pitchFamily="18" charset="2"/>
              <a:buNone/>
            </a:pPr>
            <a:r>
              <a:rPr lang="ru-RU" sz="2000" i="1" dirty="0" smtClean="0"/>
              <a:t>     Контактный телефон 8(48140) 2-22-42</a:t>
            </a:r>
            <a:endParaRPr lang="en-US" sz="2000" i="1" dirty="0" smtClean="0"/>
          </a:p>
          <a:p>
            <a:pPr>
              <a:buFont typeface="Wingdings 2" pitchFamily="18" charset="2"/>
              <a:buNone/>
            </a:pPr>
            <a:endParaRPr lang="en-US" sz="2000" i="1" dirty="0" smtClean="0"/>
          </a:p>
          <a:p>
            <a:pPr>
              <a:buFont typeface="Wingdings 2" pitchFamily="18" charset="2"/>
              <a:buNone/>
            </a:pPr>
            <a:endParaRPr lang="en-US" sz="2000" i="1" dirty="0" smtClean="0"/>
          </a:p>
          <a:p>
            <a:pPr algn="ctr">
              <a:buFont typeface="Wingdings 2" pitchFamily="18" charset="2"/>
              <a:buNone/>
            </a:pPr>
            <a:r>
              <a:rPr lang="en-US" sz="2000" dirty="0" smtClean="0"/>
              <a:t>      </a:t>
            </a:r>
            <a:r>
              <a:rPr lang="ru-RU" sz="2000" i="1" dirty="0" smtClean="0"/>
              <a:t>Вопросы, предложения и отзывы Вы можете отправить по</a:t>
            </a:r>
            <a:r>
              <a:rPr lang="en-US" sz="2000" i="1" dirty="0" smtClean="0"/>
              <a:t> </a:t>
            </a:r>
            <a:r>
              <a:rPr lang="ru-RU" sz="2000" i="1" dirty="0" smtClean="0"/>
              <a:t>электронной почте </a:t>
            </a:r>
            <a:r>
              <a:rPr lang="ru-RU" sz="2000" dirty="0" err="1" smtClean="0"/>
              <a:t>fin</a:t>
            </a:r>
            <a:r>
              <a:rPr lang="en-US" sz="2000" dirty="0" smtClean="0"/>
              <a:t>his</a:t>
            </a:r>
            <a:r>
              <a:rPr lang="ru-RU" sz="2000" dirty="0" smtClean="0"/>
              <a:t>@</a:t>
            </a:r>
            <a:r>
              <a:rPr lang="ru-RU" sz="2000" dirty="0" err="1" smtClean="0"/>
              <a:t>mail.ru</a:t>
            </a:r>
            <a:r>
              <a:rPr lang="ru-RU" sz="2000" dirty="0" smtClean="0"/>
              <a:t> </a:t>
            </a:r>
            <a:r>
              <a:rPr lang="ru-RU" sz="2000" i="1" dirty="0" smtClean="0"/>
              <a:t>или по адресу: 21</a:t>
            </a:r>
            <a:r>
              <a:rPr lang="en-US" sz="2000" i="1" dirty="0" smtClean="0"/>
              <a:t>6620</a:t>
            </a:r>
            <a:r>
              <a:rPr lang="ru-RU" sz="2000" i="1" dirty="0" smtClean="0"/>
              <a:t>, Смоленская обл., </a:t>
            </a:r>
            <a:r>
              <a:rPr lang="ru-RU" sz="2000" i="1" dirty="0" err="1" smtClean="0"/>
              <a:t>пгт</a:t>
            </a:r>
            <a:r>
              <a:rPr lang="ru-RU" sz="2000" i="1" dirty="0" smtClean="0"/>
              <a:t> Хиславичи, ул. Советская, д.23</a:t>
            </a:r>
            <a:r>
              <a:rPr lang="en-US" sz="2000" i="1" dirty="0" smtClean="0"/>
              <a:t> </a:t>
            </a:r>
            <a:endParaRPr lang="ru-RU" sz="2000" i="1" dirty="0" smtClean="0"/>
          </a:p>
          <a:p>
            <a:pPr>
              <a:buFont typeface="Wingdings 2" pitchFamily="18" charset="2"/>
              <a:buNone/>
            </a:pPr>
            <a:r>
              <a:rPr lang="ru-RU" dirty="0" smtClean="0"/>
              <a:t>    </a:t>
            </a:r>
          </a:p>
          <a:p>
            <a:pPr>
              <a:buFont typeface="Wingdings 2" pitchFamily="18" charset="2"/>
              <a:buNone/>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00" cy="6001643"/>
          </a:xfrm>
          <a:prstGeom prst="rect">
            <a:avLst/>
          </a:prstGeom>
        </p:spPr>
        <p:txBody>
          <a:bodyPr>
            <a:spAutoFit/>
          </a:bodyPr>
          <a:lstStyle/>
          <a:p>
            <a:pPr lvl="0" algn="just"/>
            <a:r>
              <a:rPr lang="ru-RU" sz="1600" b="1" i="1" dirty="0" smtClean="0">
                <a:latin typeface="+mn-lt"/>
              </a:rPr>
              <a:t>     </a:t>
            </a:r>
            <a:r>
              <a:rPr lang="en-US" sz="1600" b="1" i="1" dirty="0" smtClean="0">
                <a:latin typeface="+mn-lt"/>
              </a:rPr>
              <a:t>II</a:t>
            </a:r>
            <a:r>
              <a:rPr lang="ru-RU" sz="1600" b="1" i="1" dirty="0" smtClean="0">
                <a:latin typeface="+mn-lt"/>
              </a:rPr>
              <a:t>. Основные задачи бюджетной и налоговой политики</a:t>
            </a:r>
          </a:p>
          <a:p>
            <a:pPr lvl="0"/>
            <a:endParaRPr lang="ru-RU" sz="1600" i="1" dirty="0" smtClean="0">
              <a:latin typeface="+mn-lt"/>
            </a:endParaRPr>
          </a:p>
          <a:p>
            <a:pPr algn="just"/>
            <a:r>
              <a:rPr lang="ru-RU" sz="1600" i="1" dirty="0" smtClean="0">
                <a:latin typeface="+mn-lt"/>
              </a:rPr>
              <a:t>     В сложившихся экономических условиях основными задачами бюджетной и налоговой политики муниципального образования  «Хиславичский район» Смоленской области на 2021-2023 годы являются:</a:t>
            </a:r>
          </a:p>
          <a:p>
            <a:pPr algn="just"/>
            <a:r>
              <a:rPr lang="ru-RU" sz="1600" i="1" dirty="0" smtClean="0">
                <a:latin typeface="+mn-lt"/>
              </a:rPr>
              <a:t>     1. Сохранение устойчивости бюджетной системы муниципального образования  «Хиславичский район» Смоленской области и обеспечение долгосрочной сбалансированности  бюджетов муниципальных образований Хиславичского района Смоленской области.</a:t>
            </a:r>
          </a:p>
          <a:p>
            <a:pPr algn="just"/>
            <a:r>
              <a:rPr lang="ru-RU" sz="1600" i="1" dirty="0" smtClean="0">
                <a:latin typeface="+mn-lt"/>
              </a:rPr>
              <a:t>     2. Создание условий для восстановления роста экономики, занятости и доходов населения, развития малого и среднего предпринимательства.</a:t>
            </a:r>
          </a:p>
          <a:p>
            <a:pPr algn="just"/>
            <a:r>
              <a:rPr lang="ru-RU" sz="1600" i="1" dirty="0" smtClean="0">
                <a:latin typeface="+mn-lt"/>
              </a:rPr>
              <a:t>     3. Создание условий для привлечения инвестиций в экономику области в целях ее устойчивого развития и повышения конкурентоспособности.</a:t>
            </a:r>
          </a:p>
          <a:p>
            <a:pPr algn="just"/>
            <a:r>
              <a:rPr lang="ru-RU" sz="1600" i="1" dirty="0" smtClean="0">
                <a:latin typeface="+mn-lt"/>
              </a:rPr>
              <a:t>     4. Укрепление доходной базы консолидированного бюджета Хиславичского района за счет повышение эффективности администрирования налоговых и неналоговых доходов и мобилизации имеющихся резервов.</a:t>
            </a:r>
          </a:p>
          <a:p>
            <a:pPr algn="just"/>
            <a:r>
              <a:rPr lang="ru-RU" sz="1600" i="1" dirty="0" smtClean="0">
                <a:latin typeface="+mn-lt"/>
              </a:rPr>
              <a:t>     5. Реализация приоритетных направлений и национальных проектов, в первую очередь направленных на решение задач, поставленных в Указе Президента Российской Федерации от 07.05.2018 № 204 «О национальных целях и стратегических задачах развития Российской Федерации на период до 2024 года».</a:t>
            </a:r>
          </a:p>
          <a:p>
            <a:pPr algn="just"/>
            <a:r>
              <a:rPr lang="ru-RU" sz="1600" i="1" dirty="0" smtClean="0">
                <a:latin typeface="+mn-lt"/>
              </a:rPr>
              <a:t>     6. Сохранение социальной направленности консолидированного бюджета  Хиславичского района Смоленской области.</a:t>
            </a:r>
          </a:p>
          <a:p>
            <a:pPr algn="just"/>
            <a:r>
              <a:rPr lang="ru-RU" sz="1600" i="1" dirty="0" smtClean="0">
                <a:latin typeface="+mn-lt"/>
              </a:rPr>
              <a:t>     7. Обеспечение прозрачного механизма оценки эффективности предоставленных налоговых льгот, установленных соответствующими законами.</a:t>
            </a:r>
          </a:p>
          <a:p>
            <a:pPr algn="just"/>
            <a:r>
              <a:rPr lang="ru-RU" sz="1600" i="1" dirty="0" smtClean="0">
                <a:latin typeface="+mn-lt"/>
              </a:rPr>
              <a:t>     8. Открытость и прозрачность управления общественными финансами.</a:t>
            </a:r>
            <a:endParaRPr lang="ru-RU" sz="1600" i="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8" y="285750"/>
            <a:ext cx="8501062" cy="6001643"/>
          </a:xfrm>
          <a:prstGeom prst="rect">
            <a:avLst/>
          </a:prstGeom>
        </p:spPr>
        <p:txBody>
          <a:bodyPr>
            <a:spAutoFit/>
          </a:bodyPr>
          <a:lstStyle/>
          <a:p>
            <a:pPr lvl="0" algn="just"/>
            <a:r>
              <a:rPr lang="ru-RU" sz="1400" b="1"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III</a:t>
            </a:r>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Основные направления налоговой политики</a:t>
            </a:r>
            <a:endParaRPr lang="ru-RU" sz="1600" b="1"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целями налоговой политики муниципального образования «Хиславичский район» Смоленской области на 2021 год и на плановый период 2022 и 2023 годов являются сохранение сбалансированности консолидированного бюджета муниципальных образований Хиславичского района Смоленской области, создание предсказуемой налоговой системы, направленной на стимулирование деловой активности, рост экономики и инвестиций.</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задачами налоговой политики на ближайшую перспективу будут являться</a:t>
            </a:r>
            <a:r>
              <a:rPr lang="ru-RU" sz="1600" i="1" dirty="0" smtClean="0">
                <a:latin typeface="Times New Roman" pitchFamily="18" charset="0"/>
                <a:cs typeface="Times New Roman" pitchFamily="18" charset="0"/>
              </a:rPr>
              <a:t>:</a:t>
            </a:r>
          </a:p>
          <a:p>
            <a:pPr algn="just"/>
            <a:endParaRPr lang="ru-RU" sz="1600"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1. Стимулирование инвестиционной деятельности </a:t>
            </a:r>
            <a:endParaRPr lang="ru-RU" sz="1600" b="1" i="1" dirty="0" smtClean="0">
              <a:latin typeface="Times New Roman" pitchFamily="18" charset="0"/>
              <a:cs typeface="Times New Roman" pitchFamily="18" charset="0"/>
            </a:endParaRPr>
          </a:p>
          <a:p>
            <a:pPr algn="just"/>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В целях обеспечения благоприятного инвестиционного и предпринимательского климата на территории муниципального образования «Хиславичский район» Смоленской области в среднесрочном периоде будут сохранены налоговые льготы: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реализующих одобренные инвестиционные проекты, для инвесторов, реализовавших приоритетные инвестиционные проекты;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резидентов и управляющих компаний индустриальных и промышленных парков;</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заключивших специальные инвестиционные контракты;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организаций, реализующим на территории муниципального образования «Хиславичский район» Смоленской области проекты на основании концессионных соглашений, заключенных с муниципальным образованием  «Хиславичский район» Смоленской областью в соответствии с Федеральным законом от 21 июля 2005 года № 115-ФЗ «О концессионных соглашениях», направленных на создание и (или) реконструкцию объектов здравоохранения, а также на осуществление деятельности с их использованием (эксплуатацией); </a:t>
            </a:r>
            <a:endParaRPr lang="ru-RU" sz="1600" i="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85720" y="148471"/>
            <a:ext cx="8572500" cy="6709529"/>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для организаций, реализующих на территории муниципального образования «Хиславичский район» Смоленской области соглашения о государственно-частном партнерстве, заключенные с муниципальным образованием «Хиславичский район» Смоленской областью в соответствии с Федеральным законом от 13 июля 2015 года № 224-ФЗ «О государственно-частном партнерстве, муниципально-частном партнерстве в Российской Федерации и внесении изменений в отдельные законодательные акты Российской Федерации», направленных на строительство и (или) реконструкцию объектов здравоохранения, а также на осуществление их эксплуатации и (или) технического обслуживания.</a:t>
            </a:r>
            <a:endParaRPr lang="ru-RU" sz="1600" i="1" dirty="0" smtClean="0">
              <a:latin typeface="+mn-lt"/>
            </a:endParaRPr>
          </a:p>
          <a:p>
            <a:pPr algn="just"/>
            <a:r>
              <a:rPr lang="ru-RU" sz="1600" i="1" dirty="0" smtClean="0">
                <a:latin typeface="+mn-lt"/>
              </a:rPr>
              <a:t>      </a:t>
            </a:r>
            <a:r>
              <a:rPr lang="x-none" sz="1600" i="1" smtClean="0">
                <a:latin typeface="+mn-lt"/>
              </a:rPr>
              <a:t>Будет сохранена и расширена государственная поддержка для субъектов малого и среднего предпринимательства, включая, установленное с 2017 года применение двухлетних «налоговых каникул»,  для впервые зарегистрированных индивидуальных предпринимателей, перешедших на упрощенную систему  налогообложения и (или) патентную систему налогообложения и осуществляющих предпринимательскую деятельность в производственной, социальной и (или) научной сферах, а также в сфере бытовых услуг населению.</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2. Мобилизация доходов</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мобилизации доходов в консолидированный бюджет муниципального образования «Хиславичский район» Смоленской области планируется проведение следующих мероприятий:</a:t>
            </a:r>
            <a:endParaRPr lang="ru-RU" sz="1600" i="1" dirty="0" smtClean="0">
              <a:latin typeface="+mn-lt"/>
            </a:endParaRPr>
          </a:p>
          <a:p>
            <a:pPr algn="just"/>
            <a:r>
              <a:rPr lang="ru-RU" sz="1600" i="1" dirty="0" smtClean="0">
                <a:latin typeface="+mn-lt"/>
              </a:rPr>
              <a:t>     </a:t>
            </a:r>
            <a:r>
              <a:rPr lang="x-none" sz="1600" i="1" smtClean="0">
                <a:latin typeface="+mn-lt"/>
              </a:rPr>
              <a:t>- повышение объемов поступлений в бюджет муниципального образования «Хиславичский район» Смоленской области налога на доходы физических лиц за счет создания условий для роста общего объема фонда оплаты труда, легализации «теневой» заработной платы, доведение ее до среднеотраслевого уровня, а также проведения мероприятий по сокращению задолженности по налогу на доходы физических лиц;</a:t>
            </a:r>
            <a:endParaRPr lang="ru-RU" sz="1600" i="1" dirty="0" smtClean="0">
              <a:latin typeface="+mn-lt"/>
            </a:endParaRPr>
          </a:p>
          <a:p>
            <a:pPr indent="450850" algn="just" eaLnBrk="0" hangingPunct="0"/>
            <a:endParaRPr lang="ru-RU" sz="1400" b="1"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14282" y="0"/>
            <a:ext cx="8572500" cy="6740307"/>
          </a:xfrm>
          <a:prstGeom prst="rect">
            <a:avLst/>
          </a:prstGeom>
          <a:noFill/>
          <a:ln w="9525">
            <a:noFill/>
            <a:miter lim="800000"/>
            <a:headEnd/>
            <a:tailEnd/>
          </a:ln>
        </p:spPr>
        <p:txBody>
          <a:bodyPr anchor="ctr">
            <a:spAutoFit/>
          </a:bodyPr>
          <a:lstStyle/>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вовлечение граждан в предпринимательскую деятельность и сокращение неформальной занятости, в том числе путем перехода граждан на применение налога на профессиональный доход;</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усиление работы по погашению задолженности по налоговым платежам;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 которые до настоящего времени не зарегистрированы или зарегистрированы с указанием неполных (неактуальных) сведений, необходимых для исчисления налогов;</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Для увеличения доходов бюджетов муниципальных образований муниципального образования «Хиславичский район» Смоленской области будет продолжена работа по следующим направлениям: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ежегодная индексация размера потенциально возможного к получению индивидуальным предпринимателем годового дохода по каждому виду предпринимательской деятельности, в отношении которого применяется патентная система налогообложения, на коэффициент-дефлятор.</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формирования комфортной потребительской среды продолжится работа по созданию условий для развития малых форматов торговли в муниципальных образованиях Хиславичского района  Смоленской области, в том числе легализации незаконно установленных нестационарных торговых объектов, что в свою очередь обеспечит рост налоговых поступлений в местные бюджеты.</a:t>
            </a:r>
            <a:endParaRPr lang="ru-RU" sz="1600"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x-none" sz="1600" b="1" i="1" smtClean="0">
                <a:solidFill>
                  <a:schemeClr val="tx1">
                    <a:lumMod val="95000"/>
                    <a:lumOff val="5000"/>
                  </a:schemeClr>
                </a:solidFill>
                <a:latin typeface="+mn-lt"/>
              </a:rPr>
              <a:t>3. Совершенствование налогового администрирования</a:t>
            </a:r>
            <a:endParaRPr lang="ru-RU" sz="1600" b="1"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совершенствования налогового администрирования предполагается:</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повышение ответственности администраторов доходов за эффективное прогнозирование, своевременность, полноту поступления и сокращение задолженности администрируемых платежей;</a:t>
            </a:r>
            <a:endParaRPr lang="ru-RU" sz="1600" i="1" dirty="0" smtClean="0">
              <a:solidFill>
                <a:schemeClr val="tx1">
                  <a:lumMod val="95000"/>
                  <a:lumOff val="5000"/>
                </a:schemeClr>
              </a:solidFill>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5399</TotalTime>
  <Words>5012</Words>
  <Application>Microsoft Office PowerPoint</Application>
  <PresentationFormat>Экран (4:3)</PresentationFormat>
  <Paragraphs>885</Paragraphs>
  <Slides>51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Апекс</vt:lpstr>
      <vt:lpstr>                     Финансовое управление Администрации  муниципального образования «Хиславичский район» Смоленской области  БЮДЖЕТ ДЛЯ ГРАЖДАН  на 2021 год и на плановый период  2022 и 2023 годов   Решение ХиславичскоГО районнОГО СОВЕТА ДЕПУТАТОВ  О   бюджете муниципального образования  «Хиславичский район»  Смоленской области на  2021год и плановый период 2022 и 2023годов  от 23.12.2020 года №54  (с изменениями в соответствии с решением  №7 от 30.03.2021, №17 от 23.06.2021, №31 от 29.09.2021) </vt:lpstr>
      <vt:lpstr>Что такое «Бюджет для граждан?» </vt:lpstr>
      <vt:lpstr>Как определяется баланс бюджета? </vt:lpstr>
      <vt:lpstr>  ОСНОВНЫЕ ПАРАМЕТРЫ прогноза социально-экономического развития муниципального образования «Хиславичский район» Смоленской области  на среднесрочный период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Из каких поступлений в настоящее время формируется доходная часть местного бюджета?</vt:lpstr>
      <vt:lpstr>Презентация PowerPoint</vt:lpstr>
      <vt:lpstr>Общие характеристики доходов и расходов местного бюджета </vt:lpstr>
      <vt:lpstr>Презентация PowerPoint</vt:lpstr>
      <vt:lpstr>Презентация PowerPoint</vt:lpstr>
      <vt:lpstr>Сведения об объеме муниципального долга и дефицита бюджета муниципального образования «Хиславичский район» Смоленской области» в динамике на 2021год  и на плановый период 2022 и 2023 годов</vt:lpstr>
      <vt:lpstr>Презентация PowerPoint</vt:lpstr>
      <vt:lpstr>Презентация PowerPoint</vt:lpstr>
      <vt:lpstr>Презентация PowerPoint</vt:lpstr>
      <vt:lpstr>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 </vt:lpstr>
      <vt:lpstr>Презентация PowerPoint</vt:lpstr>
      <vt:lpstr>Презентация PowerPoint</vt:lpstr>
      <vt:lpstr>Презентация PowerPoint</vt:lpstr>
      <vt:lpstr>Презентация PowerPoint</vt:lpstr>
      <vt:lpstr>Межбюджетные отношения</vt:lpstr>
      <vt:lpstr>Презентация PowerPoint</vt:lpstr>
      <vt:lpstr>Презентация PowerPoint</vt:lpstr>
      <vt:lpstr>Презентация PowerPoint</vt:lpstr>
      <vt:lpstr>Презентация PowerPoint</vt:lpstr>
      <vt:lpstr>Объем и структура расходов бюджета по разделам  на 2021 год  256616,1 из них:</vt:lpstr>
      <vt:lpstr>Объем и структура расходов бюджета по разделам  на 2022 год  198671,2 из них:</vt:lpstr>
      <vt:lpstr>Объем и структура расходов бюджета по разделам  на 2023 год  236604,0 из них:</vt:lpstr>
      <vt:lpstr>Презентация PowerPoint</vt:lpstr>
      <vt:lpstr>Расходы бюджета в разрезе муниципальных программ на 2021 год</vt:lpstr>
      <vt:lpstr>Расходы бюджета в разрезе муниципальных программ на 2022 год</vt:lpstr>
      <vt:lpstr>Расходы бюджета в разрезе муниципальных программ на 2023 год</vt:lpstr>
      <vt:lpstr>Расходы бюджета муниципального образования «Хиславичский район»  Смоленской области на реализацию муниципальных программ на 2021 год  и на плановый период 2022 и 2023годов тыс. рублей</vt:lpstr>
      <vt:lpstr>Презентация PowerPoint</vt:lpstr>
      <vt:lpstr>Презентация PowerPoint</vt:lpstr>
      <vt:lpstr>Презентация PowerPoint</vt:lpstr>
      <vt:lpstr>Муниципальные программы муниципального образования «Хиславичский район» Смоленской области на 2021 год, 2022 год, 2023 год.</vt:lpstr>
      <vt:lpstr>Презентация PowerPoint</vt:lpstr>
      <vt:lpstr>Прогноз основных характеристик консолидированного бюджета  муниципального образования  «Хиславичский район" Смоленской области  на 2021 год и на плановый период 2022 и 2023 годов</vt:lpstr>
      <vt:lpstr>Сведения об объемах бюджетных инвестиций муниципального образования  «Хиславичский район" Смоленской области  в объекты капитального строительства на 2021 год  и на плановый период 2022 и 2023 годов </vt:lpstr>
      <vt:lpstr>РЕАЛИЗАЦИЯ  НАЦИОНАЛЬНЫХ  ПРОЕКТОВ</vt:lpstr>
      <vt:lpstr>Муниципальное образование  «Хиславичский район»  Смоленской области  участвует в реализации  следующих национальных проектов: «Образование», «Культура»</vt:lpstr>
      <vt:lpstr>Показатели бюджета муниципального образования на 1 жителя в тысячах рублей</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Sergej</dc:creator>
  <cp:lastModifiedBy>USER</cp:lastModifiedBy>
  <cp:revision>659</cp:revision>
  <dcterms:created xsi:type="dcterms:W3CDTF">2013-12-11T14:12:53Z</dcterms:created>
  <dcterms:modified xsi:type="dcterms:W3CDTF">2021-10-07T06:56:48Z</dcterms:modified>
</cp:coreProperties>
</file>