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41"/>
  </p:notesMasterIdLst>
  <p:sldIdLst>
    <p:sldId id="256" r:id="rId2"/>
    <p:sldId id="279" r:id="rId3"/>
    <p:sldId id="260" r:id="rId4"/>
    <p:sldId id="269" r:id="rId5"/>
    <p:sldId id="265" r:id="rId6"/>
    <p:sldId id="264" r:id="rId7"/>
    <p:sldId id="277" r:id="rId8"/>
    <p:sldId id="278" r:id="rId9"/>
    <p:sldId id="262" r:id="rId10"/>
    <p:sldId id="268" r:id="rId11"/>
    <p:sldId id="266" r:id="rId12"/>
    <p:sldId id="270" r:id="rId13"/>
    <p:sldId id="271" r:id="rId14"/>
    <p:sldId id="272" r:id="rId15"/>
    <p:sldId id="273" r:id="rId16"/>
    <p:sldId id="291" r:id="rId17"/>
    <p:sldId id="292" r:id="rId18"/>
    <p:sldId id="293" r:id="rId19"/>
    <p:sldId id="294" r:id="rId20"/>
    <p:sldId id="295" r:id="rId21"/>
    <p:sldId id="280" r:id="rId22"/>
    <p:sldId id="290" r:id="rId23"/>
    <p:sldId id="281" r:id="rId24"/>
    <p:sldId id="282" r:id="rId25"/>
    <p:sldId id="284" r:id="rId26"/>
    <p:sldId id="267" r:id="rId27"/>
    <p:sldId id="274" r:id="rId28"/>
    <p:sldId id="275" r:id="rId29"/>
    <p:sldId id="285" r:id="rId30"/>
    <p:sldId id="289" r:id="rId31"/>
    <p:sldId id="296" r:id="rId32"/>
    <p:sldId id="297" r:id="rId33"/>
    <p:sldId id="283" r:id="rId34"/>
    <p:sldId id="298" r:id="rId35"/>
    <p:sldId id="276" r:id="rId36"/>
    <p:sldId id="286" r:id="rId37"/>
    <p:sldId id="288" r:id="rId38"/>
    <p:sldId id="287" r:id="rId39"/>
    <p:sldId id="261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CE0F1-591A-495A-9FEE-C2597B060030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D245-A94B-485B-9642-0559C5142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689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92596-6811-437B-8459-307E56221B51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961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015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86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25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682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6035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04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395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19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702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989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744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963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426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950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558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33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ECFF-C664-4049-85C2-1DA2ECCFD4BB}" type="datetimeFigureOut">
              <a:rPr lang="ru-RU" smtClean="0"/>
              <a:pPr/>
              <a:t>18.06.2020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3A097C-2D5F-4B2A-A912-214E07406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121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molenskcps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29389" y="433222"/>
            <a:ext cx="8996803" cy="568174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>Привлечение финансов на реализацию социальных проектов для решения вопросов местного значения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i="1" dirty="0" smtClean="0"/>
              <a:t>Социальные проекты НКО и гражданских активистов как инструмент развития муниципальных образований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tx1"/>
                </a:solidFill>
              </a:rPr>
              <a:t>Смоленская региональная общественная организация 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СОДЕЙСТВИЕ РАЗВИТИЮ ГРАЖДАНСКОГО ОБЩЕСТВА</a:t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>2020 год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0571" y="4993206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55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8358"/>
          </a:xfrm>
        </p:spPr>
        <p:txBody>
          <a:bodyPr/>
          <a:lstStyle/>
          <a:p>
            <a:r>
              <a:rPr lang="ru-RU" dirty="0"/>
              <a:t>Кто может участвовать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некоммерческие организации </a:t>
            </a:r>
            <a:endParaRPr lang="ru-RU" sz="2800" dirty="0"/>
          </a:p>
          <a:p>
            <a:r>
              <a:rPr lang="ru-RU" sz="2800" dirty="0" smtClean="0"/>
              <a:t>граждане </a:t>
            </a:r>
            <a:r>
              <a:rPr lang="ru-RU" sz="2800" dirty="0"/>
              <a:t>Российской Федерации в возрасте от 14 до 30 лет</a:t>
            </a:r>
          </a:p>
          <a:p>
            <a:endParaRPr lang="ru-RU" sz="2800" dirty="0" smtClean="0"/>
          </a:p>
          <a:p>
            <a:r>
              <a:rPr lang="ru-RU" sz="2800" dirty="0" smtClean="0"/>
              <a:t>Размер </a:t>
            </a:r>
            <a:r>
              <a:rPr lang="ru-RU" sz="2800" dirty="0"/>
              <a:t>гранта: до 3 млн. руб.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573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0442"/>
          </a:xfrm>
        </p:spPr>
        <p:txBody>
          <a:bodyPr/>
          <a:lstStyle/>
          <a:p>
            <a:r>
              <a:rPr lang="ru-RU" dirty="0" smtClean="0"/>
              <a:t>Направления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904" y="1540043"/>
            <a:ext cx="8167097" cy="45013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Студенческие </a:t>
            </a:r>
            <a:r>
              <a:rPr lang="ru-RU" sz="2400" dirty="0"/>
              <a:t>инициативы </a:t>
            </a:r>
            <a:endParaRPr lang="ru-RU" sz="2400" dirty="0" smtClean="0"/>
          </a:p>
          <a:p>
            <a:r>
              <a:rPr lang="ru-RU" sz="2400" dirty="0" smtClean="0"/>
              <a:t>Добровольчество</a:t>
            </a:r>
          </a:p>
          <a:p>
            <a:r>
              <a:rPr lang="ru-RU" sz="2400" dirty="0" smtClean="0"/>
              <a:t>Инициативы </a:t>
            </a:r>
            <a:r>
              <a:rPr lang="ru-RU" sz="2400" dirty="0"/>
              <a:t>творческой молодежи </a:t>
            </a:r>
            <a:endParaRPr lang="ru-RU" sz="2400" dirty="0" smtClean="0"/>
          </a:p>
          <a:p>
            <a:r>
              <a:rPr lang="ru-RU" sz="2400" dirty="0" smtClean="0"/>
              <a:t>Патриотическое </a:t>
            </a:r>
            <a:r>
              <a:rPr lang="ru-RU" sz="2400" dirty="0"/>
              <a:t>воспитание </a:t>
            </a:r>
            <a:endParaRPr lang="ru-RU" sz="2400" dirty="0" smtClean="0"/>
          </a:p>
          <a:p>
            <a:r>
              <a:rPr lang="ru-RU" sz="2400" dirty="0" smtClean="0"/>
              <a:t>Спорт</a:t>
            </a:r>
            <a:r>
              <a:rPr lang="ru-RU" sz="2400" dirty="0"/>
              <a:t>, ЗОЖ, туризм </a:t>
            </a:r>
            <a:endParaRPr lang="ru-RU" sz="2400" dirty="0" smtClean="0"/>
          </a:p>
          <a:p>
            <a:r>
              <a:rPr lang="ru-RU" sz="2400" dirty="0" smtClean="0"/>
              <a:t>Профилактика </a:t>
            </a:r>
            <a:r>
              <a:rPr lang="ru-RU" sz="2400" dirty="0"/>
              <a:t>негативных проявлений в молодежной среде и межнациональное взаимодействие </a:t>
            </a:r>
            <a:endParaRPr lang="ru-RU" sz="2400" dirty="0" smtClean="0"/>
          </a:p>
          <a:p>
            <a:r>
              <a:rPr lang="ru-RU" sz="2400" dirty="0" smtClean="0"/>
              <a:t>Укрепление </a:t>
            </a:r>
            <a:r>
              <a:rPr lang="ru-RU" sz="2400" dirty="0"/>
              <a:t>семейных ценностей </a:t>
            </a:r>
            <a:endParaRPr lang="ru-RU" sz="2400" dirty="0" smtClean="0"/>
          </a:p>
          <a:p>
            <a:r>
              <a:rPr lang="ru-RU" sz="2400" dirty="0" smtClean="0"/>
              <a:t>Молодежные </a:t>
            </a:r>
            <a:r>
              <a:rPr lang="ru-RU" sz="2400" dirty="0"/>
              <a:t>медиа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04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03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Фонд «</a:t>
            </a:r>
            <a:r>
              <a:rPr lang="ru-RU" dirty="0"/>
              <a:t>СОРАБОТНИЧЕСТВО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en-US" dirty="0">
                <a:solidFill>
                  <a:schemeClr val="tx1"/>
                </a:solidFill>
              </a:rPr>
              <a:t>https://newpravkonkurs.ru/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34" y="2342148"/>
            <a:ext cx="9256847" cy="2617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2531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6484"/>
          </a:xfrm>
        </p:spPr>
        <p:txBody>
          <a:bodyPr/>
          <a:lstStyle/>
          <a:p>
            <a:r>
              <a:rPr lang="ru-RU" dirty="0" smtClean="0"/>
              <a:t>Кто может участвовать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084"/>
            <a:ext cx="8596668" cy="4844716"/>
          </a:xfrm>
        </p:spPr>
        <p:txBody>
          <a:bodyPr/>
          <a:lstStyle/>
          <a:p>
            <a:r>
              <a:rPr lang="ru-RU" sz="2200" dirty="0" smtClean="0"/>
              <a:t>канонические </a:t>
            </a:r>
            <a:r>
              <a:rPr lang="ru-RU" sz="2200" dirty="0"/>
              <a:t>подразделения Русской Православной Церкви;</a:t>
            </a:r>
          </a:p>
          <a:p>
            <a:r>
              <a:rPr lang="ru-RU" sz="2200" dirty="0" smtClean="0"/>
              <a:t>некоммерческие </a:t>
            </a:r>
            <a:r>
              <a:rPr lang="ru-RU" sz="2200" dirty="0"/>
              <a:t>организации, зарегистрированные в качестве юридических лиц;</a:t>
            </a:r>
          </a:p>
          <a:p>
            <a:r>
              <a:rPr lang="ru-RU" sz="2200" dirty="0" smtClean="0"/>
              <a:t>государственные </a:t>
            </a:r>
            <a:r>
              <a:rPr lang="ru-RU" sz="2200" dirty="0"/>
              <a:t>и муниципальные учреждения;</a:t>
            </a:r>
          </a:p>
          <a:p>
            <a:r>
              <a:rPr lang="ru-RU" sz="2200" dirty="0" smtClean="0"/>
              <a:t>негосударственные </a:t>
            </a:r>
            <a:r>
              <a:rPr lang="ru-RU" sz="2200" dirty="0"/>
              <a:t>организации сферы образования, культуры, здравоохранения, социальной защиты и другие, в том числе организации, созданные Русской Православной Церковью или с ее участием;</a:t>
            </a:r>
          </a:p>
          <a:p>
            <a:r>
              <a:rPr lang="ru-RU" sz="2200" dirty="0" smtClean="0"/>
              <a:t>средства </a:t>
            </a:r>
            <a:r>
              <a:rPr lang="ru-RU" sz="2200" dirty="0"/>
              <a:t>массовой информации;</a:t>
            </a:r>
          </a:p>
          <a:p>
            <a:r>
              <a:rPr lang="ru-RU" sz="2200" dirty="0" smtClean="0"/>
              <a:t>коммерческие </a:t>
            </a:r>
            <a:r>
              <a:rPr lang="ru-RU" sz="2200" dirty="0"/>
              <a:t>организации и индивидуальные предприниматели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02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946" y="2160590"/>
            <a:ext cx="8151055" cy="3422064"/>
          </a:xfrm>
        </p:spPr>
        <p:txBody>
          <a:bodyPr/>
          <a:lstStyle/>
          <a:p>
            <a:r>
              <a:rPr lang="ru-RU" sz="2800" dirty="0" smtClean="0"/>
              <a:t>образование </a:t>
            </a:r>
            <a:r>
              <a:rPr lang="ru-RU" sz="2800" dirty="0"/>
              <a:t>и </a:t>
            </a:r>
            <a:r>
              <a:rPr lang="ru-RU" sz="2800" dirty="0" smtClean="0"/>
              <a:t>воспитание;</a:t>
            </a:r>
            <a:endParaRPr lang="ru-RU" sz="2800" dirty="0"/>
          </a:p>
          <a:p>
            <a:r>
              <a:rPr lang="ru-RU" sz="2800" dirty="0" smtClean="0"/>
              <a:t>социальное </a:t>
            </a:r>
            <a:r>
              <a:rPr lang="ru-RU" sz="2800" dirty="0"/>
              <a:t>служение;</a:t>
            </a:r>
          </a:p>
          <a:p>
            <a:r>
              <a:rPr lang="ru-RU" sz="2800" dirty="0" smtClean="0"/>
              <a:t>культура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информационная </a:t>
            </a:r>
            <a:r>
              <a:rPr lang="ru-RU" sz="2800" dirty="0"/>
              <a:t>деятельность.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47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Специальная номинация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Малые города и села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Заявки по специальной номинации «Малые города и села» проходят экспертизу в особом порядке. </a:t>
            </a:r>
            <a:endParaRPr lang="ru-RU" sz="2800" dirty="0" smtClean="0"/>
          </a:p>
          <a:p>
            <a:r>
              <a:rPr lang="ru-RU" sz="2800" dirty="0" smtClean="0"/>
              <a:t>Размер </a:t>
            </a:r>
            <a:r>
              <a:rPr lang="ru-RU" sz="2800" dirty="0"/>
              <a:t>грантовой поддержки проектов в специальной номинации «Малые города и села» - до 300 000 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53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Российский Фонд культуры </a:t>
            </a:r>
            <a:br>
              <a:rPr lang="ru-RU" dirty="0" smtClean="0"/>
            </a:br>
            <a:r>
              <a:rPr lang="en-US" dirty="0">
                <a:solidFill>
                  <a:schemeClr val="tx1"/>
                </a:solidFill>
              </a:rPr>
              <a:t>https://rcfoundation.ru/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6105" y="1930400"/>
            <a:ext cx="5646822" cy="4697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615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8568"/>
          </a:xfrm>
        </p:spPr>
        <p:txBody>
          <a:bodyPr/>
          <a:lstStyle/>
          <a:p>
            <a:r>
              <a:rPr lang="ru-RU" dirty="0" smtClean="0"/>
              <a:t>Конкурсы и гранты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8169"/>
            <a:ext cx="8596668" cy="4453194"/>
          </a:xfrm>
        </p:spPr>
        <p:txBody>
          <a:bodyPr>
            <a:normAutofit/>
          </a:bodyPr>
          <a:lstStyle/>
          <a:p>
            <a:r>
              <a:rPr lang="ru-RU" sz="2400" dirty="0"/>
              <a:t>Конкурс по поддержке специализированных периодических печатных изданий в области культуры, искусства, народной культуры и творчества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Конкурс </a:t>
            </a:r>
            <a:r>
              <a:rPr lang="ru-RU" sz="2400" dirty="0"/>
              <a:t>на предоставление грантов некоммерческим организациям в рамках национального проекта «Культура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r>
              <a:rPr lang="ru-RU" sz="2400" dirty="0" smtClean="0"/>
              <a:t>Всероссийский </a:t>
            </a:r>
            <a:r>
              <a:rPr lang="ru-RU" sz="2400" dirty="0"/>
              <a:t>конкурс для молодых режиссеров и современных драматургов.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79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2526"/>
          </a:xfrm>
        </p:spPr>
        <p:txBody>
          <a:bodyPr/>
          <a:lstStyle/>
          <a:p>
            <a:r>
              <a:rPr lang="ru-RU" dirty="0" smtClean="0"/>
              <a:t>Кто может участвовать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101222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Некоммерческие организации</a:t>
            </a:r>
          </a:p>
          <a:p>
            <a:r>
              <a:rPr lang="ru-RU" sz="2800" dirty="0" smtClean="0"/>
              <a:t>Государственные и муниципальные организации</a:t>
            </a:r>
          </a:p>
          <a:p>
            <a:r>
              <a:rPr lang="ru-RU" sz="2800" dirty="0" smtClean="0"/>
              <a:t>Коммерческие организации</a:t>
            </a:r>
          </a:p>
          <a:p>
            <a:r>
              <a:rPr lang="ru-RU" sz="2800" dirty="0" smtClean="0"/>
              <a:t>СМИ </a:t>
            </a:r>
          </a:p>
          <a:p>
            <a:pPr marL="0" indent="0">
              <a:buNone/>
            </a:pPr>
            <a:r>
              <a:rPr lang="ru-RU" sz="2800" dirty="0" smtClean="0"/>
              <a:t>// </a:t>
            </a:r>
            <a:r>
              <a:rPr lang="ru-RU" sz="2800" i="1" dirty="0" smtClean="0"/>
              <a:t>Условия участия определяются Положением для каждого конкурса отдельно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773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Центр РОСПАТРИОТ </a:t>
            </a:r>
            <a:br>
              <a:rPr lang="ru-RU" dirty="0" smtClean="0"/>
            </a:br>
            <a:r>
              <a:rPr lang="en-US" dirty="0">
                <a:solidFill>
                  <a:schemeClr val="tx1"/>
                </a:solidFill>
              </a:rPr>
              <a:t>https://rospatriotcentr.ru/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ospatriotcentr.ru/local/templates/rospatriot/static/img/general/logo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22" y="3059459"/>
            <a:ext cx="4674310" cy="1402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35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93238" cy="10748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Грантодающие фонды и конкурсы,</a:t>
            </a:r>
            <a:br>
              <a:rPr lang="ru-RU" sz="2800" dirty="0" smtClean="0"/>
            </a:br>
            <a:r>
              <a:rPr lang="ru-RU" sz="2800" dirty="0" smtClean="0"/>
              <a:t>представленные в презентации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60885"/>
            <a:ext cx="8049571" cy="4668252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2400" dirty="0" smtClean="0"/>
              <a:t>Фонд президентских грантов …………………………. 3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ОПРФ «Мой проект – моей стране» ………….……. 7</a:t>
            </a:r>
          </a:p>
          <a:p>
            <a:pPr>
              <a:buFont typeface="+mj-lt"/>
              <a:buAutoNum type="arabicPeriod"/>
            </a:pPr>
            <a:r>
              <a:rPr lang="ru-RU" sz="2400" dirty="0" err="1" smtClean="0"/>
              <a:t>Росмолодежь</a:t>
            </a:r>
            <a:r>
              <a:rPr lang="ru-RU" sz="2400" dirty="0" smtClean="0"/>
              <a:t> ……………………………………………….….. 9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Фонд «</a:t>
            </a:r>
            <a:r>
              <a:rPr lang="ru-RU" sz="2400" dirty="0" err="1" smtClean="0"/>
              <a:t>Соработничество</a:t>
            </a:r>
            <a:r>
              <a:rPr lang="ru-RU" sz="2400" dirty="0" smtClean="0"/>
              <a:t>» ………………………………. 12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Российский Фонд культуры ……………………………. 16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Центр «</a:t>
            </a:r>
            <a:r>
              <a:rPr lang="ru-RU" sz="2400" dirty="0" err="1" smtClean="0"/>
              <a:t>Роспатриот</a:t>
            </a:r>
            <a:r>
              <a:rPr lang="ru-RU" sz="2400" dirty="0" smtClean="0"/>
              <a:t>»…………………………………………. 19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Фонд Владимира Потанина …………………………….  21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Фонд Елены и Геннадия Тимченко ………..…….. 26 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Рыбаков Фонд ………………………………………………….  29</a:t>
            </a:r>
          </a:p>
          <a:p>
            <a:pPr>
              <a:buFont typeface="+mj-lt"/>
              <a:buAutoNum type="arabicPeriod"/>
            </a:pPr>
            <a:r>
              <a:rPr lang="ru-RU" sz="2400" dirty="0" smtClean="0"/>
              <a:t>Конкурс для СОНКО /Смоленская область ……. 31</a:t>
            </a:r>
          </a:p>
          <a:p>
            <a:pPr marL="0" indent="0">
              <a:buNone/>
            </a:pPr>
            <a:r>
              <a:rPr lang="ru-RU" sz="2400" i="1" dirty="0" smtClean="0"/>
              <a:t>Где искать информацию ……………………………………  33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0571" y="4993206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990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147"/>
          </a:xfrm>
        </p:spPr>
        <p:txBody>
          <a:bodyPr/>
          <a:lstStyle/>
          <a:p>
            <a:r>
              <a:rPr lang="ru-RU" dirty="0" smtClean="0"/>
              <a:t>Направления и участники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084"/>
            <a:ext cx="8596668" cy="4485279"/>
          </a:xfrm>
        </p:spPr>
        <p:txBody>
          <a:bodyPr>
            <a:noAutofit/>
          </a:bodyPr>
          <a:lstStyle/>
          <a:p>
            <a:r>
              <a:rPr lang="ru-RU" sz="2400" dirty="0"/>
              <a:t>Реализация проектов патриотической направленности, реализуемых волонтерскими (добровольческими) </a:t>
            </a:r>
            <a:r>
              <a:rPr lang="ru-RU" sz="2400" dirty="0" smtClean="0"/>
              <a:t>организациями</a:t>
            </a:r>
            <a:endParaRPr lang="ru-RU" sz="2400" dirty="0"/>
          </a:p>
          <a:p>
            <a:r>
              <a:rPr lang="ru-RU" sz="2400" dirty="0" smtClean="0"/>
              <a:t>Подготовка </a:t>
            </a:r>
            <a:r>
              <a:rPr lang="ru-RU" sz="2400" dirty="0"/>
              <a:t>и проведение военно-исторических </a:t>
            </a:r>
            <a:r>
              <a:rPr lang="ru-RU" sz="2400" dirty="0" smtClean="0"/>
              <a:t>реконструкций</a:t>
            </a:r>
          </a:p>
          <a:p>
            <a:r>
              <a:rPr lang="ru-RU" sz="2400" dirty="0" smtClean="0"/>
              <a:t>Поддержка </a:t>
            </a:r>
            <a:r>
              <a:rPr lang="ru-RU" sz="2400" dirty="0"/>
              <a:t>молодежных поисковых отрядов и </a:t>
            </a:r>
            <a:r>
              <a:rPr lang="ru-RU" sz="2400" dirty="0" smtClean="0"/>
              <a:t>объединений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УЧАСТНИКИ</a:t>
            </a:r>
            <a:r>
              <a:rPr lang="ru-RU" sz="2400" dirty="0"/>
              <a:t> - </a:t>
            </a:r>
            <a:r>
              <a:rPr lang="ru-RU" sz="2400" dirty="0" smtClean="0"/>
              <a:t>некоммерческие организации, </a:t>
            </a:r>
            <a:r>
              <a:rPr lang="ru-RU" sz="2400" dirty="0"/>
              <a:t>в том числе </a:t>
            </a:r>
            <a:r>
              <a:rPr lang="ru-RU" sz="2400" dirty="0" smtClean="0"/>
              <a:t>молодежные </a:t>
            </a:r>
            <a:r>
              <a:rPr lang="ru-RU" sz="2400" dirty="0"/>
              <a:t>и </a:t>
            </a:r>
            <a:r>
              <a:rPr lang="ru-RU" sz="2400" dirty="0" smtClean="0"/>
              <a:t>детские общественные объединения </a:t>
            </a:r>
            <a:r>
              <a:rPr lang="ru-RU" sz="2400" dirty="0"/>
              <a:t>(за исключением казенных учреждений)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01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</a:t>
            </a:r>
            <a:r>
              <a:rPr lang="ru-RU" dirty="0" smtClean="0"/>
              <a:t>. Фонд Владимира Потанина</a:t>
            </a:r>
            <a:br>
              <a:rPr lang="ru-RU" dirty="0" smtClean="0"/>
            </a:b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://fondpotanin.ru/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9530" y="2160588"/>
            <a:ext cx="5822155" cy="388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282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6484"/>
          </a:xfrm>
        </p:spPr>
        <p:txBody>
          <a:bodyPr/>
          <a:lstStyle/>
          <a:p>
            <a:r>
              <a:rPr lang="ru-RU" dirty="0" smtClean="0"/>
              <a:t>Программа «Музей без границ»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084"/>
            <a:ext cx="8803550" cy="466825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«Музей без границ» – программа поддержки специалистов и организаций, меняющих представление о роли музея в современном мире и делающих его открытым общественным институтом</a:t>
            </a:r>
            <a:r>
              <a:rPr lang="ru-RU" b="1" dirty="0" smtClean="0"/>
              <a:t>.</a:t>
            </a:r>
          </a:p>
          <a:p>
            <a:r>
              <a:rPr lang="ru-RU" dirty="0"/>
              <a:t>Фонд создает условия для обмена опытом и распространения новейших практик музейной работы, способствует повышению самостоятельности </a:t>
            </a:r>
            <a:r>
              <a:rPr lang="ru-RU" dirty="0" smtClean="0"/>
              <a:t>музеев</a:t>
            </a:r>
            <a:r>
              <a:rPr lang="ru-RU" dirty="0"/>
              <a:t>, превращению их в центры культурного и социального развития. </a:t>
            </a:r>
            <a:endParaRPr lang="ru-RU" dirty="0" smtClean="0"/>
          </a:p>
          <a:p>
            <a:r>
              <a:rPr lang="ru-RU" dirty="0"/>
              <a:t>Лучшие проекты, прошедшие конкурсный отбор, получают гранты на реализацию;</a:t>
            </a:r>
          </a:p>
          <a:p>
            <a:r>
              <a:rPr lang="ru-RU" dirty="0"/>
              <a:t>сотрудникам музеев и НКО Фонд на конкурсной основе оказывает экспертную, информационную и ресурсную поддержку;</a:t>
            </a:r>
          </a:p>
          <a:p>
            <a:r>
              <a:rPr lang="ru-RU" dirty="0"/>
              <a:t>образовательные инициативы Фонда дают участникам программы возможность получить новые знания и повысить профессиональный уровень;</a:t>
            </a:r>
          </a:p>
          <a:p>
            <a:r>
              <a:rPr lang="ru-RU" dirty="0"/>
              <a:t>в России и за рубежом Фонд создает площадки для обмена профессиональным опытом и распространения лучших музейных практик;</a:t>
            </a:r>
          </a:p>
          <a:p>
            <a:r>
              <a:rPr lang="ru-RU" dirty="0"/>
              <a:t>Фонд регулярно проводит исследования музейной среды, которые помогают музейному сообществу лучше понять себя.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193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93361" cy="962526"/>
          </a:xfrm>
        </p:spPr>
        <p:txBody>
          <a:bodyPr/>
          <a:lstStyle/>
          <a:p>
            <a:r>
              <a:rPr lang="ru-RU" dirty="0"/>
              <a:t>Конкурс грантов </a:t>
            </a:r>
            <a:r>
              <a:rPr lang="ru-RU" dirty="0" smtClean="0"/>
              <a:t>«</a:t>
            </a:r>
            <a:r>
              <a:rPr lang="ru-RU" dirty="0"/>
              <a:t>Школа Филантропии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84421"/>
            <a:ext cx="9268771" cy="4356941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Прием </a:t>
            </a:r>
            <a:r>
              <a:rPr lang="ru-RU" sz="2800" i="1" dirty="0"/>
              <a:t>заявок с 5 июля по 5 </a:t>
            </a:r>
            <a:r>
              <a:rPr lang="ru-RU" sz="2800" i="1" dirty="0" smtClean="0"/>
              <a:t>августа 2020 </a:t>
            </a:r>
            <a:r>
              <a:rPr lang="ru-RU" sz="2800" i="1" dirty="0"/>
              <a:t>года.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400" dirty="0">
                <a:solidFill>
                  <a:schemeClr val="accent1"/>
                </a:solidFill>
              </a:rPr>
              <a:t>В открытом конкурсе могут участвовать</a:t>
            </a:r>
            <a:r>
              <a:rPr lang="ru-RU" sz="2400" dirty="0" smtClean="0">
                <a:solidFill>
                  <a:schemeClr val="accent1"/>
                </a:solidFill>
              </a:rPr>
              <a:t>: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/>
              <a:t>Инициативные группы (добровольные объединения не менее трех граждан России, осуществляющих совместную проектную деятельность)</a:t>
            </a:r>
          </a:p>
          <a:p>
            <a:r>
              <a:rPr lang="ru-RU" sz="2400" dirty="0"/>
              <a:t>Некоммерческие организации, в том числе небольшие ресурсные центры, фонды местных сообществ, соседские центры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8698" y="5149790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055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0653"/>
          </a:xfrm>
        </p:spPr>
        <p:txBody>
          <a:bodyPr/>
          <a:lstStyle/>
          <a:p>
            <a:r>
              <a:rPr lang="ru-RU" dirty="0" smtClean="0"/>
              <a:t>Номинации конкурса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253"/>
            <a:ext cx="8596668" cy="4421109"/>
          </a:xfrm>
        </p:spPr>
        <p:txBody>
          <a:bodyPr/>
          <a:lstStyle/>
          <a:p>
            <a:r>
              <a:rPr lang="ru-RU" sz="2400" dirty="0" smtClean="0"/>
              <a:t>для </a:t>
            </a:r>
            <a:r>
              <a:rPr lang="ru-RU" sz="2400" dirty="0"/>
              <a:t>инициативных групп – «</a:t>
            </a:r>
            <a:r>
              <a:rPr lang="ru-RU" sz="2400" dirty="0">
                <a:solidFill>
                  <a:schemeClr val="accent1"/>
                </a:solidFill>
              </a:rPr>
              <a:t>Личные практики</a:t>
            </a:r>
            <a:r>
              <a:rPr lang="ru-RU" sz="2400" dirty="0"/>
              <a:t>», </a:t>
            </a:r>
            <a:r>
              <a:rPr lang="ru-RU" sz="2400" dirty="0" smtClean="0"/>
              <a:t>максимальный̆ </a:t>
            </a:r>
            <a:r>
              <a:rPr lang="ru-RU" sz="2400" dirty="0"/>
              <a:t>размер гранта – 150 тыс. </a:t>
            </a:r>
            <a:r>
              <a:rPr lang="ru-RU" sz="2400" dirty="0" smtClean="0"/>
              <a:t>рублей</a:t>
            </a:r>
          </a:p>
          <a:p>
            <a:endParaRPr lang="ru-RU" sz="2400" dirty="0"/>
          </a:p>
          <a:p>
            <a:r>
              <a:rPr lang="ru-RU" sz="2400" dirty="0"/>
              <a:t>для НКО – «</a:t>
            </a:r>
            <a:r>
              <a:rPr lang="ru-RU" sz="2400" dirty="0">
                <a:solidFill>
                  <a:schemeClr val="accent1"/>
                </a:solidFill>
              </a:rPr>
              <a:t>Точки роста</a:t>
            </a:r>
            <a:r>
              <a:rPr lang="ru-RU" sz="2400" dirty="0"/>
              <a:t>», максимальный̆ размер гранта – 300 тыс. </a:t>
            </a:r>
            <a:r>
              <a:rPr lang="ru-RU" sz="2400" dirty="0" smtClean="0"/>
              <a:t>рублей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инфраструктурных </a:t>
            </a:r>
            <a:r>
              <a:rPr lang="ru-RU" sz="2400" dirty="0" smtClean="0"/>
              <a:t>НКО, </a:t>
            </a:r>
            <a:r>
              <a:rPr lang="ru-RU" sz="2400" dirty="0"/>
              <a:t>которые ведут собственные программы по поддержке общественных инициатив – «</a:t>
            </a:r>
            <a:r>
              <a:rPr lang="ru-RU" sz="2400" dirty="0">
                <a:solidFill>
                  <a:schemeClr val="accent1"/>
                </a:solidFill>
              </a:rPr>
              <a:t>Системный эффект</a:t>
            </a:r>
            <a:r>
              <a:rPr lang="ru-RU" sz="2400" dirty="0"/>
              <a:t>», </a:t>
            </a:r>
            <a:r>
              <a:rPr lang="ru-RU" sz="2400" dirty="0" smtClean="0"/>
              <a:t>максимальный </a:t>
            </a:r>
            <a:r>
              <a:rPr lang="ru-RU" sz="2400" dirty="0"/>
              <a:t>размер гранта – 10 млн </a:t>
            </a:r>
            <a:r>
              <a:rPr lang="ru-RU" sz="2400" dirty="0" smtClean="0"/>
              <a:t>рублей.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594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48589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«ОБЩЕЕ ДЕЛО»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800" i="1" dirty="0" smtClean="0"/>
              <a:t>заявки принимаются каждый месяц до 20 числа с марта </a:t>
            </a:r>
            <a:r>
              <a:rPr lang="ru-RU" sz="2800" b="1" i="1" dirty="0" smtClean="0"/>
              <a:t>по сентябрь </a:t>
            </a:r>
            <a:r>
              <a:rPr lang="ru-RU" sz="2800" i="1" dirty="0" smtClean="0"/>
              <a:t>2020 г.) 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8189"/>
            <a:ext cx="8596668" cy="3737811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Для негосударственных </a:t>
            </a:r>
            <a:r>
              <a:rPr lang="ru-RU" sz="2400" i="1" dirty="0"/>
              <a:t>НКО, которые работают </a:t>
            </a:r>
            <a:r>
              <a:rPr lang="ru-RU" sz="2400" b="1" i="1" u="sng" dirty="0"/>
              <a:t>в период эпидемиологического кризиса </a:t>
            </a:r>
            <a:r>
              <a:rPr lang="ru-RU" sz="2400" i="1" dirty="0"/>
              <a:t>в областях наибольшего риска и с наиболее уязвимыми группами</a:t>
            </a:r>
            <a:r>
              <a:rPr lang="ru-RU" sz="2400" i="1" dirty="0" smtClean="0"/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конкурсе могут принимать участие российские организации сферы культуры, включая государственные и муниципальные учреждения, а также негосударственные </a:t>
            </a:r>
            <a:r>
              <a:rPr lang="ru-RU" sz="2400" dirty="0" smtClean="0"/>
              <a:t>НКО.</a:t>
            </a:r>
          </a:p>
          <a:p>
            <a:r>
              <a:rPr lang="ru-RU" sz="2400" dirty="0"/>
              <a:t>Сумма гранта – до 1 миллиона рублей на период не более 12 месяцев.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9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8</a:t>
            </a:r>
            <a:r>
              <a:rPr lang="ru-RU" dirty="0" smtClean="0"/>
              <a:t>. Благотворительный фонд ТИМЧЕНКО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http://timchenkofoundation.org/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3791" y="2122905"/>
            <a:ext cx="7737122" cy="3491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5734" y="5175421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337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может участвовать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42" y="2160590"/>
            <a:ext cx="8343560" cy="28605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некоммерческие </a:t>
            </a:r>
            <a:r>
              <a:rPr lang="ru-RU" sz="2800" dirty="0"/>
              <a:t>организации, </a:t>
            </a:r>
            <a:endParaRPr lang="ru-RU" sz="2800" dirty="0" smtClean="0"/>
          </a:p>
          <a:p>
            <a:r>
              <a:rPr lang="ru-RU" sz="2800" dirty="0" smtClean="0"/>
              <a:t>бюджетные </a:t>
            </a:r>
            <a:r>
              <a:rPr lang="ru-RU" sz="2800" dirty="0"/>
              <a:t>организации, </a:t>
            </a:r>
            <a:endParaRPr lang="ru-RU" sz="2800" dirty="0" smtClean="0"/>
          </a:p>
          <a:p>
            <a:r>
              <a:rPr lang="ru-RU" sz="2800" dirty="0" smtClean="0"/>
              <a:t>инициативные </a:t>
            </a:r>
            <a:r>
              <a:rPr lang="ru-RU" sz="2800" dirty="0"/>
              <a:t>группы граждан.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719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147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программы фонда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7747"/>
            <a:ext cx="8596668" cy="4613615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Программа «Активное </a:t>
            </a:r>
            <a:r>
              <a:rPr lang="ru-RU" sz="2000" b="1" dirty="0">
                <a:solidFill>
                  <a:schemeClr val="accent1"/>
                </a:solidFill>
              </a:rPr>
              <a:t>поколение</a:t>
            </a:r>
            <a:r>
              <a:rPr lang="ru-RU" sz="2000" dirty="0"/>
              <a:t>» </a:t>
            </a:r>
            <a:r>
              <a:rPr lang="ru-RU" sz="2000" dirty="0" smtClean="0"/>
              <a:t>- повышения </a:t>
            </a:r>
            <a:r>
              <a:rPr lang="ru-RU" sz="2000" dirty="0"/>
              <a:t>качества жизни пожилых людей в местных сообществах.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b="1" dirty="0" smtClean="0">
                <a:solidFill>
                  <a:schemeClr val="accent1"/>
                </a:solidFill>
              </a:rPr>
              <a:t>Программа «Культурная мозаика</a:t>
            </a:r>
            <a:r>
              <a:rPr lang="ru-RU" sz="2000" dirty="0" smtClean="0"/>
              <a:t>» - </a:t>
            </a:r>
            <a:r>
              <a:rPr lang="ru-RU" sz="2000" b="1" dirty="0" smtClean="0"/>
              <a:t>повышение </a:t>
            </a:r>
            <a:r>
              <a:rPr lang="ru-RU" sz="2000" b="1" dirty="0"/>
              <a:t>активности местных сообществ в городах до 50 тыс. жителей и сельских поселениях </a:t>
            </a:r>
            <a:r>
              <a:rPr lang="ru-RU" sz="2000" dirty="0"/>
              <a:t>через поддержку социокультурных проектов, направленных на развитие территории</a:t>
            </a:r>
            <a:r>
              <a:rPr lang="ru-RU" sz="2000" dirty="0" smtClean="0"/>
              <a:t>.</a:t>
            </a:r>
          </a:p>
          <a:p>
            <a:r>
              <a:rPr lang="ru-RU" sz="2000" u="sng" dirty="0"/>
              <a:t>Кто может участвовать</a:t>
            </a:r>
            <a:r>
              <a:rPr lang="ru-RU" sz="2000" dirty="0"/>
              <a:t>: некоммерческие организации, государственные и муниципальные учреждения (школы, учреждения дополнительного образования, концертные учреждения, музеи, выставочные залы, библиотеки, дома культуры, клубы, центры культурных инициатив, территориальные общественные самоуправления и др.) из малых городов с населением до 50 000 жителей и сёл всех регионов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830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</a:t>
            </a:r>
            <a:r>
              <a:rPr lang="ru-RU" dirty="0" smtClean="0"/>
              <a:t>. Рыбаков фонд</a:t>
            </a:r>
            <a:br>
              <a:rPr lang="ru-RU" dirty="0" smtClean="0"/>
            </a:b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://rybakovfoundation.ru/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9411" y="3410028"/>
            <a:ext cx="7974764" cy="1282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463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146" y="609599"/>
            <a:ext cx="8455855" cy="11659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Фонд президентских грантов</a:t>
            </a:r>
            <a:br>
              <a:rPr lang="ru-RU" dirty="0" smtClean="0"/>
            </a:br>
            <a:r>
              <a:rPr lang="en-US" dirty="0">
                <a:solidFill>
                  <a:schemeClr val="tx1"/>
                </a:solidFill>
              </a:rPr>
              <a:t>https</a:t>
            </a:r>
            <a:r>
              <a:rPr lang="en-US" dirty="0" smtClean="0">
                <a:solidFill>
                  <a:schemeClr val="tx1"/>
                </a:solidFill>
              </a:rPr>
              <a:t>://</a:t>
            </a:r>
            <a:r>
              <a:rPr lang="ru-RU" dirty="0" smtClean="0">
                <a:solidFill>
                  <a:schemeClr val="tx1"/>
                </a:solidFill>
              </a:rPr>
              <a:t>президентскиегранты.рф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0781" y="5105501"/>
            <a:ext cx="2091109" cy="112176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1775577"/>
            <a:ext cx="7401873" cy="4160681"/>
          </a:xfrm>
        </p:spPr>
      </p:pic>
    </p:spTree>
    <p:extLst>
      <p:ext uri="{BB962C8B-B14F-4D97-AF65-F5344CB8AC3E}">
        <p14:creationId xmlns="" xmlns:p14="http://schemas.microsoft.com/office/powerpoint/2010/main" val="2857960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может участвовать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2337"/>
            <a:ext cx="8596668" cy="4389025"/>
          </a:xfrm>
        </p:spPr>
        <p:txBody>
          <a:bodyPr>
            <a:noAutofit/>
          </a:bodyPr>
          <a:lstStyle/>
          <a:p>
            <a:r>
              <a:rPr lang="ru-RU" sz="2400" dirty="0" smtClean="0"/>
              <a:t>Ежегодный Всероссийский </a:t>
            </a:r>
            <a:r>
              <a:rPr lang="ru-RU" sz="2400" dirty="0"/>
              <a:t>конкурс им. </a:t>
            </a:r>
            <a:r>
              <a:rPr lang="ru-RU" sz="2400" dirty="0" err="1"/>
              <a:t>Л.С.Выготского</a:t>
            </a:r>
            <a:r>
              <a:rPr lang="ru-RU" sz="2400" dirty="0"/>
              <a:t> — среда для обмена педагогическим опытом в сфере дошкольного образования, ориентированного на ребенка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Осенью 2020 </a:t>
            </a:r>
            <a:r>
              <a:rPr lang="ru-RU" sz="2400" dirty="0"/>
              <a:t>года стартует Всероссийский конкурс, объединивший конкурсные программы </a:t>
            </a:r>
            <a:r>
              <a:rPr lang="ru-RU" sz="2400" b="1" dirty="0"/>
              <a:t>#</a:t>
            </a:r>
            <a:r>
              <a:rPr lang="ru-RU" sz="2400" b="1" dirty="0" err="1"/>
              <a:t>iУчитель</a:t>
            </a:r>
            <a:r>
              <a:rPr lang="ru-RU" sz="2400" b="1" dirty="0"/>
              <a:t> и </a:t>
            </a:r>
            <a:r>
              <a:rPr lang="ru-RU" sz="2400" b="1" dirty="0" err="1"/>
              <a:t>ТОПШкола</a:t>
            </a:r>
            <a:r>
              <a:rPr lang="ru-RU" sz="2400" dirty="0"/>
              <a:t>, — среда для обмена опытом по преображению школы в центр социума. Конкурс выявляет лучшие примеры активных школьных сообществ и их лидеров — директоров, учителей, родителей и выпускников.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7218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92969"/>
          </a:xfrm>
        </p:spPr>
        <p:txBody>
          <a:bodyPr/>
          <a:lstStyle/>
          <a:p>
            <a:r>
              <a:rPr lang="ru-RU" dirty="0" smtClean="0"/>
              <a:t>10. Ежегодный конкурс субсидий для СО НКО в Смоленской области</a:t>
            </a:r>
            <a:br>
              <a:rPr lang="ru-RU" dirty="0" smtClean="0"/>
            </a:br>
            <a:r>
              <a:rPr lang="en-US" dirty="0">
                <a:solidFill>
                  <a:schemeClr val="tx1"/>
                </a:solidFill>
              </a:rPr>
              <a:t>https://dvp.admin-smolensk.ru/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6382" y="3176337"/>
            <a:ext cx="8573356" cy="2016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471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проводится ежегодно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>
            <a:noAutofit/>
          </a:bodyPr>
          <a:lstStyle/>
          <a:p>
            <a:r>
              <a:rPr lang="ru-RU" sz="2400" dirty="0"/>
              <a:t>В соответствии с областным законом от 22 июня 2007 года № 56-з «О взаимодействии органов государственной власти Смоленской области с некоммерческими организациями», областной государственной программой «Развитие информационного пространства и гражданского общества в Смоленской области</a:t>
            </a:r>
            <a:r>
              <a:rPr lang="ru-RU" sz="2400" dirty="0" smtClean="0"/>
              <a:t>».  </a:t>
            </a:r>
          </a:p>
          <a:p>
            <a:r>
              <a:rPr lang="ru-RU" sz="2400" dirty="0"/>
              <a:t>Для участия в конкурсе </a:t>
            </a:r>
            <a:r>
              <a:rPr lang="ru-RU" sz="2400" dirty="0" smtClean="0"/>
              <a:t>Социально </a:t>
            </a:r>
            <a:r>
              <a:rPr lang="ru-RU" sz="2400" dirty="0"/>
              <a:t>ориентированная некоммерческая организация представляет в Департамент Смоленской области по внутренней политике заявку </a:t>
            </a:r>
            <a:r>
              <a:rPr lang="ru-RU" sz="2400" dirty="0" smtClean="0"/>
              <a:t>определенного образца.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1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3558" y="850232"/>
            <a:ext cx="9593179" cy="4251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Где </a:t>
            </a:r>
            <a:r>
              <a:rPr lang="ru-RU" sz="4000" dirty="0">
                <a:solidFill>
                  <a:schemeClr val="accent1"/>
                </a:solidFill>
              </a:rPr>
              <a:t>искать </a:t>
            </a:r>
            <a:r>
              <a:rPr lang="ru-RU" sz="4000" dirty="0" smtClean="0">
                <a:solidFill>
                  <a:schemeClr val="accent1"/>
                </a:solidFill>
              </a:rPr>
              <a:t>информацию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endParaRPr lang="ru-RU" sz="4000" dirty="0">
              <a:solidFill>
                <a:schemeClr val="accent1"/>
              </a:solidFill>
            </a:endParaRPr>
          </a:p>
          <a:p>
            <a:r>
              <a:rPr lang="ru-RU" sz="2800" dirty="0" smtClean="0"/>
              <a:t>Портал «СОНКО Смоленской области»  ..……………. 34 </a:t>
            </a:r>
          </a:p>
          <a:p>
            <a:r>
              <a:rPr lang="ru-RU" sz="2800" dirty="0" smtClean="0"/>
              <a:t>Портал «Все конкурсы»  ……………………………………….. 35</a:t>
            </a:r>
          </a:p>
          <a:p>
            <a:r>
              <a:rPr lang="ru-RU" sz="2800" dirty="0" smtClean="0"/>
              <a:t> Портал «Конкурсы, гранты, премии, фестивали».36</a:t>
            </a:r>
          </a:p>
          <a:p>
            <a:r>
              <a:rPr lang="ru-RU" sz="2800" dirty="0" smtClean="0"/>
              <a:t> Рубрика «Гранты и Конкурсы» (АСИ) …………………… 37</a:t>
            </a:r>
          </a:p>
          <a:p>
            <a:r>
              <a:rPr lang="ru-RU" sz="2800" dirty="0" smtClean="0"/>
              <a:t> Журнал «Филантроп» ………………………………….………… 38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1986" y="5255631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12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94021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Портал СОНКО </a:t>
            </a:r>
            <a:br>
              <a:rPr lang="ru-RU" sz="4400" dirty="0" smtClean="0"/>
            </a:br>
            <a:r>
              <a:rPr lang="ru-RU" sz="4400" dirty="0" smtClean="0"/>
              <a:t>Смоленской области</a:t>
            </a:r>
            <a:br>
              <a:rPr lang="ru-RU" sz="4400" dirty="0" smtClean="0"/>
            </a:br>
            <a:r>
              <a:rPr lang="en-US" sz="4400" dirty="0">
                <a:solidFill>
                  <a:schemeClr val="tx1"/>
                </a:solidFill>
              </a:rPr>
              <a:t>http://</a:t>
            </a:r>
            <a:r>
              <a:rPr lang="en-US" sz="4400" dirty="0" smtClean="0">
                <a:solidFill>
                  <a:schemeClr val="tx1"/>
                </a:solidFill>
              </a:rPr>
              <a:t>www.</a:t>
            </a:r>
            <a:r>
              <a:rPr lang="ru-RU" sz="4400" dirty="0" err="1" smtClean="0">
                <a:solidFill>
                  <a:schemeClr val="tx1"/>
                </a:solidFill>
              </a:rPr>
              <a:t>нко</a:t>
            </a:r>
            <a:r>
              <a:rPr lang="en-US" sz="4400" dirty="0" smtClean="0">
                <a:solidFill>
                  <a:schemeClr val="tx1"/>
                </a:solidFill>
              </a:rPr>
              <a:t>67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r>
              <a:rPr lang="ru-RU" sz="4400" dirty="0" err="1" smtClean="0">
                <a:solidFill>
                  <a:schemeClr val="tx1"/>
                </a:solidFill>
              </a:rPr>
              <a:t>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2452" y="3335789"/>
            <a:ext cx="8596312" cy="191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6086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Портал «Все конкурсы»</a:t>
            </a:r>
            <a:br>
              <a:rPr lang="ru-RU" sz="4000" dirty="0" smtClean="0"/>
            </a:br>
            <a:r>
              <a:rPr lang="en-US" sz="4000" dirty="0">
                <a:solidFill>
                  <a:schemeClr val="tx1"/>
                </a:solidFill>
              </a:rPr>
              <a:t>https://vsekonkursy.ru/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1986" y="5255631"/>
            <a:ext cx="2091109" cy="112176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2873" y="3116922"/>
            <a:ext cx="8596312" cy="1744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4670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Портал «Конкурсы, гранты»  </a:t>
            </a:r>
            <a:br>
              <a:rPr lang="ru-RU" dirty="0" smtClean="0"/>
            </a:b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dirty="0">
                <a:solidFill>
                  <a:schemeClr val="tx1"/>
                </a:solidFill>
              </a:rPr>
              <a:t>://www.konkursgrant.ru/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2026" y="2526543"/>
            <a:ext cx="5886872" cy="2446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1986" y="5255631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997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38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Рубрика «Гранты и конкурсы»</a:t>
            </a:r>
            <a:br>
              <a:rPr lang="ru-RU" dirty="0" smtClean="0"/>
            </a:br>
            <a:r>
              <a:rPr lang="ru-RU" dirty="0" smtClean="0"/>
              <a:t>Агентство социальной информации </a:t>
            </a:r>
            <a:br>
              <a:rPr lang="ru-RU" dirty="0" smtClean="0"/>
            </a:br>
            <a:r>
              <a:rPr lang="ru-RU" dirty="0" smtClean="0"/>
              <a:t>(АСИ-Москва) </a:t>
            </a:r>
            <a:r>
              <a:rPr lang="en-US" dirty="0">
                <a:solidFill>
                  <a:schemeClr val="tx1"/>
                </a:solidFill>
              </a:rPr>
              <a:t>https://www.asi.org.ru/topic/grants/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9514" y="3208421"/>
            <a:ext cx="4786370" cy="2839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1986" y="5255631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491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 «Филантроп»</a:t>
            </a:r>
            <a:br>
              <a:rPr lang="ru-RU" dirty="0" smtClean="0"/>
            </a:br>
            <a:r>
              <a:rPr lang="en-US" dirty="0">
                <a:solidFill>
                  <a:schemeClr val="tx1"/>
                </a:solidFill>
              </a:rPr>
              <a:t>https://philanthropy.ru/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3389" y="2667523"/>
            <a:ext cx="7220786" cy="2408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1986" y="5255631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568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5140" y="1632285"/>
            <a:ext cx="8001056" cy="425769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Смоленская региональная общественная организация</a:t>
            </a:r>
          </a:p>
          <a:p>
            <a:pPr>
              <a:buNone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«СОДЕЙСТВИЕ РАЗВИТИЮ ГРАЖДАНСКОГО ОБЩЕСТВА»</a:t>
            </a:r>
          </a:p>
          <a:p>
            <a:pPr>
              <a:buNone/>
            </a:pPr>
            <a:endParaRPr lang="ru-RU" sz="3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5800" u="sng" dirty="0" smtClean="0">
                <a:solidFill>
                  <a:schemeClr val="accent1"/>
                </a:solidFill>
                <a:hlinkClick r:id="rId3"/>
              </a:rPr>
              <a:t>smolenskcps@mail.ru</a:t>
            </a:r>
            <a:endParaRPr lang="ru-RU" sz="58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5800" u="sng" dirty="0" smtClean="0">
              <a:solidFill>
                <a:schemeClr val="accent1"/>
              </a:solidFill>
            </a:endParaRPr>
          </a:p>
          <a:p>
            <a:endParaRPr lang="ru-RU" sz="3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u="sng" dirty="0" smtClean="0"/>
          </a:p>
          <a:p>
            <a:pPr algn="ctr">
              <a:buNone/>
            </a:pPr>
            <a:r>
              <a:rPr lang="ru-RU" sz="8000" b="1" u="sng" dirty="0">
                <a:solidFill>
                  <a:schemeClr val="accent2">
                    <a:lumMod val="50000"/>
                  </a:schemeClr>
                </a:solidFill>
              </a:rPr>
              <a:t>nko67.ru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логотип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704918" y="5120201"/>
            <a:ext cx="2095500" cy="1120140"/>
          </a:xfrm>
        </p:spPr>
      </p:pic>
    </p:spTree>
    <p:extLst>
      <p:ext uri="{BB962C8B-B14F-4D97-AF65-F5344CB8AC3E}">
        <p14:creationId xmlns="" xmlns:p14="http://schemas.microsoft.com/office/powerpoint/2010/main" val="181486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может участвовать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Некоммерческие негосударственные организации </a:t>
            </a:r>
          </a:p>
          <a:p>
            <a:r>
              <a:rPr lang="ru-RU" sz="2800" dirty="0" smtClean="0"/>
              <a:t>(</a:t>
            </a:r>
            <a:r>
              <a:rPr lang="ru-RU" sz="2800" dirty="0"/>
              <a:t>зарегистрированные не менее, чем за 6 месяцев до подачи </a:t>
            </a:r>
            <a:r>
              <a:rPr lang="ru-RU" sz="2800" dirty="0" smtClean="0"/>
              <a:t>заявки </a:t>
            </a:r>
            <a:r>
              <a:rPr lang="ru-RU" sz="2800" dirty="0"/>
              <a:t>на грант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0781" y="5105501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91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8968"/>
            <a:ext cx="8596668" cy="770021"/>
          </a:xfrm>
        </p:spPr>
        <p:txBody>
          <a:bodyPr/>
          <a:lstStyle/>
          <a:p>
            <a:r>
              <a:rPr lang="ru-RU" dirty="0" smtClean="0"/>
              <a:t>Грантовые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8989"/>
            <a:ext cx="8596668" cy="5390148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Социальное обслуживание, социальная поддержка и защита </a:t>
            </a:r>
            <a:r>
              <a:rPr lang="ru-RU" dirty="0" smtClean="0"/>
              <a:t>граждан</a:t>
            </a:r>
          </a:p>
          <a:p>
            <a:pPr>
              <a:buFont typeface="+mj-lt"/>
              <a:buAutoNum type="arabicPeriod"/>
            </a:pPr>
            <a:r>
              <a:rPr lang="ru-RU" dirty="0"/>
              <a:t>Охрана здоровья граждан, пропаганда здорового образа </a:t>
            </a:r>
            <a:r>
              <a:rPr lang="ru-RU" dirty="0" smtClean="0"/>
              <a:t>жизни</a:t>
            </a:r>
          </a:p>
          <a:p>
            <a:pPr>
              <a:buFont typeface="+mj-lt"/>
              <a:buAutoNum type="arabicPeriod"/>
            </a:pPr>
            <a:r>
              <a:rPr lang="ru-RU" dirty="0"/>
              <a:t>Поддержка семьи, материнства, отцовства и </a:t>
            </a:r>
            <a:r>
              <a:rPr lang="ru-RU" dirty="0" smtClean="0"/>
              <a:t>детства</a:t>
            </a:r>
          </a:p>
          <a:p>
            <a:pPr>
              <a:buFont typeface="+mj-lt"/>
              <a:buAutoNum type="arabicPeriod"/>
            </a:pPr>
            <a:r>
              <a:rPr lang="ru-RU" dirty="0"/>
              <a:t>Поддержка проектов в области культуры и </a:t>
            </a:r>
            <a:r>
              <a:rPr lang="ru-RU" dirty="0" smtClean="0"/>
              <a:t>искусства</a:t>
            </a:r>
          </a:p>
          <a:p>
            <a:pPr>
              <a:buFont typeface="+mj-lt"/>
              <a:buAutoNum type="arabicPeriod"/>
            </a:pPr>
            <a:r>
              <a:rPr lang="ru-RU" dirty="0"/>
              <a:t>Поддержка проектов в области науки, образования, </a:t>
            </a:r>
            <a:r>
              <a:rPr lang="ru-RU" dirty="0" smtClean="0"/>
              <a:t>просвещения</a:t>
            </a:r>
          </a:p>
          <a:p>
            <a:pPr>
              <a:buFont typeface="+mj-lt"/>
              <a:buAutoNum type="arabicPeriod"/>
            </a:pPr>
            <a:r>
              <a:rPr lang="ru-RU" dirty="0"/>
              <a:t>Поддержка молодёжных </a:t>
            </a:r>
            <a:r>
              <a:rPr lang="ru-RU" dirty="0" smtClean="0"/>
              <a:t>проектов</a:t>
            </a:r>
          </a:p>
          <a:p>
            <a:pPr>
              <a:buFont typeface="+mj-lt"/>
              <a:buAutoNum type="arabicPeriod"/>
            </a:pPr>
            <a:r>
              <a:rPr lang="ru-RU" dirty="0"/>
              <a:t>Сохранение исторической </a:t>
            </a:r>
            <a:r>
              <a:rPr lang="ru-RU" dirty="0" smtClean="0"/>
              <a:t>памяти</a:t>
            </a:r>
          </a:p>
          <a:p>
            <a:pPr>
              <a:buFont typeface="+mj-lt"/>
              <a:buAutoNum type="arabicPeriod"/>
            </a:pPr>
            <a:r>
              <a:rPr lang="ru-RU" dirty="0"/>
              <a:t>Развитие институтов гражданского </a:t>
            </a:r>
            <a:r>
              <a:rPr lang="ru-RU" dirty="0" smtClean="0"/>
              <a:t>общества</a:t>
            </a:r>
          </a:p>
          <a:p>
            <a:pPr>
              <a:buFont typeface="+mj-lt"/>
              <a:buAutoNum type="arabicPeriod"/>
            </a:pPr>
            <a:r>
              <a:rPr lang="ru-RU" dirty="0"/>
              <a:t>Укрепление межнационального и межрелигиозного </a:t>
            </a:r>
            <a:r>
              <a:rPr lang="ru-RU" dirty="0" smtClean="0"/>
              <a:t>согласия</a:t>
            </a:r>
          </a:p>
          <a:p>
            <a:pPr>
              <a:buFont typeface="+mj-lt"/>
              <a:buAutoNum type="arabicPeriod"/>
            </a:pPr>
            <a:r>
              <a:rPr lang="ru-RU" dirty="0"/>
              <a:t>Охрана окружающей среды и защита </a:t>
            </a:r>
            <a:r>
              <a:rPr lang="ru-RU" dirty="0" smtClean="0"/>
              <a:t>животных</a:t>
            </a:r>
          </a:p>
          <a:p>
            <a:pPr>
              <a:buFont typeface="+mj-lt"/>
              <a:buAutoNum type="arabicPeriod"/>
            </a:pPr>
            <a:r>
              <a:rPr lang="ru-RU" dirty="0"/>
              <a:t>Развитие общественной дипломатии и поддержка </a:t>
            </a:r>
            <a:r>
              <a:rPr lang="ru-RU" dirty="0" smtClean="0"/>
              <a:t>соотечественников</a:t>
            </a:r>
          </a:p>
          <a:p>
            <a:pPr>
              <a:buFont typeface="+mj-lt"/>
              <a:buAutoNum type="arabicPeriod"/>
            </a:pPr>
            <a:r>
              <a:rPr lang="ru-RU" dirty="0"/>
              <a:t>Защита прав и свобод человека и гражданина, в том числе защита прав </a:t>
            </a:r>
            <a:r>
              <a:rPr lang="ru-RU" dirty="0" smtClean="0"/>
              <a:t>заключенных</a:t>
            </a:r>
          </a:p>
          <a:p>
            <a:pPr>
              <a:buFont typeface="+mj-lt"/>
              <a:buAutoNum type="arabicPeriod"/>
            </a:pPr>
            <a:r>
              <a:rPr lang="ru-RU" dirty="0"/>
              <a:t>Выявление и поддержка молодых талантов в области культуры и искусства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4949" y="5073417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811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6286"/>
          </a:xfrm>
        </p:spPr>
        <p:txBody>
          <a:bodyPr/>
          <a:lstStyle/>
          <a:p>
            <a:r>
              <a:rPr lang="ru-RU" dirty="0" smtClean="0"/>
              <a:t>Образовательный видео курс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7" y="1555886"/>
            <a:ext cx="6453989" cy="48157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9118" y="5249879"/>
            <a:ext cx="2091109" cy="1121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77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ОПРФ «Мой </a:t>
            </a:r>
            <a:r>
              <a:rPr lang="ru-RU" dirty="0"/>
              <a:t>проект — моей стране</a:t>
            </a:r>
            <a:r>
              <a:rPr lang="ru-RU" dirty="0" smtClean="0"/>
              <a:t>!»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https</a:t>
            </a:r>
            <a:r>
              <a:rPr lang="en-US" dirty="0" smtClean="0">
                <a:solidFill>
                  <a:schemeClr val="tx1"/>
                </a:solidFill>
              </a:rPr>
              <a:t>://</a:t>
            </a:r>
            <a:r>
              <a:rPr lang="ru-RU" dirty="0" smtClean="0">
                <a:solidFill>
                  <a:schemeClr val="tx1"/>
                </a:solidFill>
              </a:rPr>
              <a:t>проектстране.рф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Ежегодный </a:t>
            </a:r>
            <a:r>
              <a:rPr lang="ru-RU" sz="2800" dirty="0"/>
              <a:t>конкурс Общественной палаты РФ в области гражданской активности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368" y="3479975"/>
            <a:ext cx="8018368" cy="1769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586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может участвовать?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2547"/>
            <a:ext cx="8596668" cy="430881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Все</a:t>
            </a:r>
            <a:r>
              <a:rPr lang="ru-RU" sz="2400" dirty="0">
                <a:solidFill>
                  <a:schemeClr val="accent1"/>
                </a:solidFill>
              </a:rPr>
              <a:t>, кто работает на создание сильного гражданского общества в России</a:t>
            </a:r>
            <a:r>
              <a:rPr lang="ru-RU" sz="2400" dirty="0" smtClean="0">
                <a:solidFill>
                  <a:schemeClr val="accent1"/>
                </a:solidFill>
              </a:rPr>
              <a:t>:</a:t>
            </a:r>
            <a:endParaRPr lang="ru-RU" sz="2400" dirty="0"/>
          </a:p>
          <a:p>
            <a:r>
              <a:rPr lang="ru-RU" sz="2400" dirty="0"/>
              <a:t>лидеры некоммерческих организаций</a:t>
            </a:r>
          </a:p>
          <a:p>
            <a:r>
              <a:rPr lang="ru-RU" sz="2400" dirty="0"/>
              <a:t>руководители социальных проектов</a:t>
            </a:r>
          </a:p>
          <a:p>
            <a:r>
              <a:rPr lang="ru-RU" sz="2400" dirty="0"/>
              <a:t>публичные активисты</a:t>
            </a:r>
          </a:p>
          <a:p>
            <a:r>
              <a:rPr lang="ru-RU" sz="2400" dirty="0"/>
              <a:t>социально активные граждане</a:t>
            </a:r>
          </a:p>
          <a:p>
            <a:r>
              <a:rPr lang="ru-RU" sz="2400" dirty="0"/>
              <a:t>социально ответственные </a:t>
            </a:r>
            <a:r>
              <a:rPr lang="ru-RU" sz="2400" dirty="0" smtClean="0"/>
              <a:t>компании</a:t>
            </a:r>
          </a:p>
          <a:p>
            <a:r>
              <a:rPr lang="ru-RU" sz="2400" b="1" i="1" dirty="0"/>
              <a:t>Подать заявку может любой гражданин РФ, который руководит действующим социальным проектом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0992" y="5249879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62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РОСМОЛОДЕЖЬ </a:t>
            </a:r>
            <a:r>
              <a:rPr lang="en-US" dirty="0">
                <a:solidFill>
                  <a:schemeClr val="tx1"/>
                </a:solidFill>
              </a:rPr>
              <a:t>http://grant.myrosmol.ru/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599" y="2173906"/>
            <a:ext cx="6619983" cy="4188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6824" y="5081930"/>
            <a:ext cx="2091109" cy="112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787609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</TotalTime>
  <Words>1233</Words>
  <Application>Microsoft Office PowerPoint</Application>
  <PresentationFormat>Произвольный</PresentationFormat>
  <Paragraphs>156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Грань</vt:lpstr>
      <vt:lpstr>Привлечение финансов на реализацию социальных проектов для решения вопросов местного значения   Социальные проекты НКО и гражданских активистов как инструмент развития муниципальных образований   Смоленская региональная общественная организация  СОДЕЙСТВИЕ РАЗВИТИЮ ГРАЖДАНСКОГО ОБЩЕСТВА 2020 год </vt:lpstr>
      <vt:lpstr>Грантодающие фонды и конкурсы, представленные в презентации </vt:lpstr>
      <vt:lpstr>1. Фонд президентских грантов https://президентскиегранты.рф   </vt:lpstr>
      <vt:lpstr>Кто может участвовать</vt:lpstr>
      <vt:lpstr>Грантовые направления</vt:lpstr>
      <vt:lpstr>Образовательный видео курс </vt:lpstr>
      <vt:lpstr>2. ОПРФ «Мой проект — моей стране!» https://проектстране.рф</vt:lpstr>
      <vt:lpstr>Кто может участвовать? </vt:lpstr>
      <vt:lpstr>3. РОСМОЛОДЕЖЬ http://grant.myrosmol.ru/</vt:lpstr>
      <vt:lpstr>Кто может участвовать</vt:lpstr>
      <vt:lpstr>Направления </vt:lpstr>
      <vt:lpstr>4. Фонд «СОРАБОТНИЧЕСТВО» https://newpravkonkurs.ru/ </vt:lpstr>
      <vt:lpstr>Кто может участвовать </vt:lpstr>
      <vt:lpstr>Направления</vt:lpstr>
      <vt:lpstr>Специальная номинация  «Малые города и села»</vt:lpstr>
      <vt:lpstr>5. Российский Фонд культуры  https://rcfoundation.ru/</vt:lpstr>
      <vt:lpstr>Конкурсы и гранты</vt:lpstr>
      <vt:lpstr>Кто может участвовать </vt:lpstr>
      <vt:lpstr>6. Центр РОСПАТРИОТ  https://rospatriotcentr.ru/</vt:lpstr>
      <vt:lpstr>Направления и участники </vt:lpstr>
      <vt:lpstr>7. Фонд Владимира Потанина https://fondpotanin.ru/</vt:lpstr>
      <vt:lpstr>Программа «Музей без границ» </vt:lpstr>
      <vt:lpstr>Конкурс грантов «Школа Филантропии» </vt:lpstr>
      <vt:lpstr>Номинации конкурса </vt:lpstr>
      <vt:lpstr>Конкурс «ОБЩЕЕ ДЕЛО»  (заявки принимаются каждый месяц до 20 числа с марта по сентябрь 2020 г.) </vt:lpstr>
      <vt:lpstr>8. Благотворительный фонд ТИМЧЕНКО  http://timchenkofoundation.org/</vt:lpstr>
      <vt:lpstr>Кто может участвовать</vt:lpstr>
      <vt:lpstr>Основные программы фонда</vt:lpstr>
      <vt:lpstr>9. Рыбаков фонд https://rybakovfoundation.ru/</vt:lpstr>
      <vt:lpstr>Кто может участвовать </vt:lpstr>
      <vt:lpstr>10. Ежегодный конкурс субсидий для СО НКО в Смоленской области https://dvp.admin-smolensk.ru/</vt:lpstr>
      <vt:lpstr>Конкурс проводится ежегодно </vt:lpstr>
      <vt:lpstr>Слайд 33</vt:lpstr>
      <vt:lpstr>Портал СОНКО  Смоленской области http://www.нко67.рф </vt:lpstr>
      <vt:lpstr>Портал «Все конкурсы» https://vsekonkursy.ru/</vt:lpstr>
      <vt:lpstr>Портал «Конкурсы, гранты»   https://www.konkursgrant.ru/</vt:lpstr>
      <vt:lpstr>Рубрика «Гранты и конкурсы» Агентство социальной информации  (АСИ-Москва) https://www.asi.org.ru/topic/grants/ </vt:lpstr>
      <vt:lpstr>Электронный журнал «Филантроп» https://philanthropy.ru/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проекты некоммерческих организаций как инструмент развития местных сообществ.</dc:title>
  <dc:creator>Asus</dc:creator>
  <cp:lastModifiedBy>Lisovskaya Larisa Mikhailovna</cp:lastModifiedBy>
  <cp:revision>105</cp:revision>
  <dcterms:created xsi:type="dcterms:W3CDTF">2020-01-19T12:41:40Z</dcterms:created>
  <dcterms:modified xsi:type="dcterms:W3CDTF">2020-06-18T08:19:46Z</dcterms:modified>
</cp:coreProperties>
</file>