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261" r:id="rId3"/>
    <p:sldId id="262" r:id="rId4"/>
    <p:sldId id="292" r:id="rId5"/>
    <p:sldId id="264" r:id="rId6"/>
    <p:sldId id="265" r:id="rId7"/>
    <p:sldId id="266" r:id="rId8"/>
    <p:sldId id="267" r:id="rId9"/>
    <p:sldId id="297" r:id="rId10"/>
    <p:sldId id="268" r:id="rId11"/>
    <p:sldId id="271" r:id="rId12"/>
    <p:sldId id="273" r:id="rId13"/>
    <p:sldId id="274" r:id="rId14"/>
    <p:sldId id="294" r:id="rId15"/>
    <p:sldId id="278" r:id="rId16"/>
    <p:sldId id="295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7559675" cy="7559675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F5D1ED-EBE4-4B09-B0BD-8F971EEB5405}">
          <p14:sldIdLst>
            <p14:sldId id="260"/>
            <p14:sldId id="261"/>
            <p14:sldId id="262"/>
            <p14:sldId id="292"/>
            <p14:sldId id="264"/>
          </p14:sldIdLst>
        </p14:section>
        <p14:section name="Раздел без заголовка" id="{23F88872-B0B4-4C46-8B8B-733950C2F416}">
          <p14:sldIdLst>
            <p14:sldId id="265"/>
            <p14:sldId id="266"/>
            <p14:sldId id="267"/>
            <p14:sldId id="297"/>
            <p14:sldId id="268"/>
            <p14:sldId id="271"/>
            <p14:sldId id="273"/>
            <p14:sldId id="274"/>
            <p14:sldId id="294"/>
            <p14:sldId id="278"/>
            <p14:sldId id="295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D9E0"/>
    <a:srgbClr val="A6E0DE"/>
    <a:srgbClr val="77CA82"/>
    <a:srgbClr val="EBE352"/>
    <a:srgbClr val="BFD03C"/>
    <a:srgbClr val="65B7CA"/>
    <a:srgbClr val="4BCBD4"/>
    <a:srgbClr val="79BC57"/>
    <a:srgbClr val="4B7BBD"/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3449" autoAdjust="0"/>
  </p:normalViewPr>
  <p:slideViewPr>
    <p:cSldViewPr snapToGrid="0">
      <p:cViewPr varScale="1">
        <p:scale>
          <a:sx n="89" d="100"/>
          <a:sy n="89" d="100"/>
        </p:scale>
        <p:origin x="900" y="78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21168004055329"/>
          <c:y val="1.8722378962768513E-3"/>
          <c:w val="0.65874988026768355"/>
          <c:h val="0.910132580978709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14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2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-4.0048736474189654E-2"/>
                  <c:y val="2.24668547553220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054165916081434E-2"/>
                  <c:y val="-9.129002498184546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060920592737267E-3"/>
                  <c:y val="-3.3700282132983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576150740921349E-2"/>
                  <c:y val="-1.49779031702147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758224280019505E-2"/>
                  <c:y val="9.361189481384243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959-4126-A4D1-A9984570511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Сельское, лесное хозяйство, охота, рыболовство и рыбоводство</c:v>
                </c:pt>
                <c:pt idx="1">
                  <c:v>Государственное управление и обеспечение военной безопасности; социальное обеспечение</c:v>
                </c:pt>
                <c:pt idx="2">
                  <c:v>Обеспечение электрической энергией, газом, паром; кондиционирование воздуха</c:v>
                </c:pt>
                <c:pt idx="3">
                  <c:v>Деятельность в области здравоохранения и социальных услуг</c:v>
                </c:pt>
                <c:pt idx="4">
                  <c:v>Образование</c:v>
                </c:pt>
                <c:pt idx="5">
                  <c:v>Прочее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0.94499999999999995</c:v>
                </c:pt>
                <c:pt idx="1">
                  <c:v>1.0800000000000001E-2</c:v>
                </c:pt>
                <c:pt idx="2">
                  <c:v>1.17E-2</c:v>
                </c:pt>
                <c:pt idx="3">
                  <c:v>1.11E-2</c:v>
                </c:pt>
                <c:pt idx="4">
                  <c:v>1.09E-2</c:v>
                </c:pt>
                <c:pt idx="5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06092059273725E-2"/>
          <c:y val="0.69544940048584203"/>
          <c:w val="0.7760394637726441"/>
          <c:h val="0.27388614375897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08565537002343"/>
          <c:y val="0.10118732434176826"/>
          <c:w val="0.66099494954822602"/>
          <c:h val="0.833268948756126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4"/>
          <c:dPt>
            <c:idx val="0"/>
            <c:bubble3D val="0"/>
            <c:spPr>
              <a:solidFill>
                <a:srgbClr val="BF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65B7CA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A6E0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explosion val="6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6.1063594364850803E-3"/>
                  <c:y val="-2.15247927220083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122873410344894E-4"/>
                  <c:y val="3.87228054718594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518670010734883E-3"/>
                  <c:y val="-3.14876383316565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868969270220348E-3"/>
                  <c:y val="-1.082547392561008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19-4056-BA0C-AD5E9B5B2677}"/>
                </c:ext>
                <c:ext xmlns:c15="http://schemas.microsoft.com/office/drawing/2012/chart" uri="{CE6537A1-D6FC-4f65-9D91-7224C49458BB}">
                  <c15:layout>
                    <c:manualLayout>
                      <c:w val="7.1416574234176175E-2"/>
                      <c:h val="6.1463460871622827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1176496358274156E-2"/>
                  <c:y val="-4.1347020569540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376468932244048E-3"/>
                  <c:y val="2.82800557599485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EA9-4078-A26C-BA95FD8E876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Строительство</c:v>
                </c:pt>
                <c:pt idx="1">
                  <c:v>Оптовая и розничная торговля</c:v>
                </c:pt>
                <c:pt idx="2">
                  <c:v>Сельское хозяйство</c:v>
                </c:pt>
                <c:pt idx="3">
                  <c:v>Заготовка и переработка дреесины</c:v>
                </c:pt>
                <c:pt idx="4">
                  <c:v>Прочие виды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3.4</c:v>
                </c:pt>
                <c:pt idx="1">
                  <c:v>34.1</c:v>
                </c:pt>
                <c:pt idx="2">
                  <c:v>7.4</c:v>
                </c:pt>
                <c:pt idx="3">
                  <c:v>11.4</c:v>
                </c:pt>
                <c:pt idx="4">
                  <c:v>43.7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556"/>
          <c:h val="0.73978987757959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0A-4411-9EC0-04D83BD133D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0A-4411-9EC0-04D83BD133D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0A-4411-9EC0-04D83BD133DC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40A-4411-9EC0-04D83BD133D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0.74299999999999999</c:v>
                </c:pt>
                <c:pt idx="1">
                  <c:v>0.25700000000000001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192"/>
          <c:y val="0.84464055881081679"/>
          <c:w val="0.64384712676990463"/>
          <c:h val="0.15047438143093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472676014222026"/>
          <c:y val="8.6575490862863744E-2"/>
          <c:w val="0.45118517016680837"/>
          <c:h val="0.55379680137648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DF-4668-9E53-E2B7D7C15CA1}"/>
              </c:ext>
            </c:extLst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DF-4668-9E53-E2B7D7C15CA1}"/>
              </c:ext>
            </c:extLst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DF-4668-9E53-E2B7D7C15CA1}"/>
              </c:ext>
            </c:extLst>
          </c:dPt>
          <c:dLbls>
            <c:dLbl>
              <c:idx val="0"/>
              <c:layout>
                <c:manualLayout>
                  <c:x val="4.0277776204623791E-2"/>
                  <c:y val="2.82502998813821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DF-4668-9E53-E2B7D7C15CA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074613561015304E-2"/>
                  <c:y val="-0.13065763695139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DF-4668-9E53-E2B7D7C15CA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900588875586412E-2"/>
                  <c:y val="9.0823601902112697E-3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DF-4668-9E53-E2B7D7C15CA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27.2</c:v>
                </c:pt>
                <c:pt idx="1">
                  <c:v>241.3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1DF-4668-9E53-E2B7D7C15C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773900771235598E-2"/>
          <c:y val="0.62629496760947934"/>
          <c:w val="0.5845289130604695"/>
          <c:h val="0.20418515958360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2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4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A52-416A-AB2C-34EB00FA4C09}"/>
              </c:ext>
            </c:extLst>
          </c:dPt>
          <c:dLbls>
            <c:dLbl>
              <c:idx val="1"/>
              <c:layout>
                <c:manualLayout>
                  <c:x val="1.3621981185508841E-2"/>
                  <c:y val="-5.9422260554692677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D74-4828-AC9A-D7FF2275CF7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743040384296508E-4"/>
                  <c:y val="2.23540884943842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D74-4828-AC9A-D7FF2275CF7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236983946500766E-2"/>
                  <c:y val="4.725707335451940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D74-4828-AC9A-D7FF2275CF7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Национальная экономика</c:v>
                </c:pt>
                <c:pt idx="1">
                  <c:v>Физическая культура и спорт</c:v>
                </c:pt>
                <c:pt idx="2">
                  <c:v>Общегосударственные расходы</c:v>
                </c:pt>
                <c:pt idx="3">
                  <c:v>Культура и кинематография</c:v>
                </c:pt>
                <c:pt idx="4">
                  <c:v>Социальная политика</c:v>
                </c:pt>
                <c:pt idx="5">
                  <c:v>Жилищно-коммунальное хозяйство </c:v>
                </c:pt>
                <c:pt idx="6">
                  <c:v>Образование</c:v>
                </c:pt>
                <c:pt idx="7">
                  <c:v>Другое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36.9</c:v>
                </c:pt>
                <c:pt idx="1">
                  <c:v>5.6</c:v>
                </c:pt>
                <c:pt idx="2">
                  <c:v>53.6</c:v>
                </c:pt>
                <c:pt idx="3">
                  <c:v>55.2</c:v>
                </c:pt>
                <c:pt idx="4">
                  <c:v>22.9</c:v>
                </c:pt>
                <c:pt idx="5">
                  <c:v>77.2</c:v>
                </c:pt>
                <c:pt idx="6">
                  <c:v>124.6</c:v>
                </c:pt>
                <c:pt idx="7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4515"/>
          <c:w val="0.46009522227758404"/>
          <c:h val="0.34867928815743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0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7850"/>
            <a:ext cx="5437821" cy="39091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30467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2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9.png"/><Relationship Id="rId18" Type="http://schemas.microsoft.com/office/2007/relationships/hdphoto" Target="../media/hdphoto2.wdp"/><Relationship Id="rId3" Type="http://schemas.openxmlformats.org/officeDocument/2006/relationships/image" Target="../media/image14.png"/><Relationship Id="rId21" Type="http://schemas.openxmlformats.org/officeDocument/2006/relationships/image" Target="../media/image15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microsoft.com/office/2007/relationships/hdphoto" Target="../media/hdphoto9.wdp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4" Type="http://schemas.openxmlformats.org/officeDocument/2006/relationships/chart" Target="../charts/chart2.xml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5.jpeg"/><Relationship Id="rId9" Type="http://schemas.openxmlformats.org/officeDocument/2006/relationships/hyperlink" Target="mailto:dep@smolinves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14.pn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1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chart" Target="../charts/chart3.xml"/><Relationship Id="rId5" Type="http://schemas.openxmlformats.org/officeDocument/2006/relationships/image" Target="../media/image86.png"/><Relationship Id="rId15" Type="http://schemas.openxmlformats.org/officeDocument/2006/relationships/image" Target="../media/image92.png"/><Relationship Id="rId10" Type="http://schemas.microsoft.com/office/2007/relationships/hdphoto" Target="../media/hdphoto11.wdp"/><Relationship Id="rId19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02.png"/><Relationship Id="rId18" Type="http://schemas.openxmlformats.org/officeDocument/2006/relationships/image" Target="../media/image106.png"/><Relationship Id="rId3" Type="http://schemas.openxmlformats.org/officeDocument/2006/relationships/image" Target="../media/image15.jpeg"/><Relationship Id="rId21" Type="http://schemas.microsoft.com/office/2007/relationships/hdphoto" Target="../media/hdphoto16.wdp"/><Relationship Id="rId7" Type="http://schemas.openxmlformats.org/officeDocument/2006/relationships/image" Target="../media/image99.png"/><Relationship Id="rId12" Type="http://schemas.microsoft.com/office/2007/relationships/hdphoto" Target="../media/hdphoto14.wdp"/><Relationship Id="rId17" Type="http://schemas.openxmlformats.org/officeDocument/2006/relationships/image" Target="../media/image105.png"/><Relationship Id="rId2" Type="http://schemas.openxmlformats.org/officeDocument/2006/relationships/image" Target="../media/image14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3.png"/><Relationship Id="rId10" Type="http://schemas.microsoft.com/office/2007/relationships/hdphoto" Target="../media/hdphoto13.wdp"/><Relationship Id="rId19" Type="http://schemas.openxmlformats.org/officeDocument/2006/relationships/image" Target="../media/image107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4.png"/><Relationship Id="rId7" Type="http://schemas.openxmlformats.org/officeDocument/2006/relationships/image" Target="../media/image127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microsoft.com/office/2007/relationships/hdphoto" Target="../media/hdphoto2.wdp"/><Relationship Id="rId4" Type="http://schemas.openxmlformats.org/officeDocument/2006/relationships/image" Target="../media/image125.pn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32.jpeg"/><Relationship Id="rId12" Type="http://schemas.openxmlformats.org/officeDocument/2006/relationships/image" Target="../media/image7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jpe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4.png"/><Relationship Id="rId9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chart" Target="../charts/chart5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8.png"/><Relationship Id="rId10" Type="http://schemas.openxmlformats.org/officeDocument/2006/relationships/image" Target="../media/image15.jpeg"/><Relationship Id="rId4" Type="http://schemas.microsoft.com/office/2007/relationships/hdphoto" Target="../media/hdphoto17.wdp"/><Relationship Id="rId9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Relationship Id="rId9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153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56.jpeg"/><Relationship Id="rId5" Type="http://schemas.openxmlformats.org/officeDocument/2006/relationships/image" Target="../media/image151.png"/><Relationship Id="rId10" Type="http://schemas.microsoft.com/office/2007/relationships/hdphoto" Target="../media/hdphoto17.wdp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microsoft.com/office/2007/relationships/hdphoto" Target="../media/hdphoto2.wdp"/><Relationship Id="rId18" Type="http://schemas.openxmlformats.org/officeDocument/2006/relationships/image" Target="../media/image169.png"/><Relationship Id="rId3" Type="http://schemas.openxmlformats.org/officeDocument/2006/relationships/image" Target="../media/image158.jpeg"/><Relationship Id="rId7" Type="http://schemas.openxmlformats.org/officeDocument/2006/relationships/image" Target="../media/image14.png"/><Relationship Id="rId12" Type="http://schemas.openxmlformats.org/officeDocument/2006/relationships/image" Target="../media/image164.pn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7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3.jpeg"/><Relationship Id="rId5" Type="http://schemas.openxmlformats.org/officeDocument/2006/relationships/image" Target="../media/image160.png"/><Relationship Id="rId15" Type="http://schemas.openxmlformats.org/officeDocument/2006/relationships/image" Target="../media/image166.png"/><Relationship Id="rId10" Type="http://schemas.openxmlformats.org/officeDocument/2006/relationships/image" Target="../media/image155.png"/><Relationship Id="rId19" Type="http://schemas.openxmlformats.org/officeDocument/2006/relationships/image" Target="../media/image15.jpeg"/><Relationship Id="rId4" Type="http://schemas.openxmlformats.org/officeDocument/2006/relationships/image" Target="../media/image159.jpeg"/><Relationship Id="rId9" Type="http://schemas.microsoft.com/office/2007/relationships/hdphoto" Target="../media/hdphoto17.wdp"/><Relationship Id="rId14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smolregion67@yandex.ru" TargetMode="External"/><Relationship Id="rId3" Type="http://schemas.microsoft.com/office/2007/relationships/hdphoto" Target="../media/hdphoto13.wdp"/><Relationship Id="rId7" Type="http://schemas.openxmlformats.org/officeDocument/2006/relationships/hyperlink" Target="file:///C:\Users\&#1101;&#1082;&#1086;&#1085;&#1086;&#1084;&#1080;&#1082;&#1072;\AppData\Local\Temp\delo\dep-invest.admin-smolensk.ru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p@smolinvest.com" TargetMode="External"/><Relationship Id="rId5" Type="http://schemas.openxmlformats.org/officeDocument/2006/relationships/hyperlink" Target="mailto:hislekonom@admin-smolensk.ru" TargetMode="External"/><Relationship Id="rId10" Type="http://schemas.openxmlformats.org/officeDocument/2006/relationships/image" Target="../media/image172.jpeg"/><Relationship Id="rId4" Type="http://schemas.openxmlformats.org/officeDocument/2006/relationships/hyperlink" Target="mailto:hislav@admin-smolensk.ru" TargetMode="Externa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5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15.jpe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image" Target="../media/image15.jpeg"/><Relationship Id="rId10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6.png"/><Relationship Id="rId7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microsoft.com/office/2007/relationships/hdphoto" Target="../media/hdphoto8.wdp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«Хиславичский район»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54720" y="4916647"/>
            <a:ext cx="983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2024 </a:t>
            </a:r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5501" y="7190343"/>
            <a:ext cx="52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65128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72185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2537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67-22-01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п. Хиславичи, окраина;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480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75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п. Хиславичи:</a:t>
                      </a:r>
                      <a:r>
                        <a:rPr lang="ru-RU" sz="1100" strike="noStrike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</a:t>
                      </a: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9615"/>
              </p:ext>
            </p:extLst>
          </p:nvPr>
        </p:nvGraphicFramePr>
        <p:xfrm>
          <a:off x="156694" y="5955860"/>
          <a:ext cx="633060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0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724000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автомобильная дорога «Брянск–Смоленск-Хиславичи–граница Республики Беларусь» на расстоянии 0,5 км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347027"/>
              </p:ext>
            </p:extLst>
          </p:nvPr>
        </p:nvGraphicFramePr>
        <p:xfrm>
          <a:off x="504433" y="6323355"/>
          <a:ext cx="501211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6400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748105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 5000 руб. за 1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75 руб. за 1 кв.м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244702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 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производство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кирпича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42357"/>
              </p:ext>
            </p:extLst>
          </p:nvPr>
        </p:nvGraphicFramePr>
        <p:xfrm>
          <a:off x="168295" y="4181475"/>
          <a:ext cx="6684681" cy="163578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58571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46479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079631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229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электроснабжение:  имеется 2 подстанции мощностью 60 и 180 кВт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98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 в 1,5 км от участка; возможное потребление 420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/час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ориентировочная стоимость подключения 3 млн.рублей; сроки осуществления технологического присоединения – 2-4 месяца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40913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водонапорная башня, давление составляет 1,2 кг на 1 см.кв., возможное потребление 11,8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./час; ориентировочная стоимость подключения составит 70,0 тыс.рублей; сроки осуществления технологического присоединения – 1 - 3 месяцев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694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 строительство местной канализации</a:t>
                      </a:r>
                      <a:endParaRPr lang="ru-RU" sz="1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75596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369" y="1103254"/>
            <a:ext cx="3133946" cy="1944745"/>
          </a:xfrm>
          <a:prstGeom prst="rect">
            <a:avLst/>
          </a:prstGeom>
        </p:spPr>
      </p:pic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8897" y="7190343"/>
            <a:ext cx="54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</a:p>
          <a:p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25231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67-22-05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Хиславичский район, д. Белица; 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500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100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</a:t>
                      </a: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 п. Хиславичи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17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07549"/>
              </p:ext>
            </p:extLst>
          </p:nvPr>
        </p:nvGraphicFramePr>
        <p:xfrm>
          <a:off x="172836" y="5815377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10620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20801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9811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«Ершичи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Шумячи – Хиславичи» примыкает к участку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33999"/>
              </p:ext>
            </p:extLst>
          </p:nvPr>
        </p:nvGraphicFramePr>
        <p:xfrm>
          <a:off x="171666" y="6179520"/>
          <a:ext cx="592768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9307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34604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ориентировочная стоимость 600 тыс.рублей;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 ориентировочная стоимость 200 тыс.рублей.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01704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5,14 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база отдыха, производственная деятельность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79177"/>
              </p:ext>
            </p:extLst>
          </p:nvPr>
        </p:nvGraphicFramePr>
        <p:xfrm>
          <a:off x="168294" y="4187051"/>
          <a:ext cx="6794480" cy="147846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5295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69521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072000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17345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осуществляется от ВЛ-04 кВ Л.-1 от МТП-2-4 д.Белица ВЛ – 1004 ПС Микшино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4359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подключения, ШРП находится в 50 м. от участка, давление составляет 3 кг на 1 см.кв., возможное потребление 420 куб.м/час; ориентировочная стоимость подключения 500 тыс.рублей;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сроки осуществления технологического присоединения – 2-4 месяца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9834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шахтный колодец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5816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 строительство местной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8862" y="1085221"/>
            <a:ext cx="3228186" cy="1944301"/>
          </a:xfrm>
          <a:prstGeom prst="rect">
            <a:avLst/>
          </a:prstGeom>
        </p:spPr>
      </p:pic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82106979"/>
              </p:ext>
            </p:extLst>
          </p:nvPr>
        </p:nvGraphicFramePr>
        <p:xfrm>
          <a:off x="3628539" y="2218594"/>
          <a:ext cx="3697293" cy="2932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6" y="385909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83268" y="4907490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73563" y="6325256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 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71917" y="6401902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2273" y="4901065"/>
            <a:ext cx="118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47" y="3871930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05" y="5305280"/>
            <a:ext cx="976936" cy="97693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79" y="5308543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59" y="5256040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" y="3835045"/>
            <a:ext cx="1060876" cy="106087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58" y="3818793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5292466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30" y="224625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122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144286" y="2421653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176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8" y="2338311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07623" y="1258809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92890" y="6358707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16" y="5296208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38" y="5273601"/>
            <a:ext cx="1060876" cy="1060876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2618542" y="4038931"/>
            <a:ext cx="47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738254" y="5462157"/>
            <a:ext cx="77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302344" y="5481074"/>
            <a:ext cx="76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99206" y="4042224"/>
            <a:ext cx="78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92890" y="5487714"/>
            <a:ext cx="75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77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" y="3347852"/>
            <a:ext cx="2713493" cy="3858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4068" y="3358173"/>
            <a:ext cx="2657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</a:p>
        </p:txBody>
      </p:sp>
      <p:pic>
        <p:nvPicPr>
          <p:cNvPr id="39" name="Рисунок 38" descr="https://images.vector-images.com/67/Khislavichskiy_rayon_coa5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4724" y="156237"/>
            <a:ext cx="5594951" cy="97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897" y="230830"/>
            <a:ext cx="611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Смоленской 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3" name="Рисунок 22" descr="https://images.vector-images.com/67/Khislavichskiy_rayon_co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18967E8B-761B-4810-B028-F63E7D719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1" y="2800962"/>
            <a:ext cx="697402" cy="697402"/>
          </a:xfrm>
          <a:prstGeom prst="rect">
            <a:avLst/>
          </a:prstGeom>
        </p:spPr>
      </p:pic>
      <p:sp>
        <p:nvSpPr>
          <p:cNvPr id="45" name="Объект 9">
            <a:extLst>
              <a:ext uri="{FF2B5EF4-FFF2-40B4-BE49-F238E27FC236}">
                <a16:creationId xmlns="" xmlns:a16="http://schemas.microsoft.com/office/drawing/2014/main" id="{84C200B3-3B6D-4287-B83E-0CF1ABCB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25481" algn="just">
              <a:buNone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3DA8F93E-5C95-4D41-A426-1AF16EC4D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" y="2920775"/>
            <a:ext cx="2438104" cy="137415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38AC6FBF-FF2C-4081-AAB1-EB6CBF6240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32" y="2918545"/>
            <a:ext cx="2410963" cy="1200329"/>
          </a:xfrm>
          <a:prstGeom prst="rect">
            <a:avLst/>
          </a:prstGeom>
        </p:spPr>
      </p:pic>
      <p:sp>
        <p:nvSpPr>
          <p:cNvPr id="51" name="Объект 9">
            <a:extLst>
              <a:ext uri="{FF2B5EF4-FFF2-40B4-BE49-F238E27FC236}">
                <a16:creationId xmlns="" xmlns:a16="http://schemas.microsoft.com/office/drawing/2014/main" id="{B52F7FF1-BE93-479F-9F11-4BFCB75BD1C4}"/>
              </a:ext>
            </a:extLst>
          </p:cNvPr>
          <p:cNvSpPr txBox="1">
            <a:spLocks/>
          </p:cNvSpPr>
          <p:nvPr/>
        </p:nvSpPr>
        <p:spPr>
          <a:xfrm>
            <a:off x="4929261" y="2918546"/>
            <a:ext cx="2479929" cy="106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70% затрат на уплату первого взноса (аванса) по договорам лизинга оборудования с российскими лизинговыми организациями,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2,5 млн. рублей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="" xmlns:a16="http://schemas.microsoft.com/office/drawing/2014/main" id="{55B2044A-45AD-440F-9429-9299FA9014C4}"/>
              </a:ext>
            </a:extLst>
          </p:cNvPr>
          <p:cNvCxnSpPr/>
          <p:nvPr/>
        </p:nvCxnSpPr>
        <p:spPr>
          <a:xfrm>
            <a:off x="3741442" y="3502453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9B9FEA35-184E-449A-A2EC-8E04230A4CEC}"/>
              </a:ext>
            </a:extLst>
          </p:cNvPr>
          <p:cNvCxnSpPr/>
          <p:nvPr/>
        </p:nvCxnSpPr>
        <p:spPr>
          <a:xfrm>
            <a:off x="2585998" y="3268187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="" xmlns:a16="http://schemas.microsoft.com/office/drawing/2014/main" id="{5C3B2F59-D217-47B4-8A0E-4905D47368B5}"/>
              </a:ext>
            </a:extLst>
          </p:cNvPr>
          <p:cNvCxnSpPr/>
          <p:nvPr/>
        </p:nvCxnSpPr>
        <p:spPr>
          <a:xfrm flipH="1">
            <a:off x="4163437" y="3277249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BFFC2AF1-AFD1-49C3-83C7-1BE156F302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8685904-BEC4-4DDE-BDCF-19BDD5F730E5}"/>
              </a:ext>
            </a:extLst>
          </p:cNvPr>
          <p:cNvSpPr txBox="1"/>
          <p:nvPr/>
        </p:nvSpPr>
        <p:spPr>
          <a:xfrm>
            <a:off x="1594627" y="5595348"/>
            <a:ext cx="3401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dep@smolinvest.com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37ECC05-D639-4B7C-8DD7-1AF5999C42D7}"/>
              </a:ext>
            </a:extLst>
          </p:cNvPr>
          <p:cNvSpPr txBox="1"/>
          <p:nvPr/>
        </p:nvSpPr>
        <p:spPr>
          <a:xfrm>
            <a:off x="178540" y="2909931"/>
            <a:ext cx="2344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электросетевого хозяйства мощностью до 1,5 МВт, 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F014E092-D09E-4D10-ABA1-0806C6738485}"/>
              </a:ext>
            </a:extLst>
          </p:cNvPr>
          <p:cNvSpPr/>
          <p:nvPr/>
        </p:nvSpPr>
        <p:spPr>
          <a:xfrm>
            <a:off x="1781332" y="2800962"/>
            <a:ext cx="39202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3F6A120D-129A-4609-9F0F-E653A5434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22" y="4369982"/>
            <a:ext cx="3727037" cy="999460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98B04ACA-94DB-420D-A1DF-13D863BA8F60}"/>
              </a:ext>
            </a:extLst>
          </p:cNvPr>
          <p:cNvSpPr/>
          <p:nvPr/>
        </p:nvSpPr>
        <p:spPr>
          <a:xfrm>
            <a:off x="1963263" y="4369982"/>
            <a:ext cx="3556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являющимся социальными предприятиями, или субъектам МСП, созданным физическими лицами в возрасте до 25 лет включительно - до 0,5 млн.руб.</a:t>
            </a:r>
          </a:p>
        </p:txBody>
      </p:sp>
    </p:spTree>
    <p:extLst>
      <p:ext uri="{BB962C8B-B14F-4D97-AF65-F5344CB8AC3E}">
        <p14:creationId xmlns:p14="http://schemas.microsoft.com/office/powerpoint/2010/main" val="104156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40" y="2343345"/>
            <a:ext cx="1032319" cy="10323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246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01052" y="2227628"/>
            <a:ext cx="89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2" y="1445988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56003" y="1429936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64872" y="2188647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5" y="3337617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59035" y="3345985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0351" y="4205497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65 </a:t>
            </a:r>
            <a:r>
              <a:rPr lang="ru-RU" sz="12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" y="4133070"/>
            <a:ext cx="581235" cy="611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34" y="2315971"/>
            <a:ext cx="1068925" cy="10689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2845" y="2347784"/>
            <a:ext cx="1818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Пищевое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05334" y="2977979"/>
            <a:ext cx="1802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105,6 млн. руб.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34024" y="3401566"/>
            <a:ext cx="2310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Тропарево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6" name="Рисунок 65" descr="https://images.vector-images.com/67/Khislavichskiy_rayon_co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57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99" y="5322292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5" y="1723822"/>
            <a:ext cx="869109" cy="86910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321973" y="1826434"/>
            <a:ext cx="1099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 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1958049421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888664" y="10399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297342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9707" y="4932270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2023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2" y="5414244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11466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4211" y="1215033"/>
            <a:ext cx="2422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1" y="6043777"/>
            <a:ext cx="253843" cy="26785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75" y="1659488"/>
            <a:ext cx="1196713" cy="11967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09" y="3208300"/>
            <a:ext cx="1161766" cy="11617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3" y="3201961"/>
            <a:ext cx="1157587" cy="11575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26" y="3201337"/>
            <a:ext cx="1182560" cy="118256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6" y="1659489"/>
            <a:ext cx="1182238" cy="11624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71799" y="1859815"/>
            <a:ext cx="1285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23,23</a:t>
            </a:r>
          </a:p>
          <a:p>
            <a:pPr algn="ctr"/>
            <a:r>
              <a:rPr lang="ru-RU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73836" y="286659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зерно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81051" y="1859815"/>
            <a:ext cx="1095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1805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9298" y="2861435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33879" y="450965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54676" y="3368691"/>
            <a:ext cx="10330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3,9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5608" y="3380644"/>
            <a:ext cx="11674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710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78372" y="3380644"/>
            <a:ext cx="11520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2,37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млн. шт.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05" y="1675205"/>
            <a:ext cx="1184799" cy="11847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329682" y="1894154"/>
            <a:ext cx="886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498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33880" y="286116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85158" y="4502091"/>
            <a:ext cx="1277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мясо скота и птицы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9017" y="4504176"/>
            <a:ext cx="1386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молоко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82956" y="5352386"/>
            <a:ext cx="372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82956" y="5996389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</p:txBody>
      </p:sp>
      <p:pic>
        <p:nvPicPr>
          <p:cNvPr id="50" name="Рисунок 49" descr="https://images.vector-images.com/67/Khislavichskiy_rayon_coa5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сельхозтоваропроизводителей (субсидии)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59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6" name="Рисунок 45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A780ACDE-2FB2-476B-8920-5C1D0DB95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02" y="5473868"/>
            <a:ext cx="1276961" cy="122074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D4EFEFE6-AEA8-4437-94A9-989C36221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79" y="2040179"/>
            <a:ext cx="2537288" cy="2693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9CF9985A-98FD-432E-86F5-B127DF976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3347277"/>
            <a:ext cx="2500845" cy="3994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546AA2B9-840C-4CBF-B80B-D094CED823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524BF07A-618C-467C-A25C-7172603022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74568"/>
            <a:ext cx="2449174" cy="23595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D8FE271-B51E-4970-8278-620EFC4AA1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E539B4FE-AD6C-471E-A799-D29B6C4D4428}"/>
              </a:ext>
            </a:extLst>
          </p:cNvPr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5F28A78-5621-4B1E-BFA2-EA9200F94B1E}"/>
              </a:ext>
            </a:extLst>
          </p:cNvPr>
          <p:cNvSpPr txBox="1"/>
          <p:nvPr/>
        </p:nvSpPr>
        <p:spPr>
          <a:xfrm>
            <a:off x="2470136" y="958622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E6A0A11-09E5-4F15-A772-75B5C361CC58}"/>
              </a:ext>
            </a:extLst>
          </p:cNvPr>
          <p:cNvSpPr txBox="1"/>
          <p:nvPr/>
        </p:nvSpPr>
        <p:spPr>
          <a:xfrm>
            <a:off x="5058838" y="2027045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FA34C42-B3C2-40CC-BA94-BB0C0D653A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4844276"/>
            <a:ext cx="2350285" cy="44492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C6E8FFCA-E025-49B9-9A84-9AC48C8340B8}"/>
              </a:ext>
            </a:extLst>
          </p:cNvPr>
          <p:cNvSpPr txBox="1"/>
          <p:nvPr/>
        </p:nvSpPr>
        <p:spPr>
          <a:xfrm>
            <a:off x="5011828" y="3319288"/>
            <a:ext cx="218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976AAACC-19A1-40FE-AB08-7D44433818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43" y="4460434"/>
            <a:ext cx="2499646" cy="2510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41C6478-FB76-4803-9301-31E597851B5E}"/>
              </a:ext>
            </a:extLst>
          </p:cNvPr>
          <p:cNvSpPr txBox="1"/>
          <p:nvPr/>
        </p:nvSpPr>
        <p:spPr>
          <a:xfrm>
            <a:off x="5011827" y="4450099"/>
            <a:ext cx="255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200" dirty="0" err="1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71AF714-C1D9-4BBC-9A7F-15BBE2EA16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2"/>
            <a:ext cx="2329150" cy="352552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EF805E95-B3AC-443E-9712-3D28EC410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1" y="1260758"/>
            <a:ext cx="2358418" cy="399766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3BAFF6A0-8953-45D8-8199-EDA799BC55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49" y="4711525"/>
            <a:ext cx="2490466" cy="69953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AD0DDDF7-348F-4F4E-A465-D0F9127488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60818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898FE458-5D5F-447B-A5F1-7DCDFB0772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" y="5329412"/>
            <a:ext cx="2337140" cy="1366356"/>
          </a:xfrm>
          <a:prstGeom prst="rect">
            <a:avLst/>
          </a:prstGeom>
        </p:spPr>
      </p:pic>
      <p:sp>
        <p:nvSpPr>
          <p:cNvPr id="63" name="Объект 31">
            <a:extLst>
              <a:ext uri="{FF2B5EF4-FFF2-40B4-BE49-F238E27FC236}">
                <a16:creationId xmlns="" xmlns:a16="http://schemas.microsoft.com/office/drawing/2014/main" id="{0D4E7DA3-0D9C-4716-9E69-F0FFD42D231A}"/>
              </a:ext>
            </a:extLst>
          </p:cNvPr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19C38015-5F87-419E-9D4B-861D7DE109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2327798"/>
            <a:ext cx="2507120" cy="984626"/>
          </a:xfrm>
          <a:prstGeom prst="rect">
            <a:avLst/>
          </a:prstGeom>
        </p:spPr>
      </p:pic>
      <p:sp>
        <p:nvSpPr>
          <p:cNvPr id="65" name="Объект 31">
            <a:extLst>
              <a:ext uri="{FF2B5EF4-FFF2-40B4-BE49-F238E27FC236}">
                <a16:creationId xmlns="" xmlns:a16="http://schemas.microsoft.com/office/drawing/2014/main" id="{AA4AAAAC-C11D-4F80-ACE4-F4B6A2AC7C66}"/>
              </a:ext>
            </a:extLst>
          </p:cNvPr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инвестиционным кредитам, полученным в российских кредитных организациях, и займам, полученным в сельскохозяйственных кредитных потребительских кооперативах.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F377710-20B4-4379-B19E-4A992B31FF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97" y="3769618"/>
            <a:ext cx="2510988" cy="642636"/>
          </a:xfrm>
          <a:prstGeom prst="rect">
            <a:avLst/>
          </a:prstGeom>
        </p:spPr>
      </p:pic>
      <p:sp>
        <p:nvSpPr>
          <p:cNvPr id="67" name="Объект 31">
            <a:extLst>
              <a:ext uri="{FF2B5EF4-FFF2-40B4-BE49-F238E27FC236}">
                <a16:creationId xmlns="" xmlns:a16="http://schemas.microsoft.com/office/drawing/2014/main" id="{97820F53-F933-47C8-88DA-1D97172F6BA6}"/>
              </a:ext>
            </a:extLst>
          </p:cNvPr>
          <p:cNvSpPr txBox="1">
            <a:spLocks/>
          </p:cNvSpPr>
          <p:nvPr/>
        </p:nvSpPr>
        <p:spPr>
          <a:xfrm>
            <a:off x="5003487" y="3741424"/>
            <a:ext cx="2467728" cy="607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2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аквакультуры.</a:t>
            </a:r>
          </a:p>
        </p:txBody>
      </p:sp>
      <p:sp>
        <p:nvSpPr>
          <p:cNvPr id="68" name="Объект 31">
            <a:extLst>
              <a:ext uri="{FF2B5EF4-FFF2-40B4-BE49-F238E27FC236}">
                <a16:creationId xmlns="" xmlns:a16="http://schemas.microsoft.com/office/drawing/2014/main" id="{785DE152-13BD-46D5-B4C8-25EF160BF48F}"/>
              </a:ext>
            </a:extLst>
          </p:cNvPr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стимулирование увеличения производства масличных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приобретение элитных семян.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затрат на проведение комплекса агротехнологических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прирост собственного производства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 (или)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пеньковолокна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(или) тресты льняной, и (или) тресты конопляной.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возмещение части затрат на закладку и (или) уход за многолетними насаждениями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проведение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вовлекаемых  в сельскохозяйственный оборот, а также мероприятия в области известкования кислых почв на пашне.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подготовку проектов межевания земельных участков и на проведение кадастровых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стимулирование увеличения производства картофеля и овощей.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 на возмещение части затрат на проведение комплекса агротехнологических работ на посевных площадях, занятых зерновыми и (или) зернобобовыми культурами.</a:t>
            </a:r>
          </a:p>
        </p:txBody>
      </p:sp>
      <p:sp>
        <p:nvSpPr>
          <p:cNvPr id="69" name="Объект 31">
            <a:extLst>
              <a:ext uri="{FF2B5EF4-FFF2-40B4-BE49-F238E27FC236}">
                <a16:creationId xmlns="" xmlns:a16="http://schemas.microsoft.com/office/drawing/2014/main" id="{975434D7-D379-415C-B7B5-4313ABD9791C}"/>
              </a:ext>
            </a:extLst>
          </p:cNvPr>
          <p:cNvSpPr txBox="1">
            <a:spLocks/>
          </p:cNvSpPr>
          <p:nvPr/>
        </p:nvSpPr>
        <p:spPr>
          <a:xfrm>
            <a:off x="2518065" y="1285860"/>
            <a:ext cx="2323871" cy="412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поддержку племенного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приобретение племенного молодняка.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повышение продуктивности в молочном скотоводстве.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 на прирост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содержание высокопродуктивного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развитие мясного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маточное товарное поголовье.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возмещение части затрат на обеспечение прироста объема молока сырого крупного рогатого скота, козьего и овечьего, переработанного на пищевую продукцию.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приобретение рыбопосадочного материала.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D2B15CDD-62D0-406B-8B74-15DC90D437B1}"/>
              </a:ext>
            </a:extLst>
          </p:cNvPr>
          <p:cNvSpPr txBox="1"/>
          <p:nvPr/>
        </p:nvSpPr>
        <p:spPr>
          <a:xfrm>
            <a:off x="5013876" y="2341261"/>
            <a:ext cx="2448038" cy="106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Социальные выплаты на строительство (приобретение) жилья в сельской местности гражданам РФ.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специалистами.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6061FF44-CDDE-43E9-BD5C-1EED18D412C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30" y="5323802"/>
            <a:ext cx="2337948" cy="23921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4EA4397-3A87-4FAA-9515-CE8E7FFE2874}"/>
              </a:ext>
            </a:extLst>
          </p:cNvPr>
          <p:cNvSpPr txBox="1"/>
          <p:nvPr/>
        </p:nvSpPr>
        <p:spPr>
          <a:xfrm>
            <a:off x="2436373" y="5285918"/>
            <a:ext cx="249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86B65AD-7D73-40B8-82BE-365AB88628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9" y="5597211"/>
            <a:ext cx="2358418" cy="1492997"/>
          </a:xfrm>
          <a:prstGeom prst="rect">
            <a:avLst/>
          </a:prstGeom>
        </p:spPr>
      </p:pic>
      <p:sp>
        <p:nvSpPr>
          <p:cNvPr id="74" name="Объект 31">
            <a:extLst>
              <a:ext uri="{FF2B5EF4-FFF2-40B4-BE49-F238E27FC236}">
                <a16:creationId xmlns="" xmlns:a16="http://schemas.microsoft.com/office/drawing/2014/main" id="{D176BF99-4778-4DD3-8FDB-0B59F12C4048}"/>
              </a:ext>
            </a:extLst>
          </p:cNvPr>
          <p:cNvSpPr txBox="1">
            <a:spLocks/>
          </p:cNvSpPr>
          <p:nvPr/>
        </p:nvSpPr>
        <p:spPr>
          <a:xfrm>
            <a:off x="2533918" y="5566336"/>
            <a:ext cx="2265528" cy="1517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Гранты на развитие семейных ферм на базе крестьянских (фермерских) хозяйств, включая индивидуальных предпринимателей.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Гранты «</a:t>
            </a:r>
            <a:r>
              <a:rPr lang="ru-RU" sz="73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Гранты сельскохозяйственным потребительским кооперативам на развитие материально-технической базы.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4E977D7D-BB2C-414F-AFD6-9509714CD3A6}"/>
              </a:ext>
            </a:extLst>
          </p:cNvPr>
          <p:cNvSpPr txBox="1"/>
          <p:nvPr/>
        </p:nvSpPr>
        <p:spPr>
          <a:xfrm>
            <a:off x="118772" y="4827533"/>
            <a:ext cx="2253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 АПК и приобретение с/х техники</a:t>
            </a:r>
          </a:p>
        </p:txBody>
      </p:sp>
      <p:sp>
        <p:nvSpPr>
          <p:cNvPr id="76" name="Объект 31">
            <a:extLst>
              <a:ext uri="{FF2B5EF4-FFF2-40B4-BE49-F238E27FC236}">
                <a16:creationId xmlns="" xmlns:a16="http://schemas.microsoft.com/office/drawing/2014/main" id="{BEA29A07-0FF0-43CB-8722-79160BEA9792}"/>
              </a:ext>
            </a:extLst>
          </p:cNvPr>
          <p:cNvSpPr txBox="1">
            <a:spLocks/>
          </p:cNvSpPr>
          <p:nvPr/>
        </p:nvSpPr>
        <p:spPr>
          <a:xfrm>
            <a:off x="36608" y="5305988"/>
            <a:ext cx="2364510" cy="10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предприятий.</a:t>
            </a:r>
          </a:p>
        </p:txBody>
      </p:sp>
      <p:sp>
        <p:nvSpPr>
          <p:cNvPr id="77" name="Объект 31">
            <a:extLst>
              <a:ext uri="{FF2B5EF4-FFF2-40B4-BE49-F238E27FC236}">
                <a16:creationId xmlns="" xmlns:a16="http://schemas.microsoft.com/office/drawing/2014/main" id="{076208FA-BE55-40E9-9D35-F01C4020E2B2}"/>
              </a:ext>
            </a:extLst>
          </p:cNvPr>
          <p:cNvSpPr txBox="1">
            <a:spLocks/>
          </p:cNvSpPr>
          <p:nvPr/>
        </p:nvSpPr>
        <p:spPr>
          <a:xfrm>
            <a:off x="5013551" y="4704015"/>
            <a:ext cx="2467728" cy="996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9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 «</a:t>
            </a:r>
            <a:r>
              <a:rPr lang="ru-RU" sz="9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Агротуризм</a:t>
            </a:r>
            <a:r>
              <a:rPr lang="ru-RU" sz="9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сельскохозяйственным товаропроизводителям (кроме ЛПХ) на финансовое обеспечение затрат, связанных с реализацией проектов развития сельского туризма.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8376B554-119A-4736-B9DC-68EB3338969D}"/>
              </a:ext>
            </a:extLst>
          </p:cNvPr>
          <p:cNvSpPr txBox="1"/>
          <p:nvPr/>
        </p:nvSpPr>
        <p:spPr>
          <a:xfrm>
            <a:off x="5017659" y="934891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ставок по кредитам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80972" y="200720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4" y="197741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0" y="4575622"/>
            <a:ext cx="2744086" cy="13193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007036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83153" y="210318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8615" y="5287950"/>
            <a:ext cx="308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44,1 км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5285" y="4761080"/>
            <a:ext cx="272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267 км 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58293" y="2105957"/>
            <a:ext cx="1114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566,5 км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673F~1\AppData\Local\Temp\Rar$DI00.406\МО Хиславичи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9993" y="1322306"/>
            <a:ext cx="4929682" cy="4336528"/>
          </a:xfrm>
          <a:prstGeom prst="rect">
            <a:avLst/>
          </a:prstGeom>
          <a:noFill/>
        </p:spPr>
      </p:pic>
      <p:pic>
        <p:nvPicPr>
          <p:cNvPr id="19" name="Рисунок 18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1300" y="1198928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456563" y="296413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02450" y="3082139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сотовой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8728" y="5231332"/>
            <a:ext cx="2197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63" y="5120358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30671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761571" y="1448642"/>
            <a:ext cx="188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ПАО «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Ростелеком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МЦТЭТ г. Рославль 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ЛТЦ Хиславичи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32" y="4364371"/>
            <a:ext cx="1841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«Теле-2»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«Мегафон»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" y="4711382"/>
            <a:ext cx="454160" cy="45320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1" y="4297188"/>
            <a:ext cx="427934" cy="44077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1" y="5577999"/>
            <a:ext cx="452779" cy="4539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4" y="5202502"/>
            <a:ext cx="481090" cy="35215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pic>
        <p:nvPicPr>
          <p:cNvPr id="33" name="Рисунок 32" descr="https://images.vector-images.com/67/Khislavichskiy_rayon_coa5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Дом на продажу —  город Хиславич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008" y="4740598"/>
            <a:ext cx="2548196" cy="1911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036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837" y="4222027"/>
            <a:ext cx="1374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1,222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тыс.кв.м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167" y="2144979"/>
            <a:ext cx="1526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257,27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тыс.кв.м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8199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7360" y="335946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эксплуатацию жилья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9" y="5326910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TextBox 3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5362" name="Picture 2" descr="http://xn----otbbcd9aedaglc3m.xn--p1ai/upload/iblock/92e/92eb68eec9538a5e52dfa54039b7dbb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0858" y="1149763"/>
            <a:ext cx="3300036" cy="20856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364" name="Picture 4" descr="http://i.srub-doma-kupit.ru/u/pic/23/c1c154e5a211e4b20a17e1eff7b72d/-/87977777777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7852" y="2743848"/>
            <a:ext cx="2845630" cy="2134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Рисунок 17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6443" y="156237"/>
            <a:ext cx="5743232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18735" y="232505"/>
            <a:ext cx="61042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Главы муниципального образования</a:t>
            </a:r>
          </a:p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«Хиславичский район» Смоленской 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39797" y="1797540"/>
            <a:ext cx="40575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муниципального образования «Хиславичский район» Смоленской области  стремится к привлечению в экономику района качественных капитальных ресурсов в объемах, обеспечивающих устойчивую стабильность отраслей, которые обладают преимуществами на внутреннем и внешнем рынке.</a:t>
            </a:r>
          </a:p>
          <a:p>
            <a:pPr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настоящее время инвестиционные возможности и привлекательность получают все большую публичность и востребованность. Мы стараемся осуществлять сбалансированный подход к привлечению инвестиций по отраслям, территориям сельских поселений, категориям земель, природным ресурсам и иным значимым признакам. 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5572" y="3555577"/>
            <a:ext cx="24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Шапкин 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Сергей Александрович</a:t>
            </a:r>
          </a:p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4387" y="1221470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6601" y="6209796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Хиславичский район!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8477" y="154887"/>
            <a:ext cx="1083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762" y="154887"/>
            <a:ext cx="1186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281" y="214009"/>
            <a:ext cx="5739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020" y="5401227"/>
            <a:ext cx="647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         </a:t>
            </a:r>
          </a:p>
          <a:p>
            <a:pPr indent="268288"/>
            <a:r>
              <a:rPr lang="ru-RU" dirty="0"/>
              <a:t>Поддерживая официальные контакты и деловые отношения, мы заинтересованы в расширении партнерских связей на территории нашей страны и за рубежом.</a:t>
            </a:r>
          </a:p>
          <a:p>
            <a:pPr indent="268288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020" y="4259753"/>
            <a:ext cx="694196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/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 представляет собой удобную площадку для развития производства в агропромышленном комплексе. Мы готовы предоставить инвесторам необходимое количество земли для развития овощеводства, растениеводства, животноводства.</a:t>
            </a: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имеет немало красивейших природных зон и открыт для всех инвесторов, мы предоставим всем желающим возможность строительства объектов инфраструктуры и индустрии отдыха и туризма.</a:t>
            </a:r>
          </a:p>
        </p:txBody>
      </p:sp>
      <p:pic>
        <p:nvPicPr>
          <p:cNvPr id="26" name="Рисунок 25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35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90117" y="2377605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49" y="1245402"/>
            <a:ext cx="1791729" cy="224563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9407" y="208142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64</a:t>
            </a:r>
            <a:endParaRPr lang="ru-RU" sz="2800" dirty="0">
              <a:solidFill>
                <a:srgbClr val="418FCA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</a:t>
            </a:r>
            <a:r>
              <a:rPr lang="ru-RU" sz="1600" b="1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тыс.чел</a:t>
            </a:r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6" y="4307331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541246" y="4495040"/>
            <a:ext cx="1595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855,57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50428" y="3624491"/>
            <a:ext cx="1085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284,3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.руб</a:t>
            </a:r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108049" y="139606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76597" y="2992213"/>
            <a:ext cx="1133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pic>
        <p:nvPicPr>
          <p:cNvPr id="33" name="Рисунок 32" descr="https://images.vector-images.com/67/Khislavichskiy_rayon_coa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256013865"/>
              </p:ext>
            </p:extLst>
          </p:nvPr>
        </p:nvGraphicFramePr>
        <p:xfrm>
          <a:off x="3321268" y="1269643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26932450"/>
              </p:ext>
            </p:extLst>
          </p:nvPr>
        </p:nvGraphicFramePr>
        <p:xfrm>
          <a:off x="110549" y="2348664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400351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22537"/>
              </p:ext>
            </p:extLst>
          </p:nvPr>
        </p:nvGraphicFramePr>
        <p:xfrm>
          <a:off x="296489" y="2027231"/>
          <a:ext cx="3220552" cy="220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552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</a:tblGrid>
              <a:tr h="45368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748187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ОАО «Сбербанк России» </a:t>
                      </a:r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Дополнительный офис №8609/088</a:t>
                      </a:r>
                    </a:p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>
                        <a:solidFill>
                          <a:srgbClr val="00206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Сельскохозяйственный кредитный потребительский кооператив «Форвард»</a:t>
                      </a:r>
                    </a:p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36118" y="1006898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3479" y="4567108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</a:p>
        </p:txBody>
      </p:sp>
      <p:pic>
        <p:nvPicPr>
          <p:cNvPr id="15" name="Рисунок 14" descr="https://images.vector-images.com/67/Khislavichskiy_rayon_co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209"/>
            <a:ext cx="6316305" cy="98486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" y="3319173"/>
            <a:ext cx="7559675" cy="1096533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0008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720" y="3304078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2596" y="3525748"/>
            <a:ext cx="445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средняя общеобразовательная школа</a:t>
            </a:r>
          </a:p>
          <a:p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общеобразовательных школ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" y="4541500"/>
            <a:ext cx="7154241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2819" y="4548206"/>
            <a:ext cx="223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1409" y="5669836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2" y="1038643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1" y="1098309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17" y="1099702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89659" y="3880814"/>
            <a:ext cx="200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493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682" y="1335208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90484" y="1396267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0317" y="1360109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80291" y="4577068"/>
            <a:ext cx="510871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школа искусств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 детского творчества</a:t>
            </a:r>
          </a:p>
          <a:p>
            <a:pPr>
              <a:lnSpc>
                <a:spcPct val="130000"/>
              </a:lnSpc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80291" y="5695282"/>
            <a:ext cx="3936014" cy="705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детских сада: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600" dirty="0" err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Алёнушка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«Ручеек», «Солнышко»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68609" y="2616763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9487" y="2555104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35872" y="2616763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061069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398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Рисунок 27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42819" y="6231519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Воспитанников 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142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88318"/>
              </p:ext>
            </p:extLst>
          </p:nvPr>
        </p:nvGraphicFramePr>
        <p:xfrm>
          <a:off x="175313" y="1425086"/>
          <a:ext cx="3680544" cy="1517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419778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kern="12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5934" rtl="0" eaLnBrk="1" latinLnBrk="0" hangingPunct="1"/>
                      <a:r>
                        <a:rPr lang="ru-RU" sz="1800" kern="12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kern="12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5934" rtl="0" eaLnBrk="1" latinLnBrk="0" hangingPunct="1"/>
                      <a:r>
                        <a:rPr lang="ru-RU" sz="1800" kern="12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99" y="1240918"/>
            <a:ext cx="3039843" cy="19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5" y="5077797"/>
            <a:ext cx="1603444" cy="1603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58" y="3443788"/>
            <a:ext cx="1513111" cy="1513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" y="3456108"/>
            <a:ext cx="1475876" cy="14758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4134" y="3957080"/>
            <a:ext cx="1336717" cy="52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3475" y="3872630"/>
            <a:ext cx="1433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8681" y="5402465"/>
            <a:ext cx="1886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5" y="3427269"/>
            <a:ext cx="1530673" cy="15306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6368" y="3723849"/>
            <a:ext cx="1693913" cy="92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3" y="3390198"/>
            <a:ext cx="1542353" cy="15423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04279" y="3629057"/>
            <a:ext cx="898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4400" b="1" dirty="0">
              <a:solidFill>
                <a:srgbClr val="007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dirty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06" y="5043190"/>
            <a:ext cx="1648578" cy="16485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998" y="5279353"/>
            <a:ext cx="121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113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4" name="Рисунок 23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8" y="2980250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0" y="4708506"/>
            <a:ext cx="1712219" cy="17097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21491" y="3206364"/>
            <a:ext cx="3045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41</a:t>
            </a:r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спортивный объект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00855" y="3936355"/>
            <a:ext cx="2917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ФОК  им. Г.И. Сидоренкова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96548" y="2370834"/>
            <a:ext cx="1762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539</a:t>
            </a:r>
            <a:r>
              <a:rPr lang="en-US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3969" y="1477084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75969" y="4828863"/>
            <a:ext cx="3095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62 </a:t>
            </a:r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915" y="154887"/>
            <a:ext cx="1194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83428" y="3949560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Крупные:</a:t>
            </a:r>
          </a:p>
        </p:txBody>
      </p:sp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59967" y="1911127"/>
            <a:ext cx="73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</a:p>
        </p:txBody>
      </p:sp>
      <p:pic>
        <p:nvPicPr>
          <p:cNvPr id="2050" name="Picture 2" descr="C:\Users\экономика\Desktop\флешка28.08.2017\фото_Хиславичи\дом культу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107" y="1392694"/>
            <a:ext cx="2978982" cy="193015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0" y="5407076"/>
            <a:ext cx="953302" cy="9533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0" y="1051945"/>
            <a:ext cx="994254" cy="9942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6" y="2411748"/>
            <a:ext cx="953302" cy="9533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9707" y="6340565"/>
            <a:ext cx="1229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1379" y="5572101"/>
            <a:ext cx="86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117" y="3385557"/>
            <a:ext cx="1582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Парки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474" y="2545737"/>
            <a:ext cx="452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7982" y="20653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5717" y="1160873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1" name="Picture 3" descr="C:\Users\экономика\Desktop\флешка28.08.2017\фото_Хиславичи2\школа искусст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2497" y="1088296"/>
            <a:ext cx="3028208" cy="203398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81" y="3023374"/>
            <a:ext cx="2169629" cy="5464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18356" y="3016226"/>
            <a:ext cx="270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Районный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 культуры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89" y="2700926"/>
            <a:ext cx="2683648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711309" y="2808736"/>
            <a:ext cx="268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школа искусств</a:t>
            </a:r>
          </a:p>
        </p:txBody>
      </p:sp>
      <p:pic>
        <p:nvPicPr>
          <p:cNvPr id="40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46320" y="3842497"/>
            <a:ext cx="955485" cy="955485"/>
          </a:xfrm>
          <a:prstGeom prst="ellipse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5" y="3827671"/>
            <a:ext cx="968441" cy="96844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46394" y="395981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128153" y="4819277"/>
            <a:ext cx="1986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400" dirty="0"/>
              <a:t>Клубные учреждения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21523" y="3733085"/>
            <a:ext cx="564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/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2 589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мероприятий в сфере культуры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72161" y="4510798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</a:t>
            </a:r>
            <a:r>
              <a:rPr lang="ru-RU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554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человека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9967" y="5414748"/>
            <a:ext cx="49585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5 250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</a:t>
            </a:r>
            <a:r>
              <a: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2400" b="1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82 165</a:t>
            </a:r>
            <a:r>
              <a:rPr lang="ru-RU" sz="2400" b="1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книжный фонд, </a:t>
            </a:r>
          </a:p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книговыдача</a:t>
            </a:r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96 600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</a:p>
        </p:txBody>
      </p:sp>
      <p:pic>
        <p:nvPicPr>
          <p:cNvPr id="38" name="Рисунок 37" descr="https://images.vector-images.com/67/Khislavichskiy_rayon_coa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islavichi.museum67.ru/files/277/resize/e8871f44-3c81-42f7-bdad-1_200_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753" y="1899518"/>
            <a:ext cx="3064819" cy="1695449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4102" name="Picture 6" descr="http://hislavichi.museum67.ru/files/247/resize/etnogr2_250_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237" y="1299885"/>
            <a:ext cx="3081737" cy="1715202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3" y="3803128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" y="2297571"/>
            <a:ext cx="811435" cy="811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6494" y="2427536"/>
            <a:ext cx="71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5135" y="4447889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316737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культурного наследия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00339" y="3910970"/>
            <a:ext cx="70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4590394"/>
            <a:ext cx="165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  </a:t>
            </a:r>
          </a:p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археологического наследия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6" y="5304096"/>
            <a:ext cx="2292751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35712" y="5313993"/>
            <a:ext cx="231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69643" y="3428952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03" y="1350796"/>
            <a:ext cx="2325887" cy="65661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143796" y="1363841"/>
            <a:ext cx="23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Церковь Покрова Пресвятой Богородицы в деревне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Черепово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100" name="Picture 4" descr="http://hislavichi.museum67.ru/files/277/resize/5647_200_26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9755" y="2789212"/>
            <a:ext cx="2094354" cy="242346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29" y="3077050"/>
            <a:ext cx="1948493" cy="55007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61003" y="3206882"/>
            <a:ext cx="208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Храм Бориса и Глеба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 Хиславичах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2" y="934254"/>
            <a:ext cx="2317544" cy="54953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47343" y="969486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 районный краеведческий музей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71" y="3743182"/>
            <a:ext cx="2981439" cy="1808267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34" name="TextBox 33"/>
          <p:cNvSpPr txBox="1"/>
          <p:nvPr/>
        </p:nvSpPr>
        <p:spPr>
          <a:xfrm>
            <a:off x="4604611" y="3790572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34" y="4115584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12" y="4705838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0779" y="4107055"/>
            <a:ext cx="2698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апреля – Районный фестиваль юмора «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Клюкинская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юморина»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894134" y="4639532"/>
            <a:ext cx="2369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ноября – Российско-белорусский фестиваль народного творчества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«Две Руси – две сестры»</a:t>
            </a:r>
          </a:p>
        </p:txBody>
      </p:sp>
      <p:pic>
        <p:nvPicPr>
          <p:cNvPr id="41" name="Рисунок 40" descr="РЕЛИГИОЗНЫЙ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13400" y="5931476"/>
            <a:ext cx="602277" cy="602277"/>
          </a:xfrm>
          <a:prstGeom prst="rect">
            <a:avLst/>
          </a:prstGeom>
        </p:spPr>
      </p:pic>
      <p:pic>
        <p:nvPicPr>
          <p:cNvPr id="42" name="Рисунок 41" descr="СЕЛЬСКИЙ И ЭКОЛОГИЧЕСКИЙ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28777" y="6441334"/>
            <a:ext cx="612386" cy="612386"/>
          </a:xfrm>
          <a:prstGeom prst="rect">
            <a:avLst/>
          </a:prstGeom>
        </p:spPr>
      </p:pic>
      <p:pic>
        <p:nvPicPr>
          <p:cNvPr id="56" name="Рисунок 55" descr="РЕКРЕАЦИОННЫЙ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54187" y="5877705"/>
            <a:ext cx="603216" cy="6032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045582" y="6066852"/>
            <a:ext cx="1895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Религиозный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809903" y="6053532"/>
            <a:ext cx="22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Рекреационный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80026" y="6580735"/>
            <a:ext cx="251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Сельский и экологический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7" y="5243157"/>
            <a:ext cx="870876" cy="8708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39396" y="6116760"/>
            <a:ext cx="1193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100" dirty="0"/>
              <a:t>Церкви и храмы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0733" y="5383697"/>
            <a:ext cx="4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51" name="Рисунок 50" descr="https://images.vector-images.com/67/Khislavichskiy_rayon_coa5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3" y="1087901"/>
            <a:ext cx="828996" cy="82899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50828" y="1206442"/>
            <a:ext cx="76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638" y="1885240"/>
            <a:ext cx="1176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15394"/>
              </p:ext>
            </p:extLst>
          </p:nvPr>
        </p:nvGraphicFramePr>
        <p:xfrm>
          <a:off x="491252" y="1297508"/>
          <a:ext cx="6083417" cy="4337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629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23513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относительная близость к московской  агломерации и границе с Республикой Беларусь;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сырья: леса, огнеупорной глины, песчано-гравийной смеси.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6FCE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4352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слабость инновационной составляющей в                           промышленности;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вытеснение продукции предприятий района продукцией другого производства;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дефицит кадров из-за возникших демографических диспропорций.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8FDE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089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>
                          <a:latin typeface="Open Sans" panose="020B0606030504020204"/>
                        </a:rPr>
                        <a:t>O</a:t>
                      </a:r>
                      <a:endParaRPr lang="ru-RU" sz="16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вовлечение в сельхозпроизводство  неиспользуемых угодий;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развитие специализированных видов туризма: рыболовство, охота.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E8E8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Угрозы</a:t>
                      </a:r>
                    </a:p>
                    <a:p>
                      <a:pPr algn="ctr"/>
                      <a:r>
                        <a:rPr lang="en-US" sz="1600" b="1" dirty="0">
                          <a:latin typeface="Open Sans" panose="020B0606030504020204"/>
                        </a:rPr>
                        <a:t>T</a:t>
                      </a:r>
                      <a:endParaRPr lang="ru-RU" sz="16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отток из района способной творческой молодежи.</a:t>
                      </a:r>
                      <a:endParaRPr lang="ru-RU" sz="11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FBF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</a:p>
        </p:txBody>
      </p:sp>
      <p:pic>
        <p:nvPicPr>
          <p:cNvPr id="10" name="Рисунок 9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172523" y="1371976"/>
            <a:ext cx="7548234" cy="441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810" y="1371976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«ХИСЛАВИЧСКИЙ РАЙОН» СМОЛЕНСКОЙ ОБЛАСТИ: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980" y="3753531"/>
            <a:ext cx="3399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НАЧАЛЬНИК ОТДЕЛА ПО ЭКОНОМИКЕ И КОМПЛЕКСНОМУ РАЗВИТИЮ АДМИНИСТРАЦИИ МУНИЦИПАЛЬНОГО ОБРАЗОВАНИЯ «ХИСЛАВИЧСКИЙ РАЙОН» СМОЛЕНСКОЙ ОБЛАСТИ: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1841" y="1699837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1840" y="3932286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«Корпорация инвестиционного развития»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5870" y="2371921"/>
            <a:ext cx="3188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Шапкин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Сергей Александрович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(48140) 2-11-44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hislav@admin-smolensk.ru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hislav.admin-smolensk.ru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4270" y="5207017"/>
            <a:ext cx="3286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Куцабина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Ольга Владимировна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(48140) 2-14-59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hislekonom@yandex.ru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17092" y="2653944"/>
            <a:ext cx="3274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20-55-20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(4812) 20-55-39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dep@smolinvest.com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ru-RU" sz="1400" u="sng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7"/>
              </a:rPr>
              <a:t>dep-invest.admin-smolensk.ru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9058" y="4773890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77-00-22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smolregion67@yandex.ru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0" name="Рисунок 19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6562" y="183249"/>
            <a:ext cx="540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0" y="1197166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188042"/>
            <a:ext cx="4162425" cy="1532239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84" y="1301852"/>
            <a:ext cx="3978693" cy="159871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7841" y="5136589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1450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летописи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 отходят к Российской Империи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96407" y="5867593"/>
            <a:ext cx="1378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Переход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состав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Рославльского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уезда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 стал райцентром Смоленской области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" y="3200495"/>
            <a:ext cx="412432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1359 году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Хославичская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земля вошла в состав Великого княжества Литовского.  С начала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XVII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века на протяжении почти 200 лет местечко Хиславичи и окрестные земли принадлежали старинному дворянскому роду Салтыковых.</a:t>
            </a:r>
          </a:p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Перед Великой Отечественной войной в районе работали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спиртзаводы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льнозавод, фосфоритный рудник, трикотажная , портняжная и веревочная артели.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05409" y="514437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915" y="154887"/>
            <a:ext cx="1106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81651" y="1848675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7608" y="1811338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21391" y="3756867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17348" y="3719530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28584" y="1281317"/>
            <a:ext cx="39419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Территорий района начала заселяться древнейшими людьми около шести тысячелетий назад. Об этом свидетельствуют археологические памятники: городища, селища, стоянки и курганы.</a:t>
            </a:r>
          </a:p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В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XII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веке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вошли в состав Смоленского княжества. В 1180 году внук князя Ростислав, Мстислав Романович, получил в управление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мстиславльскую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землю, в состав которого вошли и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5" name="Рисунок 44" descr="камен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798" y="1167018"/>
            <a:ext cx="1709592" cy="1709592"/>
          </a:xfrm>
          <a:prstGeom prst="rect">
            <a:avLst/>
          </a:prstGeom>
        </p:spPr>
      </p:pic>
      <p:pic>
        <p:nvPicPr>
          <p:cNvPr id="46" name="Рисунок 45" descr="Сквер памят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2117" y="3135602"/>
            <a:ext cx="1672517" cy="1679038"/>
          </a:xfrm>
          <a:prstGeom prst="rect">
            <a:avLst/>
          </a:prstGeom>
        </p:spPr>
      </p:pic>
      <p:pic>
        <p:nvPicPr>
          <p:cNvPr id="48" name="Рисунок 47" descr="церков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97275" y="3141414"/>
            <a:ext cx="1673226" cy="1673226"/>
          </a:xfrm>
          <a:prstGeom prst="rect">
            <a:avLst/>
          </a:prstGeom>
        </p:spPr>
      </p:pic>
      <p:pic>
        <p:nvPicPr>
          <p:cNvPr id="47" name="Рисунок 46" descr="дом культур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73889" y="1183759"/>
            <a:ext cx="1714499" cy="1714499"/>
          </a:xfrm>
          <a:prstGeom prst="rect">
            <a:avLst/>
          </a:prstGeom>
        </p:spPr>
      </p:pic>
      <p:pic>
        <p:nvPicPr>
          <p:cNvPr id="44" name="Рисунок 43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9" y="3635017"/>
            <a:ext cx="1207289" cy="304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Хиславичский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3" y="1477976"/>
            <a:ext cx="2804431" cy="8698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18696" y="2279159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4777" y="1355714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5649" y="3067775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Городские поселения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07466" y="2249489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3589" y="1615288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1 161 </a:t>
            </a:r>
            <a:r>
              <a:rPr lang="ru-RU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кв.км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8404" y="3319417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5308" y="2539840"/>
            <a:ext cx="171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7 633 </a:t>
            </a:r>
            <a:r>
              <a:rPr lang="ru-RU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тыс.чел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0440" y="2439655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" y="3089040"/>
            <a:ext cx="796481" cy="796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39" y="1451907"/>
            <a:ext cx="802911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7" y="1210927"/>
            <a:ext cx="788524" cy="78852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61185" y="1600435"/>
            <a:ext cx="20914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Владимировское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Городищенское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Кожуховичское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6" y="2127839"/>
            <a:ext cx="825615" cy="8256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9211" y="3657971"/>
            <a:ext cx="1196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915" y="154887"/>
            <a:ext cx="1106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7" name="Рисунок 26" descr="Хиславичский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368" y="4571060"/>
            <a:ext cx="1818615" cy="18015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2288" y="1601849"/>
            <a:ext cx="15412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Корзовское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Печерское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Череповское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:\Users\673F~1\AppData\Local\Temp\Rar$DI13.079\Хиславичский р-н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3340" y="2918882"/>
            <a:ext cx="5276335" cy="4001267"/>
          </a:xfrm>
          <a:prstGeom prst="rect">
            <a:avLst/>
          </a:prstGeom>
          <a:noFill/>
        </p:spPr>
      </p:pic>
      <p:pic>
        <p:nvPicPr>
          <p:cNvPr id="39" name="Рисунок 38" descr="https://images.vector-images.com/67/Khislavichskiy_rayon_co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21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8" y="4931116"/>
            <a:ext cx="2663880" cy="177978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0" y="3883304"/>
            <a:ext cx="2576777" cy="728779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8" y="2403988"/>
            <a:ext cx="2672050" cy="1163970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5" y="1232603"/>
            <a:ext cx="2576451" cy="849518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7168" y="4925794"/>
            <a:ext cx="26720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районе есть залежи песка 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песчано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–гравийных грунтов. Из строительных материалов имеются глины и суглинки. Запасы известкового туфа на территории района представлены тремя месторождениями: «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Лыза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–1», «Лыза-2» и «Коханово». Запасы фосфоритов на территории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Хиславичского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района расположены на участках:  «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Романек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», «Стайки»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Сожского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месторождения.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5338" y="2398406"/>
            <a:ext cx="2663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Большая часть территории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Хиславичского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района расположена в пределах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Сожско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–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Остёрской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низины,  представляющей собой плоскую и слабоволнистую равнину. На северо-западе в пределы района заходят отроги Смоленской возвышенности.</a:t>
            </a:r>
            <a:endParaRPr lang="ru-RU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6345" y="3883304"/>
            <a:ext cx="2603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Климат района мягкий умеренно – континентальный. Наиболее холодный месяц - январь, наиболее теплый – июль.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2720" y="1232156"/>
            <a:ext cx="2576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севера района на юго-запад протекает река </a:t>
            </a:r>
            <a:r>
              <a:rPr lang="ru-RU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Сож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(левый приток Днепра). Правобережная часть района дренируется небольшими речками.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1" y="2210560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8" y="1034256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9" y="3696418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5" y="4730220"/>
            <a:ext cx="377130" cy="3911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Picture 2" descr="C:\Users\673F~1\AppData\Local\Temp\Rar$DI21.891\Хислав р-н иск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3881" y="1421421"/>
            <a:ext cx="3986315" cy="3345801"/>
          </a:xfrm>
          <a:prstGeom prst="rect">
            <a:avLst/>
          </a:prstGeom>
          <a:noFill/>
        </p:spPr>
      </p:pic>
      <p:pic>
        <p:nvPicPr>
          <p:cNvPr id="2051" name="Picture 3" descr="C:\Users\673F~1\AppData\Local\Temp\Rar$DI31.578\Хислав р-н обознач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19388" y="4843328"/>
            <a:ext cx="3074534" cy="1736084"/>
          </a:xfrm>
          <a:prstGeom prst="rect">
            <a:avLst/>
          </a:prstGeom>
          <a:noFill/>
        </p:spPr>
      </p:pic>
      <p:pic>
        <p:nvPicPr>
          <p:cNvPr id="27" name="Рисунок 26" descr="https://images.vector-images.com/67/Khislavichskiy_rayon_coa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7"/>
            <a:ext cx="1008046" cy="102267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42318" y="26659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71,5%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6097" y="2722232"/>
            <a:ext cx="12147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32,7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55495" y="2757744"/>
            <a:ext cx="12859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195,89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855116" y="2680320"/>
            <a:ext cx="1085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284,3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19249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29"/>
            <a:ext cx="1744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расходов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55" y="5706570"/>
            <a:ext cx="1320602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84939" y="5053228"/>
            <a:ext cx="14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317,1  млн. руб.</a:t>
            </a: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185342" y="5732110"/>
            <a:ext cx="1552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1,9</a:t>
            </a:r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60,7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64,5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140" y="2951797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9" name="Рисунок 48" descr="https://images.vector-images.com/67/Khislavichskiy_rayon_coa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72771" y="3820521"/>
            <a:ext cx="179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Естественная убыль </a:t>
            </a:r>
          </a:p>
          <a:p>
            <a:pPr algn="ctr"/>
            <a:r>
              <a:rPr lang="ru-RU" sz="12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1247" y="4637900"/>
            <a:ext cx="153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38678" y="420571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чел.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62750" y="491318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1,15 %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5975" y="5972112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3,55 тыс. чел.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30249"/>
            <a:ext cx="849733" cy="8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0259" y="1841944"/>
            <a:ext cx="136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552,163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21824" y="2180937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млн. руб.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61979" y="4253149"/>
            <a:ext cx="121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98382" y="2955810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66052" y="2969905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Реализующийся инвестиционный проект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34202483"/>
              </p:ext>
            </p:extLst>
          </p:nvPr>
        </p:nvGraphicFramePr>
        <p:xfrm>
          <a:off x="2819978" y="316906"/>
          <a:ext cx="5073818" cy="678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5" name="Рисунок 24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" y="5299471"/>
            <a:ext cx="5509054" cy="982996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14" y="3575520"/>
            <a:ext cx="5898261" cy="1105215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" y="1847938"/>
            <a:ext cx="5707697" cy="1203274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4" y="1952810"/>
            <a:ext cx="570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садоводство), ориентированной на внутренний рынок.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375" y="1441796"/>
            <a:ext cx="286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9BC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0688" y="3712628"/>
            <a:ext cx="584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эконом-класса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отвечающего стандартам ценовой доступности,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энергоэффективности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экологичности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2683" y="3095458"/>
            <a:ext cx="2206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494" y="5366101"/>
            <a:ext cx="5260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 работы сувенирных лавок, разработка и изготовление сувенирной, туристической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и развитие гостиничных комплексов, баз отдыха,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кенпинговых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зон.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7975" y="4820956"/>
            <a:ext cx="1174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BCB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Туризм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 descr="туризм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4BCBD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08257" y="4980974"/>
            <a:ext cx="1207536" cy="1125204"/>
          </a:xfrm>
          <a:prstGeom prst="rect">
            <a:avLst/>
          </a:prstGeom>
        </p:spPr>
      </p:pic>
      <p:pic>
        <p:nvPicPr>
          <p:cNvPr id="32" name="Рисунок 31" descr="Строительство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368" y="3418256"/>
            <a:ext cx="1290647" cy="1335933"/>
          </a:xfrm>
          <a:prstGeom prst="rect">
            <a:avLst/>
          </a:prstGeom>
        </p:spPr>
      </p:pic>
      <p:pic>
        <p:nvPicPr>
          <p:cNvPr id="33" name="Рисунок 32" descr="Сельское хозйство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40354" y="1593116"/>
            <a:ext cx="1363668" cy="1363668"/>
          </a:xfrm>
          <a:prstGeom prst="rect">
            <a:avLst/>
          </a:prstGeom>
        </p:spPr>
      </p:pic>
      <p:pic>
        <p:nvPicPr>
          <p:cNvPr id="28" name="Рисунок 27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604" y="156237"/>
            <a:ext cx="5568071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3541" y="298069"/>
            <a:ext cx="555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28" y="6045414"/>
            <a:ext cx="494166" cy="511444"/>
          </a:xfrm>
          <a:prstGeom prst="rect">
            <a:avLst/>
          </a:prstGeom>
          <a:ln>
            <a:solidFill>
              <a:srgbClr val="5D718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9133" y="612847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Площадки с/х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6064880"/>
            <a:ext cx="481127" cy="481127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03579" y="6011026"/>
            <a:ext cx="13131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Площадки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25" y="6032007"/>
            <a:ext cx="529357" cy="52935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68987" y="620542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Туризм и отдых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2" name="Рисунок 21" descr="https://images.vector-images.com/67/Khislavichskiy_rayon_co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673F~1\AppData\Local\Temp\Rar$DI13.079\Хиславичский р-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228" y="774740"/>
            <a:ext cx="6773717" cy="5136795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2633989"/>
            <a:ext cx="250152" cy="2501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59" y="4574521"/>
            <a:ext cx="371412" cy="384398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4068237"/>
            <a:ext cx="314436" cy="314436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213" y="3343137"/>
            <a:ext cx="371412" cy="384398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81" y="4766720"/>
            <a:ext cx="314436" cy="314436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26" y="2383837"/>
            <a:ext cx="250152" cy="2501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68CA6CB-69E2-46D1-A455-EF12E5DB571C}"/>
              </a:ext>
            </a:extLst>
          </p:cNvPr>
          <p:cNvSpPr txBox="1"/>
          <p:nvPr/>
        </p:nvSpPr>
        <p:spPr>
          <a:xfrm>
            <a:off x="7248370" y="71903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13741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8000</TotalTime>
  <Words>2807</Words>
  <Application>Microsoft Office PowerPoint</Application>
  <PresentationFormat>Произвольный</PresentationFormat>
  <Paragraphs>682</Paragraphs>
  <Slides>28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Open Sans Semibold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Экономика</cp:lastModifiedBy>
  <cp:revision>1351</cp:revision>
  <cp:lastPrinted>2017-09-04T13:46:11Z</cp:lastPrinted>
  <dcterms:created xsi:type="dcterms:W3CDTF">2017-05-10T15:02:08Z</dcterms:created>
  <dcterms:modified xsi:type="dcterms:W3CDTF">2024-02-12T11:21:33Z</dcterms:modified>
</cp:coreProperties>
</file>