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60" r:id="rId2"/>
    <p:sldId id="261" r:id="rId3"/>
    <p:sldId id="262" r:id="rId4"/>
    <p:sldId id="292" r:id="rId5"/>
    <p:sldId id="264" r:id="rId6"/>
    <p:sldId id="265" r:id="rId7"/>
    <p:sldId id="266" r:id="rId8"/>
    <p:sldId id="267" r:id="rId9"/>
    <p:sldId id="297" r:id="rId10"/>
    <p:sldId id="268" r:id="rId11"/>
    <p:sldId id="271" r:id="rId12"/>
    <p:sldId id="273" r:id="rId13"/>
    <p:sldId id="274" r:id="rId14"/>
    <p:sldId id="294" r:id="rId15"/>
    <p:sldId id="278" r:id="rId16"/>
    <p:sldId id="295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</p:sldIdLst>
  <p:sldSz cx="7559675" cy="7559675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8F5D1ED-EBE4-4B09-B0BD-8F971EEB5405}">
          <p14:sldIdLst>
            <p14:sldId id="260"/>
            <p14:sldId id="261"/>
            <p14:sldId id="262"/>
            <p14:sldId id="292"/>
            <p14:sldId id="264"/>
          </p14:sldIdLst>
        </p14:section>
        <p14:section name="Раздел без заголовка" id="{23F88872-B0B4-4C46-8B8B-733950C2F416}">
          <p14:sldIdLst>
            <p14:sldId id="265"/>
            <p14:sldId id="266"/>
            <p14:sldId id="267"/>
            <p14:sldId id="297"/>
            <p14:sldId id="268"/>
            <p14:sldId id="271"/>
            <p14:sldId id="273"/>
            <p14:sldId id="274"/>
            <p14:sldId id="294"/>
            <p14:sldId id="278"/>
            <p14:sldId id="295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D9E0"/>
    <a:srgbClr val="A6E0DE"/>
    <a:srgbClr val="77CA82"/>
    <a:srgbClr val="EBE352"/>
    <a:srgbClr val="BFD03C"/>
    <a:srgbClr val="65B7CA"/>
    <a:srgbClr val="4BCBD4"/>
    <a:srgbClr val="79BC57"/>
    <a:srgbClr val="4B7BBD"/>
    <a:srgbClr val="007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93449" autoAdjust="0"/>
  </p:normalViewPr>
  <p:slideViewPr>
    <p:cSldViewPr snapToGrid="0">
      <p:cViewPr varScale="1">
        <p:scale>
          <a:sx n="89" d="100"/>
          <a:sy n="89" d="100"/>
        </p:scale>
        <p:origin x="900" y="78"/>
      </p:cViewPr>
      <p:guideLst>
        <p:guide orient="horz" pos="2381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21168004055329"/>
          <c:y val="1.8722378962768513E-3"/>
          <c:w val="0.65874988026768355"/>
          <c:h val="0.910132580978709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9"/>
          <c:dPt>
            <c:idx val="0"/>
            <c:bubble3D val="0"/>
            <c:spPr>
              <a:solidFill>
                <a:srgbClr val="C0D03C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59-4126-A4D1-A99845705119}"/>
              </c:ext>
            </c:extLst>
          </c:dPt>
          <c:dPt>
            <c:idx val="1"/>
            <c:bubble3D val="0"/>
            <c:spPr>
              <a:solidFill>
                <a:srgbClr val="6C8EBE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59-4126-A4D1-A99845705119}"/>
              </c:ext>
            </c:extLst>
          </c:dPt>
          <c:dPt>
            <c:idx val="2"/>
            <c:bubble3D val="0"/>
            <c:explosion val="14"/>
            <c:spPr>
              <a:solidFill>
                <a:srgbClr val="25B8CA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59-4126-A4D1-A99845705119}"/>
              </c:ext>
            </c:extLst>
          </c:dPt>
          <c:dPt>
            <c:idx val="3"/>
            <c:bubble3D val="0"/>
            <c:spPr>
              <a:solidFill>
                <a:srgbClr val="EBE352"/>
              </a:solidFill>
              <a:ln w="19050">
                <a:solidFill>
                  <a:schemeClr val="accent6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959-4126-A4D1-A99845705119}"/>
              </c:ext>
            </c:extLst>
          </c:dPt>
          <c:dPt>
            <c:idx val="4"/>
            <c:bubble3D val="0"/>
            <c:explosion val="20"/>
            <c:spPr>
              <a:solidFill>
                <a:srgbClr val="77CA82"/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959-4126-A4D1-A99845705119}"/>
              </c:ext>
            </c:extLst>
          </c:dPt>
          <c:dPt>
            <c:idx val="5"/>
            <c:bubble3D val="0"/>
            <c:spPr>
              <a:solidFill>
                <a:srgbClr val="8BDCDE"/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959-4126-A4D1-A99845705119}"/>
              </c:ext>
            </c:extLst>
          </c:dPt>
          <c:dLbls>
            <c:dLbl>
              <c:idx val="1"/>
              <c:layout>
                <c:manualLayout>
                  <c:x val="-4.0048736474189654E-2"/>
                  <c:y val="2.24668547553220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959-4126-A4D1-A9984570511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4054165916081434E-2"/>
                  <c:y val="-9.129002498184546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959-4126-A4D1-A9984570511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0060920592737267E-3"/>
                  <c:y val="-3.3700282132983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959-4126-A4D1-A9984570511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2576150740921349E-2"/>
                  <c:y val="-1.49779031702147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959-4126-A4D1-A9984570511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758224280019505E-2"/>
                  <c:y val="9.361189481384243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1959-4126-A4D1-A99845705119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Сельское, лесное хозяйство, охота, рыболовство и рыбоводство</c:v>
                </c:pt>
                <c:pt idx="1">
                  <c:v>Государственное управление и обеспечение военной безопасности; социальное обеспечение</c:v>
                </c:pt>
                <c:pt idx="2">
                  <c:v>Обеспечение электрической энергией, газом, паром; кондиционирование воздуха</c:v>
                </c:pt>
                <c:pt idx="3">
                  <c:v>Деятельность в области здравоохранения и социальных услуг</c:v>
                </c:pt>
                <c:pt idx="4">
                  <c:v>Образование</c:v>
                </c:pt>
                <c:pt idx="5">
                  <c:v>Прочее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0.94499999999999995</c:v>
                </c:pt>
                <c:pt idx="1">
                  <c:v>1.0800000000000001E-2</c:v>
                </c:pt>
                <c:pt idx="2">
                  <c:v>1.17E-2</c:v>
                </c:pt>
                <c:pt idx="3">
                  <c:v>1.11E-2</c:v>
                </c:pt>
                <c:pt idx="4">
                  <c:v>1.09E-2</c:v>
                </c:pt>
                <c:pt idx="5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1959-4126-A4D1-A998457051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b" anchorCtr="0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b" anchorCtr="0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b" anchorCtr="0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006092059273725E-2"/>
          <c:y val="0.69544940048584203"/>
          <c:w val="0.7760394637726441"/>
          <c:h val="0.273886143758977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908565537002343"/>
          <c:y val="0.10118732434176826"/>
          <c:w val="0.66099494954822602"/>
          <c:h val="0.8332689487561265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малых предприятий, %</c:v>
                </c:pt>
              </c:strCache>
            </c:strRef>
          </c:tx>
          <c:spPr>
            <a:ln w="3175">
              <a:solidFill>
                <a:srgbClr val="0070C0"/>
              </a:solidFill>
            </a:ln>
          </c:spPr>
          <c:explosion val="4"/>
          <c:dPt>
            <c:idx val="0"/>
            <c:bubble3D val="0"/>
            <c:spPr>
              <a:solidFill>
                <a:srgbClr val="BFD03C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19-4056-BA0C-AD5E9B5B2677}"/>
              </c:ext>
            </c:extLst>
          </c:dPt>
          <c:dPt>
            <c:idx val="1"/>
            <c:bubble3D val="0"/>
            <c:spPr>
              <a:solidFill>
                <a:srgbClr val="EBE35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19-4056-BA0C-AD5E9B5B2677}"/>
              </c:ext>
            </c:extLst>
          </c:dPt>
          <c:dPt>
            <c:idx val="2"/>
            <c:bubble3D val="0"/>
            <c:spPr>
              <a:solidFill>
                <a:srgbClr val="77CA8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19-4056-BA0C-AD5E9B5B2677}"/>
              </c:ext>
            </c:extLst>
          </c:dPt>
          <c:dPt>
            <c:idx val="3"/>
            <c:bubble3D val="0"/>
            <c:spPr>
              <a:solidFill>
                <a:srgbClr val="65B7CA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19-4056-BA0C-AD5E9B5B2677}"/>
              </c:ext>
            </c:extLst>
          </c:dPt>
          <c:dPt>
            <c:idx val="4"/>
            <c:bubble3D val="0"/>
            <c:spPr>
              <a:solidFill>
                <a:srgbClr val="A6E0DE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19-4056-BA0C-AD5E9B5B2677}"/>
              </c:ext>
            </c:extLst>
          </c:dPt>
          <c:dPt>
            <c:idx val="5"/>
            <c:bubble3D val="0"/>
            <c:explosion val="6"/>
            <c:spPr>
              <a:solidFill>
                <a:srgbClr val="8BDCDE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EA9-4078-A26C-BA95FD8E8760}"/>
              </c:ext>
            </c:extLst>
          </c:dPt>
          <c:dLbls>
            <c:dLbl>
              <c:idx val="0"/>
              <c:layout>
                <c:manualLayout>
                  <c:x val="-6.1063594364850803E-3"/>
                  <c:y val="-2.15247927220083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B19-4056-BA0C-AD5E9B5B267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7122873410344894E-4"/>
                  <c:y val="3.872280547185941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B19-4056-BA0C-AD5E9B5B267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518670010734883E-3"/>
                  <c:y val="-3.14876383316565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B19-4056-BA0C-AD5E9B5B267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2868969270220348E-3"/>
                  <c:y val="-1.0825473925610085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B2D499"/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B19-4056-BA0C-AD5E9B5B2677}"/>
                </c:ext>
                <c:ext xmlns:c15="http://schemas.microsoft.com/office/drawing/2012/chart" uri="{CE6537A1-D6FC-4f65-9D91-7224C49458BB}">
                  <c15:layout>
                    <c:manualLayout>
                      <c:w val="7.1416574234176175E-2"/>
                      <c:h val="6.1463460871622827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1.1176496358274156E-2"/>
                  <c:y val="-4.13470205695407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B19-4056-BA0C-AD5E9B5B267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376468932244048E-3"/>
                  <c:y val="2.828005575994850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DEA9-4078-A26C-BA95FD8E8760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B2D499"/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Строительство</c:v>
                </c:pt>
                <c:pt idx="1">
                  <c:v>Оптовая и розничная торговля</c:v>
                </c:pt>
                <c:pt idx="2">
                  <c:v>Сельское хозяйство</c:v>
                </c:pt>
                <c:pt idx="3">
                  <c:v>Заготовка и переработка дреесины</c:v>
                </c:pt>
                <c:pt idx="4">
                  <c:v>Прочие виды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3.4</c:v>
                </c:pt>
                <c:pt idx="1">
                  <c:v>34.1</c:v>
                </c:pt>
                <c:pt idx="2">
                  <c:v>7.4</c:v>
                </c:pt>
                <c:pt idx="3">
                  <c:v>11.4</c:v>
                </c:pt>
                <c:pt idx="4">
                  <c:v>43.7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B19-4056-BA0C-AD5E9B5B26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13836735529574"/>
          <c:y val="5.6849850136553047E-2"/>
          <c:w val="0.72451321635511556"/>
          <c:h val="0.7397898775795904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explosion val="5"/>
            <c:spPr>
              <a:solidFill>
                <a:srgbClr val="0070C0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DD-4903-8301-36BE8AE14F30}"/>
              </c:ext>
            </c:extLst>
          </c:dPt>
          <c:dPt>
            <c:idx val="1"/>
            <c:bubble3D val="0"/>
            <c:spPr>
              <a:solidFill>
                <a:srgbClr val="E3DE4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DD-4903-8301-36BE8AE14F3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40A-4411-9EC0-04D83BD133DC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40A-4411-9EC0-04D83BD133DC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40A-4411-9EC0-04D83BD133DC}"/>
              </c:ext>
            </c:extLst>
          </c:dPt>
          <c:dLbls>
            <c:dLbl>
              <c:idx val="0"/>
              <c:layout>
                <c:manualLayout>
                  <c:x val="-0.25054567543960632"/>
                  <c:y val="3.15442183905074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9DD-4903-8301-36BE8AE14F3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6828209235010508"/>
                  <c:y val="-7.07846470025592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9DD-4903-8301-36BE8AE14F3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40A-4411-9EC0-04D83BD133DC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/>
                </a:solidFill>
              </a:ln>
              <a:effectLst>
                <a:outerShdw blurRad="50800" dist="38100" dir="2700000" algn="ctr" rotWithShape="0">
                  <a:schemeClr val="accent6">
                    <a:lumMod val="75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0.74299999999999999</c:v>
                </c:pt>
                <c:pt idx="1">
                  <c:v>0.25700000000000001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9DD-4903-8301-36BE8AE14F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99510478141192"/>
          <c:y val="0.84464055881081679"/>
          <c:w val="0.64384712676990463"/>
          <c:h val="0.150474381430934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472676014222026"/>
          <c:y val="8.6575490862863744E-2"/>
          <c:w val="0.45118517016680837"/>
          <c:h val="0.5537968013764832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5BAFF"/>
            </a:solidFill>
            <a:ln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spPr>
              <a:solidFill>
                <a:srgbClr val="81D78C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1DF-4668-9E53-E2B7D7C15CA1}"/>
              </c:ext>
            </c:extLst>
          </c:dPt>
          <c:dPt>
            <c:idx val="1"/>
            <c:bubble3D val="0"/>
            <c:spPr>
              <a:solidFill>
                <a:srgbClr val="05BAFF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1DF-4668-9E53-E2B7D7C15CA1}"/>
              </c:ext>
            </c:extLst>
          </c:dPt>
          <c:dPt>
            <c:idx val="2"/>
            <c:bubble3D val="0"/>
            <c:spPr>
              <a:solidFill>
                <a:srgbClr val="C3D445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1DF-4668-9E53-E2B7D7C15CA1}"/>
              </c:ext>
            </c:extLst>
          </c:dPt>
          <c:dLbls>
            <c:dLbl>
              <c:idx val="0"/>
              <c:layout>
                <c:manualLayout>
                  <c:x val="4.0277776204623791E-2"/>
                  <c:y val="2.825029988138210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1DF-4668-9E53-E2B7D7C15CA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4074613561015304E-2"/>
                  <c:y val="-0.130657636951392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1DF-4668-9E53-E2B7D7C15CA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2900588875586412E-2"/>
                  <c:y val="9.0823601902112697E-3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1DF-4668-9E53-E2B7D7C15CA1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508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Налоговые поступления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27.2</c:v>
                </c:pt>
                <c:pt idx="1">
                  <c:v>241.3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1DF-4668-9E53-E2B7D7C15CA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773900771235598E-2"/>
          <c:y val="0.62629496760947934"/>
          <c:w val="0.5845289130604695"/>
          <c:h val="0.204185159583608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rtl="0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05413531273023"/>
          <c:y val="0.48922434008872578"/>
          <c:w val="0.2803538044195743"/>
          <c:h val="0.4400348735366423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explosion val="4"/>
          <c:dPt>
            <c:idx val="0"/>
            <c:bubble3D val="0"/>
            <c:spPr>
              <a:solidFill>
                <a:srgbClr val="B7C73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74-4828-AC9A-D7FF2275CF7B}"/>
              </c:ext>
            </c:extLst>
          </c:dPt>
          <c:dPt>
            <c:idx val="1"/>
            <c:bubble3D val="0"/>
            <c:spPr>
              <a:solidFill>
                <a:srgbClr val="8BDCD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74-4828-AC9A-D7FF2275CF7B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74-4828-AC9A-D7FF2275CF7B}"/>
              </c:ext>
            </c:extLst>
          </c:dPt>
          <c:dPt>
            <c:idx val="3"/>
            <c:bubble3D val="0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74-4828-AC9A-D7FF2275CF7B}"/>
              </c:ext>
            </c:extLst>
          </c:dPt>
          <c:dPt>
            <c:idx val="4"/>
            <c:bubble3D val="0"/>
            <c:spPr>
              <a:solidFill>
                <a:srgbClr val="00AE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D74-4828-AC9A-D7FF2275CF7B}"/>
              </c:ext>
            </c:extLst>
          </c:dPt>
          <c:dPt>
            <c:idx val="5"/>
            <c:bubble3D val="0"/>
            <c:spPr>
              <a:solidFill>
                <a:srgbClr val="6DC781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D74-4828-AC9A-D7FF2275CF7B}"/>
              </c:ext>
            </c:extLst>
          </c:dPt>
          <c:dPt>
            <c:idx val="6"/>
            <c:bubble3D val="0"/>
            <c:spPr>
              <a:solidFill>
                <a:srgbClr val="007FAC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A52-416A-AB2C-34EB00FA4C09}"/>
              </c:ext>
            </c:extLst>
          </c:dPt>
          <c:dLbls>
            <c:dLbl>
              <c:idx val="1"/>
              <c:layout>
                <c:manualLayout>
                  <c:x val="1.3621981185508841E-2"/>
                  <c:y val="-5.9422260554692677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D74-4828-AC9A-D7FF2275CF7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0743040384296508E-4"/>
                  <c:y val="2.235408849438429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D74-4828-AC9A-D7FF2275CF7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236983946500766E-2"/>
                  <c:y val="4.725707335451940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D74-4828-AC9A-D7FF2275CF7B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381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Национальная экономика</c:v>
                </c:pt>
                <c:pt idx="1">
                  <c:v>Физическая культура и спорт</c:v>
                </c:pt>
                <c:pt idx="2">
                  <c:v>Общегосударственные расходы</c:v>
                </c:pt>
                <c:pt idx="3">
                  <c:v>Культура и кинематография</c:v>
                </c:pt>
                <c:pt idx="4">
                  <c:v>Социальная политика</c:v>
                </c:pt>
                <c:pt idx="5">
                  <c:v>Жилищно-коммунальное хозяйство </c:v>
                </c:pt>
                <c:pt idx="6">
                  <c:v>Образование</c:v>
                </c:pt>
                <c:pt idx="7">
                  <c:v>Другое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36.9</c:v>
                </c:pt>
                <c:pt idx="1">
                  <c:v>5.6</c:v>
                </c:pt>
                <c:pt idx="2">
                  <c:v>53.6</c:v>
                </c:pt>
                <c:pt idx="3">
                  <c:v>55.2</c:v>
                </c:pt>
                <c:pt idx="4">
                  <c:v>22.9</c:v>
                </c:pt>
                <c:pt idx="5">
                  <c:v>77.2</c:v>
                </c:pt>
                <c:pt idx="6">
                  <c:v>124.6</c:v>
                </c:pt>
                <c:pt idx="7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D74-4828-AC9A-D7FF2275CF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300102064426933E-2"/>
          <c:y val="0.59791248952534515"/>
          <c:w val="0.46009522227758404"/>
          <c:h val="0.348679288157433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51" cy="4977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28" y="0"/>
            <a:ext cx="2946351" cy="4977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1B3DC-399D-44FA-8619-304EA245A766}" type="datetimeFigureOut">
              <a:rPr lang="ru-RU" smtClean="0"/>
              <a:pPr/>
              <a:t>15.02.2024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8" y="4777850"/>
            <a:ext cx="5437821" cy="39091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467"/>
            <a:ext cx="2946351" cy="4977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28" y="9430467"/>
            <a:ext cx="2946351" cy="4977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23618-DF07-46CB-B655-B5123BD5FC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7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0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3526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449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10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251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599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72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38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333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887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477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20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4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151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093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237197"/>
            <a:ext cx="6425724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3970580"/>
            <a:ext cx="5669756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15.02.2024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21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15.02.2024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52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402483"/>
            <a:ext cx="1630055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402483"/>
            <a:ext cx="479566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15.02.2024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03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15.02.2024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90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884671"/>
            <a:ext cx="6520220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5059035"/>
            <a:ext cx="6520220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15.02.2024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56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012414"/>
            <a:ext cx="3212862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012414"/>
            <a:ext cx="3212862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15.02.2024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48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402484"/>
            <a:ext cx="6520220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853171"/>
            <a:ext cx="319809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2761381"/>
            <a:ext cx="3198096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853171"/>
            <a:ext cx="3213847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2761381"/>
            <a:ext cx="321384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15.02.2024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56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15.02.2024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22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15.02.2024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86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088455"/>
            <a:ext cx="38270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15.02.2024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8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088455"/>
            <a:ext cx="38270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15.02.2024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43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402484"/>
            <a:ext cx="652022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012414"/>
            <a:ext cx="652022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4F4B1-7501-4FBD-9D17-2142E827AE0D}" type="datetimeFigureOut">
              <a:rPr lang="ru-RU" smtClean="0"/>
              <a:pPr/>
              <a:t>15.02.2024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7006700"/>
            <a:ext cx="255139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69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39.png"/><Relationship Id="rId18" Type="http://schemas.microsoft.com/office/2007/relationships/hdphoto" Target="../media/hdphoto2.wdp"/><Relationship Id="rId3" Type="http://schemas.openxmlformats.org/officeDocument/2006/relationships/image" Target="../media/image14.png"/><Relationship Id="rId21" Type="http://schemas.openxmlformats.org/officeDocument/2006/relationships/image" Target="../media/image15.jpe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microsoft.com/office/2007/relationships/hdphoto" Target="../media/hdphoto9.wdp"/><Relationship Id="rId10" Type="http://schemas.openxmlformats.org/officeDocument/2006/relationships/image" Target="../media/image68.png"/><Relationship Id="rId19" Type="http://schemas.openxmlformats.org/officeDocument/2006/relationships/image" Target="../media/image73.png"/><Relationship Id="rId4" Type="http://schemas.openxmlformats.org/officeDocument/2006/relationships/chart" Target="../charts/chart2.xml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15.jpeg"/><Relationship Id="rId9" Type="http://schemas.openxmlformats.org/officeDocument/2006/relationships/hyperlink" Target="mailto:dep@smolinvest.com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5.jpe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14.png"/><Relationship Id="rId9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1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3.pn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chart" Target="../charts/chart3.xml"/><Relationship Id="rId5" Type="http://schemas.openxmlformats.org/officeDocument/2006/relationships/image" Target="../media/image86.png"/><Relationship Id="rId15" Type="http://schemas.openxmlformats.org/officeDocument/2006/relationships/image" Target="../media/image92.png"/><Relationship Id="rId10" Type="http://schemas.microsoft.com/office/2007/relationships/hdphoto" Target="../media/hdphoto11.wdp"/><Relationship Id="rId19" Type="http://schemas.openxmlformats.org/officeDocument/2006/relationships/image" Target="../media/image96.png"/><Relationship Id="rId4" Type="http://schemas.microsoft.com/office/2007/relationships/hdphoto" Target="../media/hdphoto2.wdp"/><Relationship Id="rId9" Type="http://schemas.openxmlformats.org/officeDocument/2006/relationships/image" Target="../media/image88.png"/><Relationship Id="rId1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02.png"/><Relationship Id="rId18" Type="http://schemas.openxmlformats.org/officeDocument/2006/relationships/image" Target="../media/image106.png"/><Relationship Id="rId3" Type="http://schemas.openxmlformats.org/officeDocument/2006/relationships/image" Target="../media/image15.jpeg"/><Relationship Id="rId21" Type="http://schemas.microsoft.com/office/2007/relationships/hdphoto" Target="../media/hdphoto16.wdp"/><Relationship Id="rId7" Type="http://schemas.openxmlformats.org/officeDocument/2006/relationships/image" Target="../media/image99.png"/><Relationship Id="rId12" Type="http://schemas.microsoft.com/office/2007/relationships/hdphoto" Target="../media/hdphoto14.wdp"/><Relationship Id="rId17" Type="http://schemas.openxmlformats.org/officeDocument/2006/relationships/image" Target="../media/image105.png"/><Relationship Id="rId2" Type="http://schemas.openxmlformats.org/officeDocument/2006/relationships/image" Target="../media/image14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101.png"/><Relationship Id="rId5" Type="http://schemas.openxmlformats.org/officeDocument/2006/relationships/image" Target="../media/image98.png"/><Relationship Id="rId15" Type="http://schemas.openxmlformats.org/officeDocument/2006/relationships/image" Target="../media/image103.png"/><Relationship Id="rId10" Type="http://schemas.microsoft.com/office/2007/relationships/hdphoto" Target="../media/hdphoto13.wdp"/><Relationship Id="rId19" Type="http://schemas.openxmlformats.org/officeDocument/2006/relationships/image" Target="../media/image107.png"/><Relationship Id="rId4" Type="http://schemas.openxmlformats.org/officeDocument/2006/relationships/image" Target="../media/image97.png"/><Relationship Id="rId9" Type="http://schemas.openxmlformats.org/officeDocument/2006/relationships/image" Target="../media/image100.png"/><Relationship Id="rId1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Relationship Id="rId9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4.png"/><Relationship Id="rId7" Type="http://schemas.openxmlformats.org/officeDocument/2006/relationships/image" Target="../media/image127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5" Type="http://schemas.microsoft.com/office/2007/relationships/hdphoto" Target="../media/hdphoto2.wdp"/><Relationship Id="rId4" Type="http://schemas.openxmlformats.org/officeDocument/2006/relationships/image" Target="../media/image125.png"/><Relationship Id="rId9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13" Type="http://schemas.openxmlformats.org/officeDocument/2006/relationships/image" Target="../media/image15.jpeg"/><Relationship Id="rId3" Type="http://schemas.microsoft.com/office/2007/relationships/hdphoto" Target="../media/hdphoto2.wdp"/><Relationship Id="rId7" Type="http://schemas.openxmlformats.org/officeDocument/2006/relationships/image" Target="../media/image132.jpeg"/><Relationship Id="rId12" Type="http://schemas.openxmlformats.org/officeDocument/2006/relationships/image" Target="../media/image7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11" Type="http://schemas.openxmlformats.org/officeDocument/2006/relationships/image" Target="../media/image136.jpeg"/><Relationship Id="rId5" Type="http://schemas.openxmlformats.org/officeDocument/2006/relationships/image" Target="../media/image130.png"/><Relationship Id="rId10" Type="http://schemas.openxmlformats.org/officeDocument/2006/relationships/image" Target="../media/image135.jpeg"/><Relationship Id="rId4" Type="http://schemas.openxmlformats.org/officeDocument/2006/relationships/image" Target="../media/image14.png"/><Relationship Id="rId9" Type="http://schemas.openxmlformats.org/officeDocument/2006/relationships/image" Target="../media/image1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chart" Target="../charts/chart5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7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8.png"/><Relationship Id="rId10" Type="http://schemas.openxmlformats.org/officeDocument/2006/relationships/image" Target="../media/image15.jpeg"/><Relationship Id="rId4" Type="http://schemas.microsoft.com/office/2007/relationships/hdphoto" Target="../media/hdphoto17.wdp"/><Relationship Id="rId9" Type="http://schemas.openxmlformats.org/officeDocument/2006/relationships/image" Target="../media/image1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jpeg"/><Relationship Id="rId9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.jpeg"/><Relationship Id="rId3" Type="http://schemas.openxmlformats.org/officeDocument/2006/relationships/image" Target="../media/image14.png"/><Relationship Id="rId7" Type="http://schemas.openxmlformats.org/officeDocument/2006/relationships/image" Target="../media/image153.png"/><Relationship Id="rId12" Type="http://schemas.openxmlformats.org/officeDocument/2006/relationships/image" Target="../media/image1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11" Type="http://schemas.openxmlformats.org/officeDocument/2006/relationships/image" Target="../media/image156.jpeg"/><Relationship Id="rId5" Type="http://schemas.openxmlformats.org/officeDocument/2006/relationships/image" Target="../media/image151.png"/><Relationship Id="rId10" Type="http://schemas.microsoft.com/office/2007/relationships/hdphoto" Target="../media/hdphoto17.wdp"/><Relationship Id="rId4" Type="http://schemas.openxmlformats.org/officeDocument/2006/relationships/image" Target="../media/image150.jpeg"/><Relationship Id="rId9" Type="http://schemas.openxmlformats.org/officeDocument/2006/relationships/image" Target="../media/image1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microsoft.com/office/2007/relationships/hdphoto" Target="../media/hdphoto2.wdp"/><Relationship Id="rId18" Type="http://schemas.openxmlformats.org/officeDocument/2006/relationships/image" Target="../media/image169.png"/><Relationship Id="rId3" Type="http://schemas.openxmlformats.org/officeDocument/2006/relationships/image" Target="../media/image158.jpeg"/><Relationship Id="rId7" Type="http://schemas.openxmlformats.org/officeDocument/2006/relationships/image" Target="../media/image14.png"/><Relationship Id="rId12" Type="http://schemas.openxmlformats.org/officeDocument/2006/relationships/image" Target="../media/image164.png"/><Relationship Id="rId17" Type="http://schemas.openxmlformats.org/officeDocument/2006/relationships/image" Target="../media/image16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7.png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11" Type="http://schemas.openxmlformats.org/officeDocument/2006/relationships/image" Target="../media/image163.jpeg"/><Relationship Id="rId5" Type="http://schemas.openxmlformats.org/officeDocument/2006/relationships/image" Target="../media/image160.png"/><Relationship Id="rId15" Type="http://schemas.openxmlformats.org/officeDocument/2006/relationships/image" Target="../media/image166.png"/><Relationship Id="rId10" Type="http://schemas.openxmlformats.org/officeDocument/2006/relationships/image" Target="../media/image155.png"/><Relationship Id="rId19" Type="http://schemas.openxmlformats.org/officeDocument/2006/relationships/image" Target="../media/image15.jpeg"/><Relationship Id="rId4" Type="http://schemas.openxmlformats.org/officeDocument/2006/relationships/image" Target="../media/image159.jpeg"/><Relationship Id="rId9" Type="http://schemas.microsoft.com/office/2007/relationships/hdphoto" Target="../media/hdphoto17.wdp"/><Relationship Id="rId14" Type="http://schemas.openxmlformats.org/officeDocument/2006/relationships/image" Target="../media/image1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mailto:smolregion67@yandex.ru" TargetMode="External"/><Relationship Id="rId3" Type="http://schemas.microsoft.com/office/2007/relationships/hdphoto" Target="../media/hdphoto13.wdp"/><Relationship Id="rId7" Type="http://schemas.openxmlformats.org/officeDocument/2006/relationships/hyperlink" Target="file:///C:\Users\&#1101;&#1082;&#1086;&#1085;&#1086;&#1084;&#1080;&#1082;&#1072;\AppData\Local\Temp\delo\dep-invest.admin-smolensk.ru" TargetMode="Externa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ep@smolinvest.com" TargetMode="External"/><Relationship Id="rId5" Type="http://schemas.openxmlformats.org/officeDocument/2006/relationships/hyperlink" Target="mailto:hislekonom@admin-smolensk.ru" TargetMode="External"/><Relationship Id="rId10" Type="http://schemas.openxmlformats.org/officeDocument/2006/relationships/image" Target="../media/image172.jpeg"/><Relationship Id="rId4" Type="http://schemas.openxmlformats.org/officeDocument/2006/relationships/hyperlink" Target="mailto:hislav@admin-smolensk.ru" TargetMode="Externa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5.jpeg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5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15.jpeg"/><Relationship Id="rId10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12" Type="http://schemas.microsoft.com/office/2007/relationships/hdphoto" Target="../media/hdphoto6.wdp"/><Relationship Id="rId17" Type="http://schemas.microsoft.com/office/2007/relationships/hdphoto" Target="../media/hdphoto7.wdp"/><Relationship Id="rId2" Type="http://schemas.openxmlformats.org/officeDocument/2006/relationships/image" Target="../media/image39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2.wdp"/><Relationship Id="rId15" Type="http://schemas.openxmlformats.org/officeDocument/2006/relationships/image" Target="../media/image15.jpeg"/><Relationship Id="rId10" Type="http://schemas.microsoft.com/office/2007/relationships/hdphoto" Target="../media/hdphoto5.wdp"/><Relationship Id="rId4" Type="http://schemas.openxmlformats.org/officeDocument/2006/relationships/image" Target="../media/image40.png"/><Relationship Id="rId9" Type="http://schemas.microsoft.com/office/2007/relationships/hdphoto" Target="../media/hdphoto4.wdp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14.png"/><Relationship Id="rId10" Type="http://schemas.openxmlformats.org/officeDocument/2006/relationships/image" Target="../media/image15.jpeg"/><Relationship Id="rId4" Type="http://schemas.microsoft.com/office/2007/relationships/hdphoto" Target="../media/hdphoto2.wdp"/><Relationship Id="rId9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4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6.png"/><Relationship Id="rId7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microsoft.com/office/2007/relationships/hdphoto" Target="../media/hdphoto8.wdp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41" y="1647857"/>
            <a:ext cx="4800600" cy="47434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" y="195109"/>
            <a:ext cx="7560818" cy="7777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99" y="6226508"/>
            <a:ext cx="1043484" cy="12942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41564" y="299833"/>
            <a:ext cx="755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паспорт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98130" y="1087242"/>
            <a:ext cx="6055490" cy="5786405"/>
            <a:chOff x="698130" y="1087242"/>
            <a:chExt cx="6055490" cy="57864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200" y="5213164"/>
              <a:ext cx="1660483" cy="166048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30" y="3196056"/>
              <a:ext cx="1667052" cy="166705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167" y="3244752"/>
              <a:ext cx="1696453" cy="169645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742" y="1709520"/>
              <a:ext cx="1684421" cy="168442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037" y="4726130"/>
              <a:ext cx="1684421" cy="168442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32173" y="3196056"/>
              <a:ext cx="40905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Муниципальное </a:t>
              </a:r>
            </a:p>
            <a:p>
              <a:pPr algn="ctr"/>
              <a:r>
                <a:rPr lang="ru-RU" sz="2000" b="1" dirty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образование</a:t>
              </a:r>
            </a:p>
            <a:p>
              <a:pPr algn="ctr"/>
              <a:r>
                <a:rPr lang="ru-RU" sz="2000" b="1" dirty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«Хиславичский район»</a:t>
              </a:r>
            </a:p>
            <a:p>
              <a:pPr algn="ctr"/>
              <a:r>
                <a:rPr lang="ru-RU" sz="2000" b="1" dirty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Смоленской области</a:t>
              </a: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260" y="4710467"/>
              <a:ext cx="1667052" cy="1667052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844" y="1087242"/>
              <a:ext cx="1684422" cy="168442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287" y="1738860"/>
              <a:ext cx="1655081" cy="1655081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3254720" y="4916647"/>
            <a:ext cx="983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2024 </a:t>
            </a:r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721746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35501" y="7190343"/>
            <a:ext cx="52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365128"/>
              </p:ext>
            </p:extLst>
          </p:nvPr>
        </p:nvGraphicFramePr>
        <p:xfrm>
          <a:off x="168295" y="1008076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72185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52537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67-22-01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ru-RU" sz="1050" dirty="0">
                        <a:solidFill>
                          <a:srgbClr val="FF0000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п. Хиславичи, окраина;</a:t>
                      </a:r>
                    </a:p>
                    <a:p>
                      <a:pPr marL="0" indent="180975" algn="just"/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480</a:t>
                      </a:r>
                      <a:r>
                        <a:rPr lang="ru-RU" sz="11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75 </a:t>
                      </a:r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trike="noStrik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п. Хиславичи:</a:t>
                      </a:r>
                      <a:r>
                        <a:rPr lang="ru-RU" sz="1100" strike="noStrike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 </a:t>
                      </a:r>
                      <a:r>
                        <a:rPr lang="ru-RU" sz="1100" strike="noStrik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89615"/>
              </p:ext>
            </p:extLst>
          </p:nvPr>
        </p:nvGraphicFramePr>
        <p:xfrm>
          <a:off x="156694" y="5955860"/>
          <a:ext cx="6330603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6603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724000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автомобильная дорога «Брянск–Смоленск-Хиславичи–граница Республики Беларусь» на расстоянии 0,5 км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347027"/>
              </p:ext>
            </p:extLst>
          </p:nvPr>
        </p:nvGraphicFramePr>
        <p:xfrm>
          <a:off x="504433" y="6323355"/>
          <a:ext cx="5012113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264008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748105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 5000 руб. за 1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кв.м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l"/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аренда: 75 руб. за 1 кв.м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244702"/>
              </p:ext>
            </p:extLst>
          </p:nvPr>
        </p:nvGraphicFramePr>
        <p:xfrm>
          <a:off x="168296" y="3131309"/>
          <a:ext cx="7224723" cy="98814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 га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промышленности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 разграничена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производство</a:t>
                      </a:r>
                      <a:r>
                        <a:rPr lang="ru-RU" sz="9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кирпича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942357"/>
              </p:ext>
            </p:extLst>
          </p:nvPr>
        </p:nvGraphicFramePr>
        <p:xfrm>
          <a:off x="168295" y="4181475"/>
          <a:ext cx="6684681" cy="163578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58571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46479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4079631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322998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электроснабжение:  имеется 2 подстанции мощностью 60 и 180 кВт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2998">
                <a:tc v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 в 1,5 км от участка; возможное потребление 420 </a:t>
                      </a:r>
                      <a:r>
                        <a:rPr lang="ru-RU" sz="900" kern="12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куб.м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/час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 ориентировочная стоимость подключения 3 млн.рублей; сроки осуществления технологического присоединения – 2-4 месяца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409131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 водонапорная башня, давление составляет 1,2 кг на 1 см.кв., возможное потребление 11,8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куб.м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./час; ориентировочная стоимость подключения составит 70,0 тыс.рублей; сроки осуществления технологического присоединения – 1 - 3 месяцев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06947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 строительство местной канализации</a:t>
                      </a:r>
                      <a:endParaRPr lang="ru-RU" sz="1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75596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7369" y="1103254"/>
            <a:ext cx="3133946" cy="1944745"/>
          </a:xfrm>
          <a:prstGeom prst="rect">
            <a:avLst/>
          </a:prstGeom>
        </p:spPr>
      </p:pic>
      <p:pic>
        <p:nvPicPr>
          <p:cNvPr id="17" name="Рисунок 16" descr="https://images.vector-images.com/67/Khislavichskiy_rayon_coa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4839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38897" y="7190343"/>
            <a:ext cx="54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</a:p>
          <a:p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225231"/>
              </p:ext>
            </p:extLst>
          </p:nvPr>
        </p:nvGraphicFramePr>
        <p:xfrm>
          <a:off x="168295" y="1008076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67-22-05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ru-RU" sz="1050" dirty="0">
                        <a:solidFill>
                          <a:srgbClr val="FF0000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Хиславичский район, д. Белица; </a:t>
                      </a:r>
                    </a:p>
                    <a:p>
                      <a:pPr marL="0" indent="180975" algn="just"/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500</a:t>
                      </a:r>
                      <a:r>
                        <a:rPr lang="ru-RU" sz="11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100 </a:t>
                      </a:r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</a:t>
                      </a:r>
                      <a:r>
                        <a:rPr lang="ru-RU" sz="1100" strike="noStrik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до п. Хиславичи</a:t>
                      </a:r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r>
                        <a:rPr lang="ru-RU" sz="11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17 </a:t>
                      </a:r>
                      <a:r>
                        <a:rPr lang="ru-RU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507549"/>
              </p:ext>
            </p:extLst>
          </p:nvPr>
        </p:nvGraphicFramePr>
        <p:xfrm>
          <a:off x="172836" y="5815377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710620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220801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29811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«Ершичи</a:t>
                      </a:r>
                      <a:r>
                        <a:rPr lang="ru-RU" sz="9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Шумячи – Хиславичи» примыкает к участку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133999"/>
              </p:ext>
            </p:extLst>
          </p:nvPr>
        </p:nvGraphicFramePr>
        <p:xfrm>
          <a:off x="171666" y="6179520"/>
          <a:ext cx="5927683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9307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34604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ориентировочная стоимость 600 тыс.рублей;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аренда:  ориентировочная стоимость 200 тыс.рублей.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601704"/>
              </p:ext>
            </p:extLst>
          </p:nvPr>
        </p:nvGraphicFramePr>
        <p:xfrm>
          <a:off x="168296" y="3131309"/>
          <a:ext cx="7224723" cy="98814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5,14 га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база отдыха, производственная деятельность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679177"/>
              </p:ext>
            </p:extLst>
          </p:nvPr>
        </p:nvGraphicFramePr>
        <p:xfrm>
          <a:off x="168294" y="4187051"/>
          <a:ext cx="6794480" cy="147846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35295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69521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4072000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317345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осуществляется от ВЛ-04 кВ Л.-1 от МТП-2-4 д.Белица ВЛ – 1004 ПС Микшино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4359">
                <a:tc v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 возможность подключения, ШРП находится в 50 м. от участка, давление составляет 3 кг на 1 см.кв., возможное потребление 420 куб.м/час; ориентировочная стоимость подключения 500 тыс.рублей;</a:t>
                      </a:r>
                      <a:r>
                        <a:rPr lang="ru-RU" sz="9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сроки осуществления технологического присоединения – 2-4 месяца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98341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шахтный колодец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258161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 строительство местной канализации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8862" y="1085221"/>
            <a:ext cx="3228186" cy="1944301"/>
          </a:xfrm>
          <a:prstGeom prst="rect">
            <a:avLst/>
          </a:prstGeom>
        </p:spPr>
      </p:pic>
      <p:pic>
        <p:nvPicPr>
          <p:cNvPr id="17" name="Рисунок 16" descr="https://images.vector-images.com/67/Khislavichskiy_rayon_coa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9403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01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Малое предпринимательство</a:t>
            </a:r>
          </a:p>
        </p:txBody>
      </p:sp>
      <p:graphicFrame>
        <p:nvGraphicFramePr>
          <p:cNvPr id="55" name="Диаграмма 54"/>
          <p:cNvGraphicFramePr/>
          <p:nvPr>
            <p:extLst>
              <p:ext uri="{D42A27DB-BD31-4B8C-83A1-F6EECF244321}">
                <p14:modId xmlns:p14="http://schemas.microsoft.com/office/powerpoint/2010/main" val="82106979"/>
              </p:ext>
            </p:extLst>
          </p:nvPr>
        </p:nvGraphicFramePr>
        <p:xfrm>
          <a:off x="3628539" y="2218594"/>
          <a:ext cx="3697293" cy="2932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56" y="3859096"/>
            <a:ext cx="1018111" cy="101811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83268" y="4907490"/>
            <a:ext cx="1350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573563" y="6325256"/>
            <a:ext cx="110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Оптовая и розничная торговля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071917" y="6401902"/>
            <a:ext cx="122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52273" y="4901065"/>
            <a:ext cx="1183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Заготовка и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переработка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древесины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347" y="3871930"/>
            <a:ext cx="992023" cy="99202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05" y="5305280"/>
            <a:ext cx="976936" cy="97693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79" y="5308543"/>
            <a:ext cx="991395" cy="99139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59" y="5256040"/>
            <a:ext cx="1058566" cy="105856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31AFE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9" y="3835045"/>
            <a:ext cx="1060876" cy="1060876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58" y="3818793"/>
            <a:ext cx="1060196" cy="1060196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01" y="5292466"/>
            <a:ext cx="1070126" cy="1070126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30" y="2246258"/>
            <a:ext cx="841325" cy="85353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122"/>
            <a:ext cx="2858359" cy="901249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-149420" y="1258809"/>
            <a:ext cx="3157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субъектов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малого и среднего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предпринимательства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144286" y="2421653"/>
            <a:ext cx="893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176 </a:t>
            </a: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8" y="2338311"/>
            <a:ext cx="651064" cy="62240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1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01" y="1153677"/>
            <a:ext cx="4444274" cy="1064917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3007623" y="1258809"/>
            <a:ext cx="455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субъектов малого и среднего предпринимательства по сферам деятельности, %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892890" y="6358707"/>
            <a:ext cx="77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виды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16" y="5296208"/>
            <a:ext cx="991395" cy="991395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38" y="5273601"/>
            <a:ext cx="1060876" cy="1060876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2618542" y="4038931"/>
            <a:ext cx="47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738254" y="5462157"/>
            <a:ext cx="77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60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302344" y="5481074"/>
            <a:ext cx="763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99206" y="4042224"/>
            <a:ext cx="783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892890" y="5487714"/>
            <a:ext cx="75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77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" y="3347852"/>
            <a:ext cx="2713493" cy="38587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-4068" y="3358173"/>
            <a:ext cx="2657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265F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видам деятельности:</a:t>
            </a:r>
          </a:p>
        </p:txBody>
      </p:sp>
      <p:pic>
        <p:nvPicPr>
          <p:cNvPr id="39" name="Рисунок 38" descr="https://images.vector-images.com/67/Khislavichskiy_rayon_coa5.jpg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2047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4724" y="156237"/>
            <a:ext cx="5594951" cy="971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1897" y="230830"/>
            <a:ext cx="6116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субъектов малого и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среднего предпринимательства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Смоленской области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3" name="Рисунок 22" descr="https://images.vector-images.com/67/Khislavichskiy_rayon_coa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18967E8B-761B-4810-B028-F63E7D719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41" y="2800962"/>
            <a:ext cx="697402" cy="697402"/>
          </a:xfrm>
          <a:prstGeom prst="rect">
            <a:avLst/>
          </a:prstGeom>
        </p:spPr>
      </p:pic>
      <p:sp>
        <p:nvSpPr>
          <p:cNvPr id="45" name="Объект 9">
            <a:extLst>
              <a:ext uri="{FF2B5EF4-FFF2-40B4-BE49-F238E27FC236}">
                <a16:creationId xmlns:a16="http://schemas.microsoft.com/office/drawing/2014/main" xmlns="" id="{84C200B3-3B6D-4287-B83E-0CF1ABCB3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48" y="1258561"/>
            <a:ext cx="7076753" cy="1732609"/>
          </a:xfrm>
        </p:spPr>
        <p:txBody>
          <a:bodyPr>
            <a:noAutofit/>
          </a:bodyPr>
          <a:lstStyle/>
          <a:p>
            <a:pPr marL="0" indent="325481" algn="just">
              <a:buNone/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государственной политики в сфере развития малого и среднего предпринимательства осуществляется в рамках подпрограммы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«Развитие малого и среднего предпринимательства в Смоленской области»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областной государственной программы «Экономическое развитие Смоленской области», включая создание благоприятного предпринимательского и инвестиционного климата.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3DA8F93E-5C95-4D41-A426-1AF16EC4DA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4" y="2920775"/>
            <a:ext cx="2438104" cy="137415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38AC6FBF-FF2C-4081-AAB1-EB6CBF6240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632" y="2918545"/>
            <a:ext cx="2410963" cy="1200329"/>
          </a:xfrm>
          <a:prstGeom prst="rect">
            <a:avLst/>
          </a:prstGeom>
        </p:spPr>
      </p:pic>
      <p:sp>
        <p:nvSpPr>
          <p:cNvPr id="51" name="Объект 9">
            <a:extLst>
              <a:ext uri="{FF2B5EF4-FFF2-40B4-BE49-F238E27FC236}">
                <a16:creationId xmlns:a16="http://schemas.microsoft.com/office/drawing/2014/main" xmlns="" id="{B52F7FF1-BE93-479F-9F11-4BFCB75BD1C4}"/>
              </a:ext>
            </a:extLst>
          </p:cNvPr>
          <p:cNvSpPr txBox="1">
            <a:spLocks/>
          </p:cNvSpPr>
          <p:nvPr/>
        </p:nvSpPr>
        <p:spPr>
          <a:xfrm>
            <a:off x="4929261" y="2918546"/>
            <a:ext cx="2479929" cy="1067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субъектам МСП до 70% затрат на уплату первого взноса (аванса) по договорам лизинга оборудования с российскими лизинговыми организациями,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более 2,5 млн. рублей</a:t>
            </a:r>
          </a:p>
        </p:txBody>
      </p: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xmlns="" id="{55B2044A-45AD-440F-9429-9299FA9014C4}"/>
              </a:ext>
            </a:extLst>
          </p:cNvPr>
          <p:cNvCxnSpPr/>
          <p:nvPr/>
        </p:nvCxnSpPr>
        <p:spPr>
          <a:xfrm>
            <a:off x="3741442" y="3502453"/>
            <a:ext cx="20937" cy="443069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xmlns="" id="{9B9FEA35-184E-449A-A2EC-8E04230A4CEC}"/>
              </a:ext>
            </a:extLst>
          </p:cNvPr>
          <p:cNvCxnSpPr/>
          <p:nvPr/>
        </p:nvCxnSpPr>
        <p:spPr>
          <a:xfrm>
            <a:off x="2585998" y="3268187"/>
            <a:ext cx="711901" cy="1804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xmlns="" id="{5C3B2F59-D217-47B4-8A0E-4905D47368B5}"/>
              </a:ext>
            </a:extLst>
          </p:cNvPr>
          <p:cNvCxnSpPr/>
          <p:nvPr/>
        </p:nvCxnSpPr>
        <p:spPr>
          <a:xfrm flipH="1">
            <a:off x="4163437" y="3277249"/>
            <a:ext cx="692530" cy="898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BFFC2AF1-AFD1-49C3-83C7-1BE156F302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12" y="5595348"/>
            <a:ext cx="359828" cy="31279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8685904-BEC4-4DDE-BDCF-19BDD5F730E5}"/>
              </a:ext>
            </a:extLst>
          </p:cNvPr>
          <p:cNvSpPr txBox="1"/>
          <p:nvPr/>
        </p:nvSpPr>
        <p:spPr>
          <a:xfrm>
            <a:off x="1594627" y="5595348"/>
            <a:ext cx="3401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инвестиционного развития Смоленской области</a:t>
            </a: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214014, г. Смоленск, ул. Энгельса, д. 23</a:t>
            </a: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invest.admin-smolensk.ru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dep@smolinvest.com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37ECC05-D639-4B7C-8DD7-1AF5999C42D7}"/>
              </a:ext>
            </a:extLst>
          </p:cNvPr>
          <p:cNvSpPr txBox="1"/>
          <p:nvPr/>
        </p:nvSpPr>
        <p:spPr>
          <a:xfrm>
            <a:off x="178540" y="2909931"/>
            <a:ext cx="2344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субъектам МСП до 50% затрат на технологическое присоединение к объектам электросетевого хозяйства мощностью до 1,5 МВт, </a:t>
            </a: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более 2 млн. рублей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F014E092-D09E-4D10-ABA1-0806C6738485}"/>
              </a:ext>
            </a:extLst>
          </p:cNvPr>
          <p:cNvSpPr/>
          <p:nvPr/>
        </p:nvSpPr>
        <p:spPr>
          <a:xfrm>
            <a:off x="1781332" y="2800962"/>
            <a:ext cx="392022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3F6A120D-129A-4609-9F0F-E653A54346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22" y="4369982"/>
            <a:ext cx="3727037" cy="999460"/>
          </a:xfrm>
          <a:prstGeom prst="rect">
            <a:avLst/>
          </a:prstGeom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98B04ACA-94DB-420D-A1DF-13D863BA8F60}"/>
              </a:ext>
            </a:extLst>
          </p:cNvPr>
          <p:cNvSpPr/>
          <p:nvPr/>
        </p:nvSpPr>
        <p:spPr>
          <a:xfrm>
            <a:off x="1963263" y="4369982"/>
            <a:ext cx="3556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Предоставления грантов субъектам МСП, являющимся социальными предприятиями, или субъектам МСП, созданным физическими лицами в возрасте до 25 лет включительно - до 0,5 млн.руб.</a:t>
            </a:r>
          </a:p>
        </p:txBody>
      </p:sp>
    </p:spTree>
    <p:extLst>
      <p:ext uri="{BB962C8B-B14F-4D97-AF65-F5344CB8AC3E}">
        <p14:creationId xmlns:p14="http://schemas.microsoft.com/office/powerpoint/2010/main" val="1041562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840" y="2343345"/>
            <a:ext cx="1032319" cy="103231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584" y="30719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Промышленный комплекс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12465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01052" y="2227628"/>
            <a:ext cx="89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2" y="1445988"/>
            <a:ext cx="2631730" cy="602976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856003" y="1429936"/>
            <a:ext cx="192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664872" y="2188647"/>
            <a:ext cx="611966" cy="58245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55" y="3337617"/>
            <a:ext cx="2631730" cy="670017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759035" y="3345985"/>
            <a:ext cx="22163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работающих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80351" y="4205497"/>
            <a:ext cx="253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65 </a:t>
            </a:r>
            <a:r>
              <a:rPr lang="ru-RU" sz="1200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чел.</a:t>
            </a:r>
            <a:endParaRPr lang="ru-RU" sz="800" dirty="0">
              <a:solidFill>
                <a:srgbClr val="265F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8" y="4133070"/>
            <a:ext cx="581235" cy="6117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8BDC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34" y="2315971"/>
            <a:ext cx="1068925" cy="106892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62845" y="2347784"/>
            <a:ext cx="1818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Пищевое</a:t>
            </a:r>
          </a:p>
          <a:p>
            <a:pPr algn="ctr"/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105334" y="2977979"/>
            <a:ext cx="1802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105,6 млн. руб.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034024" y="3401566"/>
            <a:ext cx="2310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ЗАО «</a:t>
            </a:r>
            <a:r>
              <a:rPr lang="ru-R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Тропарево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66" name="Рисунок 65" descr="https://images.vector-images.com/67/Khislavichskiy_rayon_coa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5574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99" y="5322292"/>
            <a:ext cx="3329273" cy="8923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119763"/>
            <a:ext cx="2457946" cy="6290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734" y="315440"/>
            <a:ext cx="54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5" y="1723822"/>
            <a:ext cx="869109" cy="869109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1321973" y="1826434"/>
            <a:ext cx="1099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 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3" y="2709834"/>
            <a:ext cx="2449953" cy="504138"/>
          </a:xfrm>
          <a:prstGeom prst="rect">
            <a:avLst/>
          </a:prstGeom>
        </p:spPr>
      </p:pic>
      <p:graphicFrame>
        <p:nvGraphicFramePr>
          <p:cNvPr id="79" name="Диаграмма 78"/>
          <p:cNvGraphicFramePr/>
          <p:nvPr>
            <p:extLst>
              <p:ext uri="{D42A27DB-BD31-4B8C-83A1-F6EECF244321}">
                <p14:modId xmlns:p14="http://schemas.microsoft.com/office/powerpoint/2010/main" val="1958049421"/>
              </p:ext>
            </p:extLst>
          </p:nvPr>
        </p:nvGraphicFramePr>
        <p:xfrm>
          <a:off x="-333632" y="3211299"/>
          <a:ext cx="3180462" cy="309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6853" y="2720866"/>
            <a:ext cx="243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сельского хозяйства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888664" y="1039947"/>
            <a:ext cx="459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основных видов продукции во всех категориях хозяйств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66" y="5297342"/>
            <a:ext cx="3363853" cy="14184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39707" y="4932270"/>
            <a:ext cx="4540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Основные задачи на период до 2023 года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412" y="5414244"/>
            <a:ext cx="253843" cy="26785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11466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4211" y="1215033"/>
            <a:ext cx="2422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411" y="6043777"/>
            <a:ext cx="253843" cy="26785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75" y="1659488"/>
            <a:ext cx="1196713" cy="11967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09" y="3208300"/>
            <a:ext cx="1161766" cy="116176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13" y="3201961"/>
            <a:ext cx="1157587" cy="115758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26" y="3201337"/>
            <a:ext cx="1182560" cy="118256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76" y="1659489"/>
            <a:ext cx="1182238" cy="116248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971799" y="1859815"/>
            <a:ext cx="12858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23,23</a:t>
            </a:r>
          </a:p>
          <a:p>
            <a:pPr algn="ctr"/>
            <a:r>
              <a:rPr lang="ru-RU" sz="1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73836" y="2866594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зерно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81051" y="1859815"/>
            <a:ext cx="109517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1805</a:t>
            </a:r>
          </a:p>
          <a:p>
            <a:pPr algn="ctr"/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49298" y="2861435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картофель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033879" y="4509652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яйца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54676" y="3368691"/>
            <a:ext cx="10330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3,9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тонн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25608" y="3380644"/>
            <a:ext cx="11674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710</a:t>
            </a: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178372" y="3380644"/>
            <a:ext cx="11520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2,37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млн. шт.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05" y="1675205"/>
            <a:ext cx="1184799" cy="11847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329682" y="1894154"/>
            <a:ext cx="8867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498</a:t>
            </a:r>
          </a:p>
          <a:p>
            <a:pPr algn="ctr"/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033880" y="2861162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овощи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85158" y="4502091"/>
            <a:ext cx="12779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мясо скота и птицы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929017" y="4504176"/>
            <a:ext cx="1386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молоко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082956" y="5352386"/>
            <a:ext cx="372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инновационной деятельности и инновационного развития агропромышленного комплекса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082956" y="5996389"/>
            <a:ext cx="290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Вовлечение в оборот неиспользуемых земель сельскохозяйственного назначения</a:t>
            </a:r>
          </a:p>
        </p:txBody>
      </p:sp>
      <p:pic>
        <p:nvPicPr>
          <p:cNvPr id="50" name="Рисунок 49" descr="https://images.vector-images.com/67/Khislavichskiy_rayon_coa5.jpg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9676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06828" y="186057"/>
            <a:ext cx="600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сельхозтоваропроизводителей (субсидии)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259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6" name="Рисунок 45" descr="https://images.vector-images.com/67/Khislavichskiy_rayon_coa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A780ACDE-2FB2-476B-8920-5C1D0DB95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602" y="5473868"/>
            <a:ext cx="1276961" cy="122074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D4EFEFE6-AEA8-4437-94A9-989C36221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79" y="2040179"/>
            <a:ext cx="2537288" cy="26934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9CF9985A-98FD-432E-86F5-B127DF9762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86" y="3347277"/>
            <a:ext cx="2500845" cy="3994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546AA2B9-840C-4CBF-B80B-D094CED823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27" y="971808"/>
            <a:ext cx="2547847" cy="37675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524BF07A-618C-467C-A25C-7172603022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20" y="974568"/>
            <a:ext cx="2449174" cy="23595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AD8FE271-B51E-4970-8278-620EFC4AA1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" y="967627"/>
            <a:ext cx="2342295" cy="25295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539B4FE-AD6C-471E-A799-D29B6C4D4428}"/>
              </a:ext>
            </a:extLst>
          </p:cNvPr>
          <p:cNvSpPr txBox="1"/>
          <p:nvPr/>
        </p:nvSpPr>
        <p:spPr>
          <a:xfrm>
            <a:off x="0" y="950817"/>
            <a:ext cx="2371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Растениеводство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F5F28A78-5621-4B1E-BFA2-EA9200F94B1E}"/>
              </a:ext>
            </a:extLst>
          </p:cNvPr>
          <p:cNvSpPr txBox="1"/>
          <p:nvPr/>
        </p:nvSpPr>
        <p:spPr>
          <a:xfrm>
            <a:off x="2470136" y="958622"/>
            <a:ext cx="2430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Животноводство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9E6A0A11-09E5-4F15-A772-75B5C361CC58}"/>
              </a:ext>
            </a:extLst>
          </p:cNvPr>
          <p:cNvSpPr txBox="1"/>
          <p:nvPr/>
        </p:nvSpPr>
        <p:spPr>
          <a:xfrm>
            <a:off x="5058838" y="2027045"/>
            <a:ext cx="2500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сельских территорий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FA34C42-B3C2-40CC-BA94-BB0C0D653A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" y="4844276"/>
            <a:ext cx="2350285" cy="44492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C6E8FFCA-E025-49B9-9A84-9AC48C8340B8}"/>
              </a:ext>
            </a:extLst>
          </p:cNvPr>
          <p:cNvSpPr txBox="1"/>
          <p:nvPr/>
        </p:nvSpPr>
        <p:spPr>
          <a:xfrm>
            <a:off x="5011828" y="3319288"/>
            <a:ext cx="2185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Сельскохозяйственное</a:t>
            </a:r>
            <a:r>
              <a:rPr lang="en-US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страхование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976AAACC-19A1-40FE-AB08-7D444338182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43" y="4460434"/>
            <a:ext cx="2499646" cy="25109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41C6478-FB76-4803-9301-31E597851B5E}"/>
              </a:ext>
            </a:extLst>
          </p:cNvPr>
          <p:cNvSpPr txBox="1"/>
          <p:nvPr/>
        </p:nvSpPr>
        <p:spPr>
          <a:xfrm>
            <a:off x="5011827" y="4450099"/>
            <a:ext cx="2551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</a:t>
            </a:r>
            <a:r>
              <a:rPr lang="ru-RU" sz="1200" dirty="0" err="1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агротуризма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571AF714-C1D9-4BBC-9A7F-15BBE2EA167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" y="1255562"/>
            <a:ext cx="2329150" cy="352552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EF805E95-B3AC-443E-9712-3D28EC410D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E5E5A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41" y="1260758"/>
            <a:ext cx="2358418" cy="399766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3BAFF6A0-8953-45D8-8199-EDA799BC556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B2EB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49" y="4711525"/>
            <a:ext cx="2490466" cy="69953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AD0DDDF7-348F-4F4E-A465-D0F9127488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19" y="1394910"/>
            <a:ext cx="2530608" cy="60818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898FE458-5D5F-447B-A5F1-7DCDFB07722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" y="5329412"/>
            <a:ext cx="2337140" cy="1366356"/>
          </a:xfrm>
          <a:prstGeom prst="rect">
            <a:avLst/>
          </a:prstGeom>
        </p:spPr>
      </p:pic>
      <p:sp>
        <p:nvSpPr>
          <p:cNvPr id="63" name="Объект 31">
            <a:extLst>
              <a:ext uri="{FF2B5EF4-FFF2-40B4-BE49-F238E27FC236}">
                <a16:creationId xmlns:a16="http://schemas.microsoft.com/office/drawing/2014/main" xmlns="" id="{0D4E7DA3-0D9C-4716-9E69-F0FFD42D231A}"/>
              </a:ext>
            </a:extLst>
          </p:cNvPr>
          <p:cNvSpPr txBox="1">
            <a:spLocks/>
          </p:cNvSpPr>
          <p:nvPr/>
        </p:nvSpPr>
        <p:spPr>
          <a:xfrm>
            <a:off x="2535972" y="4560456"/>
            <a:ext cx="2303910" cy="1153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19C38015-5F87-419E-9D4B-861D7DE1094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AEE69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86" y="2327798"/>
            <a:ext cx="2507120" cy="984626"/>
          </a:xfrm>
          <a:prstGeom prst="rect">
            <a:avLst/>
          </a:prstGeom>
        </p:spPr>
      </p:pic>
      <p:sp>
        <p:nvSpPr>
          <p:cNvPr id="65" name="Объект 31">
            <a:extLst>
              <a:ext uri="{FF2B5EF4-FFF2-40B4-BE49-F238E27FC236}">
                <a16:creationId xmlns:a16="http://schemas.microsoft.com/office/drawing/2014/main" xmlns="" id="{AA4AAAAC-C11D-4F80-ACE4-F4B6A2AC7C66}"/>
              </a:ext>
            </a:extLst>
          </p:cNvPr>
          <p:cNvSpPr txBox="1">
            <a:spLocks/>
          </p:cNvSpPr>
          <p:nvPr/>
        </p:nvSpPr>
        <p:spPr>
          <a:xfrm>
            <a:off x="4987809" y="1382702"/>
            <a:ext cx="2493470" cy="2326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процентов по инвестиционным кредитам, полученным в российских кредитных организациях, и займам, полученным в сельскохозяйственных кредитных потребительских кооперативах. 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F377710-20B4-4379-B19E-4A992B31FFB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97" y="3769618"/>
            <a:ext cx="2510988" cy="642636"/>
          </a:xfrm>
          <a:prstGeom prst="rect">
            <a:avLst/>
          </a:prstGeom>
        </p:spPr>
      </p:pic>
      <p:sp>
        <p:nvSpPr>
          <p:cNvPr id="67" name="Объект 31">
            <a:extLst>
              <a:ext uri="{FF2B5EF4-FFF2-40B4-BE49-F238E27FC236}">
                <a16:creationId xmlns:a16="http://schemas.microsoft.com/office/drawing/2014/main" xmlns="" id="{97820F53-F933-47C8-88DA-1D97172F6BA6}"/>
              </a:ext>
            </a:extLst>
          </p:cNvPr>
          <p:cNvSpPr txBox="1">
            <a:spLocks/>
          </p:cNvSpPr>
          <p:nvPr/>
        </p:nvSpPr>
        <p:spPr>
          <a:xfrm>
            <a:off x="5003487" y="3741424"/>
            <a:ext cx="2467728" cy="607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2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страховой премии, начисленной по договору сельскохозяйственного страхования в области растениеводства, и (или) животноводства, и (или) аквакультуры.</a:t>
            </a:r>
          </a:p>
        </p:txBody>
      </p:sp>
      <p:sp>
        <p:nvSpPr>
          <p:cNvPr id="68" name="Объект 31">
            <a:extLst>
              <a:ext uri="{FF2B5EF4-FFF2-40B4-BE49-F238E27FC236}">
                <a16:creationId xmlns:a16="http://schemas.microsoft.com/office/drawing/2014/main" xmlns="" id="{785DE152-13BD-46D5-B4C8-25EF160BF48F}"/>
              </a:ext>
            </a:extLst>
          </p:cNvPr>
          <p:cNvSpPr>
            <a:spLocks noGrp="1"/>
          </p:cNvSpPr>
          <p:nvPr/>
        </p:nvSpPr>
        <p:spPr>
          <a:xfrm>
            <a:off x="50134" y="1277162"/>
            <a:ext cx="2336759" cy="3503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Субсидии на стимулирование увеличения производства масличных культур.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возмещение части затрат на приобретение элитных семян.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возмещение части затрат на проведение комплекса агротехнологических работ.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по возмещению производителям зерновых культур части затрат на производство и реализацию зерновых культур.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Субсидии на возмещение части затрат на прирост собственного производства </a:t>
            </a:r>
            <a:r>
              <a:rPr lang="ru-RU" sz="75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льно</a:t>
            </a: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и (или) </a:t>
            </a:r>
            <a:r>
              <a:rPr lang="ru-RU" sz="75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пеньковолокна</a:t>
            </a: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и (или) тресты льняной, и (или) тресты конопляной.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Субсидии на возмещение части затрат на закладку и (или) уход за многолетними насаждениями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Субсидии на возмещение части затрат на проведение </a:t>
            </a:r>
            <a:r>
              <a:rPr lang="ru-RU" sz="75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культуртехнических</a:t>
            </a: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мероприятий на выбывших сельскохозяйственных угодьях, вовлекаемых  в сельскохозяйственный оборот, а также мероприятия в области известкования кислых почв на пашне.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Субсидии на подготовку проектов межевания земельных участков и на проведение кадастровых работ.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 Субсидии на стимулирование увеличения производства картофеля и овощей.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 Субсидии  на возмещение части затрат на проведение комплекса агротехнологических работ на посевных площадях, занятых зерновыми и (или) зернобобовыми культурами.</a:t>
            </a:r>
          </a:p>
        </p:txBody>
      </p:sp>
      <p:sp>
        <p:nvSpPr>
          <p:cNvPr id="69" name="Объект 31">
            <a:extLst>
              <a:ext uri="{FF2B5EF4-FFF2-40B4-BE49-F238E27FC236}">
                <a16:creationId xmlns:a16="http://schemas.microsoft.com/office/drawing/2014/main" xmlns="" id="{975434D7-D379-415C-B7B5-4313ABD9791C}"/>
              </a:ext>
            </a:extLst>
          </p:cNvPr>
          <p:cNvSpPr txBox="1">
            <a:spLocks/>
          </p:cNvSpPr>
          <p:nvPr/>
        </p:nvSpPr>
        <p:spPr>
          <a:xfrm>
            <a:off x="2518065" y="1285860"/>
            <a:ext cx="2323871" cy="4125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Субсидии на поддержку племенного животноводства.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приобретение племенного молодняка.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повышение продуктивности в молочном скотоводстве.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на возмещение части затрат на прирост поголовья молочных коров.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Субсидии на возмещение части затрат на содержание высокопродуктивного поголовья молочных коров.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Субсидии на развитие мясного животноводства.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Субсидии на возмещение части затрат на обеспечение прироста сельскохозяйственной продукции собственного производства в рамках приоритетных </a:t>
            </a:r>
            <a:r>
              <a:rPr lang="ru-RU" sz="80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подотраслей</a:t>
            </a: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агропромышленного комплекса: 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- маточное товарное поголовье.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Субсидии на возмещение части затрат на обеспечение прироста объема молока сырого крупного рогатого скота, козьего и овечьего, переработанного на пищевую продукцию.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 Субсидии на возмещение части затрат на реализованную товарную рыбу, произведенную в Смоленской области.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 Субсидии на возмещение части затрат на приобретение рыбопосадочного материала.</a:t>
            </a:r>
          </a:p>
          <a:p>
            <a:pPr algn="just" defTabSz="685783">
              <a:lnSpc>
                <a:spcPct val="96000"/>
              </a:lnSpc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11. Субсидии на возмещение части затрат, связанных с разработкой проектно-сметной документации на создание и (или) модернизацию молочно-товарных ферм, и проведение инженерных изысканий, выполняемых в целях подготовки данной проектной документации.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D2B15CDD-62D0-406B-8B74-15DC90D437B1}"/>
              </a:ext>
            </a:extLst>
          </p:cNvPr>
          <p:cNvSpPr txBox="1"/>
          <p:nvPr/>
        </p:nvSpPr>
        <p:spPr>
          <a:xfrm>
            <a:off x="5013876" y="2341261"/>
            <a:ext cx="2448038" cy="1062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Социальные выплаты на строительство (приобретение) жилья в сельской местности гражданам РФ.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строительство (приобретение) жилья, предоставляемого гражданам по договору найма жилого помещения.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Субсидия на реализацию мероприятий по благоустройству сельских территорий.</a:t>
            </a:r>
          </a:p>
          <a:p>
            <a:pPr algn="just" defTabSz="685783">
              <a:lnSpc>
                <a:spcPct val="96000"/>
              </a:lnSpc>
            </a:pPr>
            <a:r>
              <a:rPr lang="ru-RU" sz="7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на возмещение части затрат, связанных с обеспечением квалифицированными специалистами.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6061FF44-CDDE-43E9-BD5C-1EED18D412C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30" y="5323802"/>
            <a:ext cx="2337948" cy="239212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4EA4397-3A87-4FAA-9515-CE8E7FFE2874}"/>
              </a:ext>
            </a:extLst>
          </p:cNvPr>
          <p:cNvSpPr txBox="1"/>
          <p:nvPr/>
        </p:nvSpPr>
        <p:spPr>
          <a:xfrm>
            <a:off x="2436373" y="5285918"/>
            <a:ext cx="2497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малых форм хозяйствования</a:t>
            </a: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886B65AD-7D73-40B8-82BE-365AB886288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09" y="5597211"/>
            <a:ext cx="2358418" cy="1492997"/>
          </a:xfrm>
          <a:prstGeom prst="rect">
            <a:avLst/>
          </a:prstGeom>
        </p:spPr>
      </p:pic>
      <p:sp>
        <p:nvSpPr>
          <p:cNvPr id="74" name="Объект 31">
            <a:extLst>
              <a:ext uri="{FF2B5EF4-FFF2-40B4-BE49-F238E27FC236}">
                <a16:creationId xmlns:a16="http://schemas.microsoft.com/office/drawing/2014/main" xmlns="" id="{D176BF99-4778-4DD3-8FDB-0B59F12C4048}"/>
              </a:ext>
            </a:extLst>
          </p:cNvPr>
          <p:cNvSpPr txBox="1">
            <a:spLocks/>
          </p:cNvSpPr>
          <p:nvPr/>
        </p:nvSpPr>
        <p:spPr>
          <a:xfrm>
            <a:off x="2533918" y="5566336"/>
            <a:ext cx="2265528" cy="1517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3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Гранты на развитие семейных ферм на базе крестьянских (фермерских) хозяйств, включая индивидуальных предпринимателей.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3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Гранты «</a:t>
            </a:r>
            <a:r>
              <a:rPr lang="ru-RU" sz="73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Агростартап</a:t>
            </a:r>
            <a:r>
              <a:rPr lang="ru-RU" sz="73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крестьянским (фермерским) хозяйствам или индивидуальным предпринимателям на их создание и (или) развитие.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3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Гранты сельскохозяйственным потребительским кооперативам на развитие материально-технической базы.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3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Субсидии сельскохозяйственным потребительским кооперативам (за исключением сельскохозяйственных потребительских кредитных кооперативов) на возмещение части затрат, связанных с их развитием.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4E977D7D-BB2C-414F-AFD6-9509714CD3A6}"/>
              </a:ext>
            </a:extLst>
          </p:cNvPr>
          <p:cNvSpPr txBox="1"/>
          <p:nvPr/>
        </p:nvSpPr>
        <p:spPr>
          <a:xfrm>
            <a:off x="118772" y="4827533"/>
            <a:ext cx="2253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Модернизация объектов АПК и приобретение с/х техники</a:t>
            </a:r>
          </a:p>
        </p:txBody>
      </p:sp>
      <p:sp>
        <p:nvSpPr>
          <p:cNvPr id="76" name="Объект 31">
            <a:extLst>
              <a:ext uri="{FF2B5EF4-FFF2-40B4-BE49-F238E27FC236}">
                <a16:creationId xmlns:a16="http://schemas.microsoft.com/office/drawing/2014/main" xmlns="" id="{BEA29A07-0FF0-43CB-8722-79160BEA9792}"/>
              </a:ext>
            </a:extLst>
          </p:cNvPr>
          <p:cNvSpPr txBox="1">
            <a:spLocks/>
          </p:cNvSpPr>
          <p:nvPr/>
        </p:nvSpPr>
        <p:spPr>
          <a:xfrm>
            <a:off x="36608" y="5305988"/>
            <a:ext cx="2364510" cy="1069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Субсидии на возмещение части затрат на приобретение сельскохозяйственной, промышленной техники для производства сельскохозяйственной продукции.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возмещение части затрат на уплату лизинговых платежей.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возмещение части прямых понесенных затрат на создание и (или) модернизацию объектов агропромышленного комплекса: хранилищ, животноводческих комплексов молочного направления, </a:t>
            </a:r>
            <a:r>
              <a:rPr lang="ru-RU" sz="75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льно</a:t>
            </a: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75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пенькоперерабатывающих</a:t>
            </a:r>
            <a:r>
              <a:rPr lang="ru-RU" sz="75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предприятий.</a:t>
            </a:r>
          </a:p>
        </p:txBody>
      </p:sp>
      <p:sp>
        <p:nvSpPr>
          <p:cNvPr id="77" name="Объект 31">
            <a:extLst>
              <a:ext uri="{FF2B5EF4-FFF2-40B4-BE49-F238E27FC236}">
                <a16:creationId xmlns:a16="http://schemas.microsoft.com/office/drawing/2014/main" xmlns="" id="{076208FA-BE55-40E9-9D35-F01C4020E2B2}"/>
              </a:ext>
            </a:extLst>
          </p:cNvPr>
          <p:cNvSpPr txBox="1">
            <a:spLocks/>
          </p:cNvSpPr>
          <p:nvPr/>
        </p:nvSpPr>
        <p:spPr>
          <a:xfrm>
            <a:off x="5013551" y="4704015"/>
            <a:ext cx="2467728" cy="996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9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 «</a:t>
            </a:r>
            <a:r>
              <a:rPr lang="ru-RU" sz="90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Агротуризм</a:t>
            </a:r>
            <a:r>
              <a:rPr lang="ru-RU" sz="9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сельскохозяйственным товаропроизводителям (кроме ЛПХ) на финансовое обеспечение затрат, связанных с реализацией проектов развития сельского туризма.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8376B554-119A-4736-B9DC-68EB3338969D}"/>
              </a:ext>
            </a:extLst>
          </p:cNvPr>
          <p:cNvSpPr txBox="1"/>
          <p:nvPr/>
        </p:nvSpPr>
        <p:spPr>
          <a:xfrm>
            <a:off x="5017659" y="934891"/>
            <a:ext cx="251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Возмещение процентных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ставок по кредитам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6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Транспорт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3" name="Picture 6" descr="http://tomnosti.info/dorogi-kak-i-pochemu-4/foto/17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180972" y="2007203"/>
            <a:ext cx="1052404" cy="9979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74" y="1977412"/>
            <a:ext cx="1057501" cy="105750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0" y="4575622"/>
            <a:ext cx="2744086" cy="131936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0" y="4007036"/>
            <a:ext cx="311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в муниципальной собственности: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183153" y="2103184"/>
            <a:ext cx="2083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Общая протяженность дорог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8615" y="5287950"/>
            <a:ext cx="308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44,1 км </a:t>
            </a:r>
            <a:r>
              <a:rPr lang="ru-RU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асфальтобетонные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5285" y="4761080"/>
            <a:ext cx="2729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267 км  </a:t>
            </a:r>
            <a:r>
              <a:rPr lang="ru-RU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грунтовые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158293" y="2105957"/>
            <a:ext cx="1114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566,5 км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673F~1\AppData\Local\Temp\Rar$DI00.406\МО Хиславичи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9993" y="1322306"/>
            <a:ext cx="4929682" cy="4336528"/>
          </a:xfrm>
          <a:prstGeom prst="rect">
            <a:avLst/>
          </a:prstGeom>
          <a:noFill/>
        </p:spPr>
      </p:pic>
      <p:pic>
        <p:nvPicPr>
          <p:cNvPr id="19" name="Рисунок 18" descr="https://images.vector-images.com/67/Khislavichskiy_rayon_co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900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1991" y="320065"/>
            <a:ext cx="54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Связь</a:t>
            </a:r>
            <a:endParaRPr lang="ru-RU" sz="22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28326" y="1630351"/>
            <a:ext cx="1917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организация, оказывающая услуги связи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1300" y="1198928"/>
            <a:ext cx="418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 flipH="1">
            <a:off x="6456563" y="2964131"/>
            <a:ext cx="80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78903" y="3424730"/>
            <a:ext cx="139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почтовых отделений связи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702450" y="3082139"/>
            <a:ext cx="49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68296" y="3543470"/>
            <a:ext cx="1529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оператора сотовой связи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58728" y="5231332"/>
            <a:ext cx="2197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Активно работает сеть интернет, спутниковое телерадиовещание</a:t>
            </a:r>
            <a:endParaRPr lang="ru-RU" sz="12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1286280"/>
            <a:ext cx="1237827" cy="123782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54" y="1452358"/>
            <a:ext cx="959403" cy="95940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63" y="5120358"/>
            <a:ext cx="1251611" cy="125161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24" y="3141641"/>
            <a:ext cx="1186215" cy="118621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91" y="3105126"/>
            <a:ext cx="1223035" cy="122303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16" y="3105126"/>
            <a:ext cx="1237827" cy="12378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17" y="3105126"/>
            <a:ext cx="1237827" cy="123782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5130671"/>
            <a:ext cx="1237827" cy="123782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761571" y="1448642"/>
            <a:ext cx="1889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6213" algn="l"/>
              </a:tabLst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Смоленский филиал</a:t>
            </a:r>
          </a:p>
          <a:p>
            <a:pPr>
              <a:tabLst>
                <a:tab pos="176213" algn="l"/>
              </a:tabLst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ПАО «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Ростелеком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</a:t>
            </a:r>
          </a:p>
          <a:p>
            <a:pPr>
              <a:tabLst>
                <a:tab pos="176213" algn="l"/>
              </a:tabLst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МЦТЭТ г. Рославль </a:t>
            </a:r>
          </a:p>
          <a:p>
            <a:pPr>
              <a:tabLst>
                <a:tab pos="176213" algn="l"/>
              </a:tabLst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ЛТЦ Хиславичи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6432" y="4364371"/>
            <a:ext cx="18417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«МТС»</a:t>
            </a:r>
          </a:p>
          <a:p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«Билайн»</a:t>
            </a:r>
          </a:p>
          <a:p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«Теле-2»</a:t>
            </a:r>
          </a:p>
          <a:p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«Мегафон»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7" y="4711382"/>
            <a:ext cx="454160" cy="45320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1" y="4297188"/>
            <a:ext cx="427934" cy="44077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91" y="5577999"/>
            <a:ext cx="452779" cy="45399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4" y="5202502"/>
            <a:ext cx="481090" cy="35215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49" y="3642039"/>
            <a:ext cx="1720322" cy="12403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2539557" y="4741204"/>
            <a:ext cx="969094" cy="12403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4325805" y="2716097"/>
            <a:ext cx="969094" cy="124033"/>
          </a:xfrm>
          <a:prstGeom prst="rect">
            <a:avLst/>
          </a:prstGeom>
        </p:spPr>
      </p:pic>
      <p:pic>
        <p:nvPicPr>
          <p:cNvPr id="33" name="Рисунок 32" descr="https://images.vector-images.com/67/Khislavichskiy_rayon_coa5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8995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Дом на продажу —  город Хиславич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008" y="4740598"/>
            <a:ext cx="2548196" cy="19111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CD9E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9665" y="313297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0369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126792"/>
            <a:ext cx="2795137" cy="9369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5" y="3212256"/>
            <a:ext cx="2795137" cy="9369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77837" y="4222027"/>
            <a:ext cx="1374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1,222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тыс.кв.м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7167" y="2144979"/>
            <a:ext cx="1526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257,27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тыс.кв.м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8199" y="1272109"/>
            <a:ext cx="2375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 </a:t>
            </a:r>
          </a:p>
          <a:p>
            <a:pPr algn="ctr"/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жилищного фонда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7360" y="3359469"/>
            <a:ext cx="267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введенного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эксплуатацию жилья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9" y="5326910"/>
            <a:ext cx="2308594" cy="13886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TextBox 34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15362" name="Picture 2" descr="http://xn----otbbcd9aedaglc3m.xn--p1ai/upload/iblock/92e/92eb68eec9538a5e52dfa54039b7dbbe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70858" y="1149763"/>
            <a:ext cx="3300036" cy="20856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CD9E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5364" name="Picture 4" descr="http://i.srub-doma-kupit.ru/u/pic/23/c1c154e5a211e4b20a17e1eff7b72d/-/87977777777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37852" y="2743848"/>
            <a:ext cx="2845630" cy="21342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CD9E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8" name="Рисунок 17" descr="https://images.vector-images.com/67/Khislavichskiy_rayon_co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820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6443" y="156237"/>
            <a:ext cx="5743232" cy="7680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18735" y="232505"/>
            <a:ext cx="61042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Обращение Главы муниципального образования</a:t>
            </a:r>
          </a:p>
          <a:p>
            <a:pPr algn="ctr"/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«Хиславичский район» Смоленской области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39797" y="1797540"/>
            <a:ext cx="405758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Администрация муниципального образования «Хиславичский район» Смоленской области  стремится к привлечению в экономику района качественных капитальных ресурсов в объемах, обеспечивающих устойчивую стабильность отраслей, которые обладают преимуществами на внутреннем и внешнем рынке.</a:t>
            </a:r>
          </a:p>
          <a:p>
            <a:pPr algn="just"/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268288" algn="just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настоящее время инвестиционные возможности и привлекательность получают все большую публичность и востребованность. Мы стараемся осуществлять сбалансированный подход к привлечению инвестиций по отраслям, территориям сельских поселений, категориям земель, природным ресурсам и иным значимым признакам.   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5572" y="3555577"/>
            <a:ext cx="2422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Шапкин </a:t>
            </a:r>
          </a:p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Сергей Александрович</a:t>
            </a:r>
          </a:p>
          <a:p>
            <a:pPr algn="ctr"/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04387" y="1221470"/>
            <a:ext cx="2049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Дорогие друзья!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66601" y="6209796"/>
            <a:ext cx="437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Добро пожаловать в Хиславичский район!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8477" y="154887"/>
            <a:ext cx="1083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3762" y="154887"/>
            <a:ext cx="1186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4281" y="214009"/>
            <a:ext cx="5739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6020" y="5401227"/>
            <a:ext cx="6478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         </a:t>
            </a:r>
          </a:p>
          <a:p>
            <a:pPr indent="268288"/>
            <a:r>
              <a:rPr lang="ru-RU" dirty="0"/>
              <a:t>Поддерживая официальные контакты и деловые отношения, мы заинтересованы в расширении партнерских связей на территории нашей страны и за рубежом.</a:t>
            </a:r>
          </a:p>
          <a:p>
            <a:pPr indent="268288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6020" y="4259753"/>
            <a:ext cx="694196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8288" algn="just"/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район представляет собой удобную площадку для развития производства в агропромышленном комплексе. Мы готовы предоставить инвесторам необходимое количество земли для развития овощеводства, растениеводства, животноводства.</a:t>
            </a:r>
          </a:p>
          <a:p>
            <a:pPr indent="268288" algn="just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</a:t>
            </a:r>
          </a:p>
          <a:p>
            <a:pPr indent="268288" algn="just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имеет немало красивейших природных зон и открыт для всех инвесторов, мы предоставим всем желающим возможность строительства объектов инфраструктуры и индустрии отдыха и туризма.</a:t>
            </a:r>
          </a:p>
        </p:txBody>
      </p:sp>
      <p:pic>
        <p:nvPicPr>
          <p:cNvPr id="26" name="Рисунок 25" descr="https://images.vector-images.com/67/Khislavichskiy_rayon_coa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835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990117" y="2377605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049" y="1245402"/>
            <a:ext cx="1791729" cy="2245633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0890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5119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7" y="1177153"/>
            <a:ext cx="2422382" cy="8483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2759" y="1177451"/>
            <a:ext cx="2452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предприятий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89407" y="2081424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64</a:t>
            </a:r>
            <a:endParaRPr lang="ru-RU" sz="2800" dirty="0">
              <a:solidFill>
                <a:srgbClr val="418FCA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89133" y="1534560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Общественное питание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251454" y="4797491"/>
            <a:ext cx="2177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 населения торговыми площадями</a:t>
            </a:r>
          </a:p>
          <a:p>
            <a:pPr algn="ctr"/>
            <a:r>
              <a:rPr lang="ru-RU" sz="16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1 </a:t>
            </a:r>
            <a:r>
              <a:rPr lang="ru-RU" sz="1600" b="1" dirty="0" err="1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тыс.чел</a:t>
            </a:r>
            <a:r>
              <a:rPr lang="ru-RU" sz="16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226" y="4307331"/>
            <a:ext cx="1452636" cy="145263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541246" y="4495040"/>
            <a:ext cx="15953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855,57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кв.м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9" y="2765472"/>
            <a:ext cx="2422382" cy="68900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17179" y="2810013"/>
            <a:ext cx="242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 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50428" y="3624491"/>
            <a:ext cx="10855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284,3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00" dirty="0" err="1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млн</a:t>
            </a:r>
            <a:r>
              <a:rPr lang="ru-RU" sz="1400" dirty="0" err="1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.руб</a:t>
            </a:r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4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Picture 2" descr="http://www.dekor3d.ru/upload/iblock/378/378124e25a3161f32210a5ae5fe9182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333" y="3672108"/>
            <a:ext cx="612512" cy="6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964734" y="3162497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Бытовое обслуживание</a:t>
            </a:r>
          </a:p>
        </p:txBody>
      </p:sp>
      <p:pic>
        <p:nvPicPr>
          <p:cNvPr id="58" name="Picture 2" descr="http://fbm.ru/wp-content/uploads/2015/10/52321671830b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0" r="5916"/>
          <a:stretch/>
        </p:blipFill>
        <p:spPr bwMode="auto">
          <a:xfrm>
            <a:off x="3515473" y="2737945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33" y="2718706"/>
            <a:ext cx="1470345" cy="1470345"/>
          </a:xfrm>
          <a:prstGeom prst="rect">
            <a:avLst/>
          </a:prstGeom>
        </p:spPr>
      </p:pic>
      <p:pic>
        <p:nvPicPr>
          <p:cNvPr id="60" name="Picture 4" descr="http://images.aif.ru/008/168/416a502890c5bbef90211e8644c3977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288" r="18606" b="-288"/>
          <a:stretch/>
        </p:blipFill>
        <p:spPr bwMode="auto">
          <a:xfrm>
            <a:off x="5703072" y="1160968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1" y="1122555"/>
            <a:ext cx="1470345" cy="147034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6108049" y="1396060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76597" y="2992213"/>
            <a:ext cx="1133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Picture 8" descr="http://www.infovoronezh.ru/images/News/604755735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8" y="4778069"/>
            <a:ext cx="2524159" cy="16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81" y="2081424"/>
            <a:ext cx="651064" cy="6224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044339" y="347908"/>
            <a:ext cx="553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Потребительский рынок товаров и услуг</a:t>
            </a:r>
          </a:p>
        </p:txBody>
      </p:sp>
      <p:pic>
        <p:nvPicPr>
          <p:cNvPr id="33" name="Рисунок 32" descr="https://images.vector-images.com/67/Khislavichskiy_rayon_coa5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0391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256013865"/>
              </p:ext>
            </p:extLst>
          </p:nvPr>
        </p:nvGraphicFramePr>
        <p:xfrm>
          <a:off x="3321268" y="1269643"/>
          <a:ext cx="4414345" cy="3596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Финансовая деятельность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026932450"/>
              </p:ext>
            </p:extLst>
          </p:nvPr>
        </p:nvGraphicFramePr>
        <p:xfrm>
          <a:off x="110549" y="2348664"/>
          <a:ext cx="7044570" cy="4488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0" y="1400351"/>
            <a:ext cx="375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Финансовые организации, осуществляющие деятельность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022537"/>
              </p:ext>
            </p:extLst>
          </p:nvPr>
        </p:nvGraphicFramePr>
        <p:xfrm>
          <a:off x="296489" y="2027231"/>
          <a:ext cx="3220552" cy="2201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552">
                  <a:extLst>
                    <a:ext uri="{9D8B030D-6E8A-4147-A177-3AD203B41FA5}">
                      <a16:colId xmlns:a16="http://schemas.microsoft.com/office/drawing/2014/main" xmlns="" val="271249730"/>
                    </a:ext>
                  </a:extLst>
                </a:gridCol>
              </a:tblGrid>
              <a:tr h="453683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Банки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6570374"/>
                  </a:ext>
                </a:extLst>
              </a:tr>
              <a:tr h="1748187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ОАО «Сбербанк России» </a:t>
                      </a:r>
                      <a:r>
                        <a:rPr lang="ru-RU" sz="1000" b="0" i="0" kern="1200" dirty="0">
                          <a:solidFill>
                            <a:srgbClr val="002060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Дополнительный офис №8609/088</a:t>
                      </a:r>
                    </a:p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>
                        <a:solidFill>
                          <a:srgbClr val="002060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>
                          <a:solidFill>
                            <a:srgbClr val="002060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Сельскохозяйственный кредитный потребительский кооператив «Форвард»</a:t>
                      </a:r>
                    </a:p>
                    <a:p>
                      <a:pPr algn="ctr"/>
                      <a:endParaRPr lang="ru-RU" sz="10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1350664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236118" y="1006898"/>
            <a:ext cx="3779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доходов, млн. руб.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3479" y="4567108"/>
            <a:ext cx="3802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расходов, млн. руб.</a:t>
            </a:r>
          </a:p>
        </p:txBody>
      </p:sp>
      <p:pic>
        <p:nvPicPr>
          <p:cNvPr id="15" name="Рисунок 14" descr="https://images.vector-images.com/67/Khislavichskiy_rayon_coa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4155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B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5209"/>
            <a:ext cx="6316305" cy="984864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" y="3319173"/>
            <a:ext cx="7559675" cy="1096533"/>
          </a:xfrm>
          <a:prstGeom prst="rect">
            <a:avLst/>
          </a:prstGeom>
          <a:ln>
            <a:noFill/>
            <a:prstDash val="lgDash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19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0008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4720" y="3304078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Общее 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72596" y="3525748"/>
            <a:ext cx="4455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r>
              <a:rPr lang="ru-RU" sz="16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средняя общеобразовательная школа</a:t>
            </a:r>
          </a:p>
          <a:p>
            <a:r>
              <a:rPr lang="ru-RU" sz="16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 </a:t>
            </a: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общеобразовательных школ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1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" y="4541500"/>
            <a:ext cx="7154241" cy="8212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42819" y="4548206"/>
            <a:ext cx="2237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Дополнительное 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1409" y="5669836"/>
            <a:ext cx="173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Дошкольное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82" y="1038643"/>
            <a:ext cx="1518609" cy="151646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1" y="1098309"/>
            <a:ext cx="1503758" cy="150163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317" y="1099702"/>
            <a:ext cx="1518609" cy="151646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89659" y="3880814"/>
            <a:ext cx="2002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школьников</a:t>
            </a:r>
          </a:p>
          <a:p>
            <a:pPr algn="ctr"/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493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0682" y="1335208"/>
            <a:ext cx="580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90484" y="1396267"/>
            <a:ext cx="580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59C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40317" y="1360109"/>
            <a:ext cx="580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80291" y="4577068"/>
            <a:ext cx="5108716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Детская школа искусств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Дом детского творчества</a:t>
            </a:r>
          </a:p>
          <a:p>
            <a:pPr>
              <a:lnSpc>
                <a:spcPct val="130000"/>
              </a:lnSpc>
            </a:pP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380291" y="5695282"/>
            <a:ext cx="3936014" cy="705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 </a:t>
            </a: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детских сада: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600" dirty="0" err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Алёнушка</a:t>
            </a: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», «Ручеек», «Солнышко»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68609" y="2616763"/>
            <a:ext cx="1458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дошкольного образования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9487" y="2555104"/>
            <a:ext cx="1210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общего образования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35872" y="2616763"/>
            <a:ext cx="2053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дополнительного образования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061069"/>
            <a:ext cx="2211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Обучаются  </a:t>
            </a:r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398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Рисунок 27" descr="https://images.vector-images.com/67/Khislavichskiy_rayon_co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142819" y="6231519"/>
            <a:ext cx="2211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Воспитанников  </a:t>
            </a:r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142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25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950"/>
            <a:ext cx="538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Здравоохранение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5119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388318"/>
              </p:ext>
            </p:extLst>
          </p:nvPr>
        </p:nvGraphicFramePr>
        <p:xfrm>
          <a:off x="175313" y="1425086"/>
          <a:ext cx="3680544" cy="1517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380">
                  <a:extLst>
                    <a:ext uri="{9D8B030D-6E8A-4147-A177-3AD203B41FA5}">
                      <a16:colId xmlns:a16="http://schemas.microsoft.com/office/drawing/2014/main" xmlns="" val="2891352032"/>
                    </a:ext>
                  </a:extLst>
                </a:gridCol>
                <a:gridCol w="710164">
                  <a:extLst>
                    <a:ext uri="{9D8B030D-6E8A-4147-A177-3AD203B41FA5}">
                      <a16:colId xmlns:a16="http://schemas.microsoft.com/office/drawing/2014/main" xmlns="" val="264918717"/>
                    </a:ext>
                  </a:extLst>
                </a:gridCol>
              </a:tblGrid>
              <a:tr h="419778">
                <a:tc gridSpan="2">
                  <a:txBody>
                    <a:bodyPr/>
                    <a:lstStyle/>
                    <a:p>
                      <a:pPr algn="ctr"/>
                      <a:r>
                        <a:rPr lang="ru-RU" cap="all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Сеть медицинских учреждений</a:t>
                      </a:r>
                    </a:p>
                  </a:txBody>
                  <a:tcPr anchor="ctr"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983299"/>
                  </a:ext>
                </a:extLst>
              </a:tr>
              <a:tr h="27612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ЦРБ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2429711"/>
                  </a:ext>
                </a:extLst>
              </a:tr>
              <a:tr h="276125">
                <a:tc>
                  <a:txBody>
                    <a:bodyPr/>
                    <a:lstStyle/>
                    <a:p>
                      <a:pPr marL="0" algn="l" defTabSz="755934" rtl="0" eaLnBrk="1" latinLnBrk="0" hangingPunct="1"/>
                      <a:r>
                        <a:rPr lang="ru-RU" sz="1400" kern="1200" dirty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Поликлиника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55934" rtl="0" eaLnBrk="1" latinLnBrk="0" hangingPunct="1"/>
                      <a:r>
                        <a:rPr lang="ru-RU" sz="1800" kern="1200" dirty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6125">
                <a:tc>
                  <a:txBody>
                    <a:bodyPr/>
                    <a:lstStyle/>
                    <a:p>
                      <a:pPr marL="0" algn="l" defTabSz="755934" rtl="0" eaLnBrk="1" latinLnBrk="0" hangingPunct="1"/>
                      <a:r>
                        <a:rPr lang="ru-RU" sz="1400" kern="1200" dirty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ФАП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55934" rtl="0" eaLnBrk="1" latinLnBrk="0" hangingPunct="1"/>
                      <a:r>
                        <a:rPr lang="ru-RU" sz="1800" kern="1200" dirty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15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1" name="Picture 2" descr="http://misanec.ru/wp-content/uploads/2016/01/What-we-do-health-1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999" y="1240918"/>
            <a:ext cx="3039843" cy="194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5" y="5077797"/>
            <a:ext cx="1603444" cy="1603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758" y="3443788"/>
            <a:ext cx="1513111" cy="15131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5" y="3456108"/>
            <a:ext cx="1475876" cy="14758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04134" y="3957080"/>
            <a:ext cx="1336717" cy="52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</a:t>
            </a:r>
          </a:p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коек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3475" y="3872630"/>
            <a:ext cx="1433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</a:p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врачей в</a:t>
            </a:r>
          </a:p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районе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8681" y="5402465"/>
            <a:ext cx="1886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</a:t>
            </a:r>
          </a:p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медицинскими</a:t>
            </a:r>
          </a:p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работниками</a:t>
            </a:r>
          </a:p>
          <a:p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(на 10 тыс. чел.)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5" y="3427269"/>
            <a:ext cx="1530673" cy="153067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6368" y="3723849"/>
            <a:ext cx="1693913" cy="92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57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33" y="3390198"/>
            <a:ext cx="1542353" cy="154235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04279" y="3629057"/>
            <a:ext cx="898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  <a:endParaRPr lang="ru-RU" sz="4400" b="1" dirty="0">
              <a:solidFill>
                <a:srgbClr val="007F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800" dirty="0">
                <a:solidFill>
                  <a:srgbClr val="00B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406" y="5043190"/>
            <a:ext cx="1648578" cy="164857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24998" y="5279353"/>
            <a:ext cx="1217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113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4" name="Рисунок 23" descr="https://images.vector-images.com/67/Khislavichskiy_rayon_co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1744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8" y="1176948"/>
            <a:ext cx="1658624" cy="1656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2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</a:t>
            </a:r>
            <a:endParaRPr lang="ru-RU" sz="28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5119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8" y="2980250"/>
            <a:ext cx="1624075" cy="16217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50" y="4708506"/>
            <a:ext cx="1712219" cy="17097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21491" y="3206364"/>
            <a:ext cx="3045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41</a:t>
            </a:r>
            <a:r>
              <a:rPr lang="ru-RU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спортивный объект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00855" y="3936355"/>
            <a:ext cx="29174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ФОК  им. Г.И. Сидоренкова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196548" y="2370834"/>
            <a:ext cx="17623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</a:t>
            </a:r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539</a:t>
            </a:r>
            <a:r>
              <a:rPr lang="en-US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800" dirty="0">
              <a:solidFill>
                <a:srgbClr val="59C0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63969" y="1477084"/>
            <a:ext cx="3929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населения, занимающаяся физкультурой и спортом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75969" y="4828863"/>
            <a:ext cx="30957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2022 г. проведено</a:t>
            </a:r>
          </a:p>
          <a:p>
            <a:pPr algn="ctr"/>
            <a:r>
              <a:rPr lang="ru-RU" sz="3200" b="1" dirty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62 </a:t>
            </a:r>
            <a:r>
              <a:rPr lang="ru-RU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спортивно-массовых мероприятия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915" y="154887"/>
            <a:ext cx="11945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983428" y="3949560"/>
            <a:ext cx="1166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Крупные:</a:t>
            </a:r>
          </a:p>
        </p:txBody>
      </p:sp>
      <p:pic>
        <p:nvPicPr>
          <p:cNvPr id="17" name="Рисунок 16" descr="https://images.vector-images.com/67/Khislavichskiy_rayon_coa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0473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Культура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859967" y="1911127"/>
            <a:ext cx="73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</a:p>
        </p:txBody>
      </p:sp>
      <p:pic>
        <p:nvPicPr>
          <p:cNvPr id="2050" name="Picture 2" descr="C:\Users\экономика\Desktop\флешка28.08.2017\фото_Хиславичи\дом культур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1107" y="1392694"/>
            <a:ext cx="2978982" cy="1930156"/>
          </a:xfrm>
          <a:prstGeom prst="roundRect">
            <a:avLst/>
          </a:prstGeom>
          <a:noFill/>
          <a:ln w="38100">
            <a:solidFill>
              <a:srgbClr val="7CD9E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20" y="5407076"/>
            <a:ext cx="953302" cy="95330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0" y="1051945"/>
            <a:ext cx="994254" cy="99425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6" y="2411748"/>
            <a:ext cx="953302" cy="9533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39707" y="6340565"/>
            <a:ext cx="1229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Библиотеки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1379" y="5572101"/>
            <a:ext cx="860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117" y="3385557"/>
            <a:ext cx="1582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Парки отдыха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4474" y="2545737"/>
            <a:ext cx="452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7982" y="2065383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Музеи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5717" y="1160873"/>
            <a:ext cx="506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1" name="Picture 3" descr="C:\Users\экономика\Desktop\флешка28.08.2017\фото_Хиславичи2\школа искусств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12497" y="1088296"/>
            <a:ext cx="3028208" cy="2033986"/>
          </a:xfrm>
          <a:prstGeom prst="roundRect">
            <a:avLst/>
          </a:prstGeom>
          <a:noFill/>
          <a:ln w="38100">
            <a:solidFill>
              <a:srgbClr val="7CD9E0"/>
            </a:solidFill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81" y="3023374"/>
            <a:ext cx="2169629" cy="54640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218356" y="3016226"/>
            <a:ext cx="2706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Районный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Центр культуры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89" y="2700926"/>
            <a:ext cx="2683648" cy="50164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4711309" y="2808736"/>
            <a:ext cx="268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Детская школа искусств</a:t>
            </a:r>
          </a:p>
        </p:txBody>
      </p:sp>
      <p:pic>
        <p:nvPicPr>
          <p:cNvPr id="40" name="Picture 3" descr="C:\FAO\инвестпаспорт\ИНВЕСТИЦИОННЫЙ ПАСПОРТ\ДК Центральный.JPG"/>
          <p:cNvPicPr>
            <a:picLocks noChangeAspect="1" noChangeArrowheads="1"/>
          </p:cNvPicPr>
          <p:nvPr/>
        </p:nvPicPr>
        <p:blipFill rotWithShape="1">
          <a:blip r:embed="rId11" cstate="print"/>
          <a:srcRect l="18371" r="16295"/>
          <a:stretch/>
        </p:blipFill>
        <p:spPr bwMode="auto">
          <a:xfrm>
            <a:off x="346320" y="3842497"/>
            <a:ext cx="955485" cy="955485"/>
          </a:xfrm>
          <a:prstGeom prst="ellipse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5" y="3827671"/>
            <a:ext cx="968441" cy="96844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46394" y="395981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-128153" y="4819277"/>
            <a:ext cx="1986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z="1400" dirty="0"/>
              <a:t>Клубные учреждения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621523" y="3733085"/>
            <a:ext cx="564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проведено</a:t>
            </a:r>
          </a:p>
          <a:p>
            <a:pPr algn="ctr"/>
            <a:r>
              <a:rPr lang="ru-RU" sz="2400" b="1" dirty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2 589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мероприятий в сфере культуры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072161" y="4510798"/>
            <a:ext cx="4746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2400" b="1" dirty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44</a:t>
            </a:r>
            <a:r>
              <a:rPr lang="ru-RU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клубных формированиях занимаются </a:t>
            </a:r>
            <a:r>
              <a:rPr lang="ru-RU" sz="2400" b="1" dirty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554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человека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859967" y="5414748"/>
            <a:ext cx="495851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библиотеках зарегистрировано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5 250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читателей</a:t>
            </a:r>
            <a:r>
              <a:rPr lang="ru-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2400" b="1" smtClean="0">
                <a:solidFill>
                  <a:srgbClr val="40B6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82 165</a:t>
            </a:r>
            <a:r>
              <a:rPr lang="ru-RU" sz="2400" b="1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книжный фонд, </a:t>
            </a:r>
          </a:p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книговыдача</a:t>
            </a:r>
            <a:r>
              <a:rPr lang="ru-R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b="1" dirty="0" smtClean="0">
                <a:solidFill>
                  <a:srgbClr val="40B6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96 600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экземпляров</a:t>
            </a:r>
          </a:p>
        </p:txBody>
      </p:sp>
      <p:pic>
        <p:nvPicPr>
          <p:cNvPr id="38" name="Рисунок 37" descr="https://images.vector-images.com/67/Khislavichskiy_rayon_coa5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8420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hislavichi.museum67.ru/files/277/resize/e8871f44-3c81-42f7-bdad-1_200_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1753" y="1899518"/>
            <a:ext cx="3064819" cy="1695449"/>
          </a:xfrm>
          <a:prstGeom prst="roundRect">
            <a:avLst/>
          </a:prstGeom>
          <a:noFill/>
          <a:ln w="38100">
            <a:solidFill>
              <a:srgbClr val="7CD9E0"/>
            </a:solidFill>
          </a:ln>
        </p:spPr>
      </p:pic>
      <p:pic>
        <p:nvPicPr>
          <p:cNvPr id="4102" name="Picture 6" descr="http://hislavichi.museum67.ru/files/247/resize/etnogr2_250_1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4237" y="1299885"/>
            <a:ext cx="3081737" cy="1715202"/>
          </a:xfrm>
          <a:prstGeom prst="roundRect">
            <a:avLst/>
          </a:prstGeom>
          <a:noFill/>
          <a:ln w="38100">
            <a:solidFill>
              <a:srgbClr val="7CD9E0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3" y="3803128"/>
            <a:ext cx="815476" cy="8154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0" y="2297571"/>
            <a:ext cx="811435" cy="8114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Туризм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16494" y="2427536"/>
            <a:ext cx="71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45135" y="4447889"/>
            <a:ext cx="79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3167372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Объекты культурного наследия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00339" y="3910970"/>
            <a:ext cx="70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0" y="4590394"/>
            <a:ext cx="16558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Объекты   </a:t>
            </a:r>
          </a:p>
          <a:p>
            <a:pPr algn="ctr"/>
            <a:r>
              <a:rPr lang="ru-RU" sz="11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археологического наследия</a:t>
            </a: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6" y="5304096"/>
            <a:ext cx="2292751" cy="54327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535712" y="5313993"/>
            <a:ext cx="2315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Приоритетные направления: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769643" y="3428952"/>
            <a:ext cx="92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B2D4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03" y="1350796"/>
            <a:ext cx="2325887" cy="65661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143796" y="1363841"/>
            <a:ext cx="233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Церковь Покрова Пресвятой Богородицы в деревне </a:t>
            </a:r>
            <a:r>
              <a:rPr lang="ru-RU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Черепово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4100" name="Picture 4" descr="http://hislavichi.museum67.ru/files/277/resize/5647_200_26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9755" y="2789212"/>
            <a:ext cx="2094354" cy="2423466"/>
          </a:xfrm>
          <a:prstGeom prst="roundRect">
            <a:avLst/>
          </a:prstGeom>
          <a:noFill/>
          <a:ln w="38100">
            <a:solidFill>
              <a:srgbClr val="7CD9E0"/>
            </a:solidFill>
          </a:ln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A4C98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29" y="3077050"/>
            <a:ext cx="1948493" cy="550079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361003" y="3206882"/>
            <a:ext cx="208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Храм Бориса и Глеба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в Хиславичах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8ACE5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92" y="934254"/>
            <a:ext cx="2317544" cy="549537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347343" y="969486"/>
            <a:ext cx="233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 районный краеведческий музей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71" y="3743182"/>
            <a:ext cx="2981439" cy="1808267"/>
          </a:xfrm>
          <a:prstGeom prst="rect">
            <a:avLst/>
          </a:prstGeom>
          <a:ln w="12700">
            <a:solidFill>
              <a:srgbClr val="4CCBD4"/>
            </a:solidFill>
            <a:prstDash val="lgDash"/>
          </a:ln>
        </p:spPr>
      </p:pic>
      <p:sp>
        <p:nvSpPr>
          <p:cNvPr id="34" name="TextBox 33"/>
          <p:cNvSpPr txBox="1"/>
          <p:nvPr/>
        </p:nvSpPr>
        <p:spPr>
          <a:xfrm>
            <a:off x="4604611" y="3790572"/>
            <a:ext cx="2658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Событийный туризм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34" y="4115584"/>
            <a:ext cx="266700" cy="23346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12" y="4705838"/>
            <a:ext cx="266700" cy="2334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0779" y="4107055"/>
            <a:ext cx="2698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апреля – Районный фестиваль юмора «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Клюкинская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юморина»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894134" y="4639532"/>
            <a:ext cx="2369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ноября – Российско-белорусский фестиваль народного творчества 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«Две Руси – две сестры»</a:t>
            </a:r>
          </a:p>
        </p:txBody>
      </p:sp>
      <p:pic>
        <p:nvPicPr>
          <p:cNvPr id="41" name="Рисунок 40" descr="РЕЛИГИОЗНЫЙ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513400" y="5931476"/>
            <a:ext cx="602277" cy="602277"/>
          </a:xfrm>
          <a:prstGeom prst="rect">
            <a:avLst/>
          </a:prstGeom>
        </p:spPr>
      </p:pic>
      <p:pic>
        <p:nvPicPr>
          <p:cNvPr id="42" name="Рисунок 41" descr="СЕЛЬСКИЙ И ЭКОЛОГИЧЕСКИЙ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428777" y="6441334"/>
            <a:ext cx="612386" cy="612386"/>
          </a:xfrm>
          <a:prstGeom prst="rect">
            <a:avLst/>
          </a:prstGeom>
        </p:spPr>
      </p:pic>
      <p:pic>
        <p:nvPicPr>
          <p:cNvPr id="56" name="Рисунок 55" descr="РЕКРЕАЦИОННЫЙ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254187" y="5877705"/>
            <a:ext cx="603216" cy="60321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045582" y="6066852"/>
            <a:ext cx="1895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Религиозный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809903" y="6053532"/>
            <a:ext cx="2228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Рекреационный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980026" y="6580735"/>
            <a:ext cx="2514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Сельский и экологический 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7" y="5243157"/>
            <a:ext cx="870876" cy="87087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39396" y="6116760"/>
            <a:ext cx="1193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ru-RU" sz="1100" dirty="0"/>
              <a:t>Церкви и храмы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30733" y="5383697"/>
            <a:ext cx="452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pic>
        <p:nvPicPr>
          <p:cNvPr id="51" name="Рисунок 50" descr="https://images.vector-images.com/67/Khislavichskiy_rayon_coa5.jpg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63" y="1087901"/>
            <a:ext cx="828996" cy="82899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50828" y="1206442"/>
            <a:ext cx="769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0638" y="1885240"/>
            <a:ext cx="1176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Средства размещения</a:t>
            </a:r>
          </a:p>
        </p:txBody>
      </p:sp>
    </p:spTree>
    <p:extLst>
      <p:ext uri="{BB962C8B-B14F-4D97-AF65-F5344CB8AC3E}">
        <p14:creationId xmlns:p14="http://schemas.microsoft.com/office/powerpoint/2010/main" val="3480907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SWOT</a:t>
            </a:r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-анализ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015394"/>
              </p:ext>
            </p:extLst>
          </p:nvPr>
        </p:nvGraphicFramePr>
        <p:xfrm>
          <a:off x="491252" y="1297508"/>
          <a:ext cx="6083417" cy="4337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4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629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23513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Сильные стороны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Open Sans" panose="020B0606030504020204"/>
                        </a:rPr>
                        <a:t>S</a:t>
                      </a:r>
                      <a:endParaRPr lang="ru-RU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выгодное географическое положение;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относительная близость к московской  агломерации и границе с Республикой Беларусь;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развитая транспортная инфраструктура;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наличие комплекса культурно-исторических ценностей;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экологически чистые территории;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наличие сырья: леса, огнеупорной глины, песчано-гравийной смеси.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>
                    <a:solidFill>
                      <a:srgbClr val="6F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4352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</a:rPr>
                        <a:t>Слабые стороны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Open Sans" panose="020B0606030504020204"/>
                        </a:rPr>
                        <a:t>W</a:t>
                      </a:r>
                      <a:endParaRPr lang="ru-RU" sz="16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слабость инновационной составляющей в                           промышленности;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вытеснение продукции предприятий района продукцией другого производства;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дефицит кадров из-за возникших демографических диспропорций.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>
                    <a:solidFill>
                      <a:srgbClr val="8FD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1089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Возможности</a:t>
                      </a:r>
                    </a:p>
                    <a:p>
                      <a:pPr algn="ctr"/>
                      <a:r>
                        <a:rPr lang="en-US" sz="1600" b="1" dirty="0">
                          <a:latin typeface="Open Sans" panose="020B0606030504020204"/>
                        </a:rPr>
                        <a:t>O</a:t>
                      </a:r>
                      <a:endParaRPr lang="ru-RU" sz="1600" b="1" dirty="0"/>
                    </a:p>
                  </a:txBody>
                  <a:tcPr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расширение рынка продукции местных производителей;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внедрение инновационных технологий;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вовлечение в сельхозпроизводство  неиспользуемых угодий;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возможности локализации производства для белорусского бизнеса;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развитие специализированных видов туризма: рыболовство, охота.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>
                    <a:solidFill>
                      <a:srgbClr val="E8E8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919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Угрозы</a:t>
                      </a:r>
                    </a:p>
                    <a:p>
                      <a:pPr algn="ctr"/>
                      <a:r>
                        <a:rPr lang="en-US" sz="1600" b="1" dirty="0">
                          <a:latin typeface="Open Sans" panose="020B0606030504020204"/>
                        </a:rPr>
                        <a:t>T</a:t>
                      </a:r>
                      <a:endParaRPr lang="ru-RU" sz="1600" b="1" dirty="0"/>
                    </a:p>
                  </a:txBody>
                  <a:tcPr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демографическое старение населения;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отток из района способной творческой молодежи.</a:t>
                      </a:r>
                      <a:endParaRPr lang="ru-RU" sz="1100" dirty="0">
                        <a:solidFill>
                          <a:schemeClr val="tx1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>
                    <a:solidFill>
                      <a:srgbClr val="FBFB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27</a:t>
            </a:r>
          </a:p>
        </p:txBody>
      </p:sp>
      <p:pic>
        <p:nvPicPr>
          <p:cNvPr id="10" name="Рисунок 9" descr="https://images.vector-images.com/67/Khislavichskiy_rayon_coa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0001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52" t="7485" r="9452" b="8220"/>
          <a:stretch/>
        </p:blipFill>
        <p:spPr>
          <a:xfrm>
            <a:off x="172523" y="1371976"/>
            <a:ext cx="7548234" cy="4419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1735" y="719034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2810" y="1371976"/>
            <a:ext cx="3196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ГЛАВА МУНИЦИПАЛЬНОГО ОБРАЗОВАНИЯ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«ХИСЛАВИЧСКИЙ РАЙОН» СМОЛЕНСКОЙ ОБЛАСТИ: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7980" y="3753531"/>
            <a:ext cx="3399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НАЧАЛЬНИК ОТДЕЛА ПО ЭКОНОМИКЕ И КОМПЛЕКСНОМУ РАЗВИТИЮ АДМИНИСТРАЦИИ МУНИЦИПАЛЬНОГО ОБРАЗОВАНИЯ «ХИСЛАВИЧСКИЙ РАЙОН» СМОЛЕНСКОЙ ОБЛАСТИ: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51841" y="1699837"/>
            <a:ext cx="258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инвестиционного развития Смоленской области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51840" y="3932286"/>
            <a:ext cx="2583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«Корпорация инвестиционного развития»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5870" y="2371921"/>
            <a:ext cx="31880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Шапкин 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Сергей Александрович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(48140) 2-11-44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hislav@admin-smolensk.ru</a:t>
            </a:r>
            <a:r>
              <a:rPr lang="en-US" sz="14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400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hislav.admin-smolensk.ru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400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4270" y="5207017"/>
            <a:ext cx="3286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Куцабина</a:t>
            </a: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Ольга Владимировна</a:t>
            </a: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(48140) 2-14-59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hislekonom@yandex.ru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17092" y="2653944"/>
            <a:ext cx="3274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20-55-20</a:t>
            </a: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Факс: (4812) 20-55-39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dep@smolinvest.com</a:t>
            </a:r>
            <a:endParaRPr lang="ru-RU" sz="1400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ru-RU" sz="1400" u="sng" dirty="0" err="1">
                <a:latin typeface="Open Sans" pitchFamily="34" charset="0"/>
                <a:ea typeface="Open Sans" pitchFamily="34" charset="0"/>
                <a:cs typeface="Open Sans" pitchFamily="34" charset="0"/>
                <a:hlinkClick r:id="rId7"/>
              </a:rPr>
              <a:t>dep-invest.admin-smolensk.ru</a:t>
            </a:r>
            <a:endParaRPr lang="ru-RU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89058" y="4773890"/>
            <a:ext cx="3016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77-00-22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smolregion67@yandex.ru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corp.smolinvest.com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Контакты</a:t>
            </a:r>
            <a:endParaRPr lang="ru-RU" sz="28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0" name="Рисунок 19" descr="https://images.vector-images.com/67/Khislavichskiy_rayon_co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6562" y="183249"/>
            <a:ext cx="5400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508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0" y="1197166"/>
            <a:ext cx="1690011" cy="1690011"/>
          </a:xfrm>
          <a:prstGeom prst="rect">
            <a:avLst/>
          </a:prstGeom>
        </p:spPr>
      </p:pic>
      <p:sp>
        <p:nvSpPr>
          <p:cNvPr id="40" name="Стрелка вправо 39"/>
          <p:cNvSpPr/>
          <p:nvPr/>
        </p:nvSpPr>
        <p:spPr>
          <a:xfrm>
            <a:off x="4475168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>
            <a:off x="2867749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1238763" y="530077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3188042"/>
            <a:ext cx="4162425" cy="1532239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84" y="1301852"/>
            <a:ext cx="3978693" cy="1598715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sp>
        <p:nvSpPr>
          <p:cNvPr id="34" name="Овал 33"/>
          <p:cNvSpPr/>
          <p:nvPr/>
        </p:nvSpPr>
        <p:spPr>
          <a:xfrm>
            <a:off x="5288104" y="4916188"/>
            <a:ext cx="942420" cy="91232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685824" y="4917932"/>
            <a:ext cx="942420" cy="912323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2055510" y="4917933"/>
            <a:ext cx="942420" cy="912323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545661" y="4917934"/>
            <a:ext cx="942420" cy="912323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061031" y="31256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Историческая справка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07841" y="5136589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1450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3805" y="5872820"/>
            <a:ext cx="1394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Первое упоминание 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летописи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28236" y="5867593"/>
            <a:ext cx="1596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Хиславичи отходят к Российской Империи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496407" y="5867593"/>
            <a:ext cx="1378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Переход 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состав 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Рославльского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уезда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941074" y="5863775"/>
            <a:ext cx="1646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Хиславичи стал райцентром Смоленской области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28600" y="3200495"/>
            <a:ext cx="4124324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1359 году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Хославичская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земля вошла в состав Великого княжества Литовского.  С начала 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XVII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века на протяжении почти 200 лет местечко Хиславичи и окрестные земли принадлежали старинному дворянскому роду Салтыковых.</a:t>
            </a:r>
          </a:p>
          <a:p>
            <a:pPr algn="just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Перед Великой Отечественной войной в районе работали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спиртзаводы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льнозавод, фосфоритный рудник, трикотажная , портняжная и веревочная артели.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005409" y="514437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1772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64137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1924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4365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3915" y="154887"/>
            <a:ext cx="11063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81651" y="1848675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77608" y="1811338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21391" y="3756867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617348" y="3719530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28584" y="1281317"/>
            <a:ext cx="394191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Территорий района начала заселяться древнейшими людьми около шести тысячелетий назад. Об этом свидетельствуют археологические памятники: городища, селища, стоянки и курганы.</a:t>
            </a:r>
          </a:p>
          <a:p>
            <a:pPr algn="just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В 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XII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веке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Хославичи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вошли в состав Смоленского княжества. В 1180 году внук князя Ростислав, Мстислав Романович, получил в управление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мстиславльскую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землю, в состав которого вошли и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Хославичи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45" name="Рисунок 44" descr="камень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798" y="1167018"/>
            <a:ext cx="1709592" cy="1709592"/>
          </a:xfrm>
          <a:prstGeom prst="rect">
            <a:avLst/>
          </a:prstGeom>
        </p:spPr>
      </p:pic>
      <p:pic>
        <p:nvPicPr>
          <p:cNvPr id="46" name="Рисунок 45" descr="Сквер памят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12117" y="3135602"/>
            <a:ext cx="1672517" cy="1679038"/>
          </a:xfrm>
          <a:prstGeom prst="rect">
            <a:avLst/>
          </a:prstGeom>
        </p:spPr>
      </p:pic>
      <p:pic>
        <p:nvPicPr>
          <p:cNvPr id="48" name="Рисунок 47" descr="церковь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97275" y="3141414"/>
            <a:ext cx="1673226" cy="1673226"/>
          </a:xfrm>
          <a:prstGeom prst="rect">
            <a:avLst/>
          </a:prstGeom>
        </p:spPr>
      </p:pic>
      <p:pic>
        <p:nvPicPr>
          <p:cNvPr id="47" name="Рисунок 46" descr="дом культур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73889" y="1183759"/>
            <a:ext cx="1714499" cy="1714499"/>
          </a:xfrm>
          <a:prstGeom prst="rect">
            <a:avLst/>
          </a:prstGeom>
        </p:spPr>
      </p:pic>
      <p:pic>
        <p:nvPicPr>
          <p:cNvPr id="44" name="Рисунок 43" descr="https://images.vector-images.com/67/Khislavichskiy_rayon_co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7948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59" y="3635017"/>
            <a:ext cx="1207289" cy="3046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545"/>
            <a:ext cx="545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Хиславичский район сегодня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63" y="1477976"/>
            <a:ext cx="2804431" cy="86980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18696" y="2279159"/>
            <a:ext cx="117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Население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4777" y="1355714"/>
            <a:ext cx="176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5649" y="3067775"/>
            <a:ext cx="2367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Городские поселения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07466" y="2249489"/>
            <a:ext cx="2071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Сельские поселения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33589" y="1615288"/>
            <a:ext cx="124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1 161 </a:t>
            </a:r>
            <a:r>
              <a:rPr lang="ru-RU" sz="16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кв.км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38404" y="3319417"/>
            <a:ext cx="938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35308" y="2539840"/>
            <a:ext cx="1711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60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6 535</a:t>
            </a:r>
            <a:r>
              <a:rPr lang="ru-RU" sz="160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тыс.чел</a:t>
            </a:r>
            <a:r>
              <a:rPr lang="ru-RU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20440" y="2439655"/>
            <a:ext cx="924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" y="3089040"/>
            <a:ext cx="796481" cy="79648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39" y="1451907"/>
            <a:ext cx="802911" cy="80291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7" y="1210927"/>
            <a:ext cx="788524" cy="78852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661185" y="1600435"/>
            <a:ext cx="20914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Владимировское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Городищенское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Кожуховичское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6" y="2127839"/>
            <a:ext cx="825615" cy="82561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09211" y="3657971"/>
            <a:ext cx="1196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3915" y="154887"/>
            <a:ext cx="11063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7" name="Рисунок 26" descr="Хиславичский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6368" y="4571060"/>
            <a:ext cx="1818615" cy="180153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22288" y="1601849"/>
            <a:ext cx="15412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Корзовское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Печерское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Череповское</a:t>
            </a:r>
            <a:endParaRPr lang="ru-RU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C:\Users\673F~1\AppData\Local\Temp\Rar$DI13.079\Хиславичский р-н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3340" y="2918882"/>
            <a:ext cx="5276335" cy="4001267"/>
          </a:xfrm>
          <a:prstGeom prst="rect">
            <a:avLst/>
          </a:prstGeom>
          <a:noFill/>
        </p:spPr>
      </p:pic>
      <p:pic>
        <p:nvPicPr>
          <p:cNvPr id="39" name="Рисунок 38" descr="https://images.vector-images.com/67/Khislavichskiy_rayon_coa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7218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8" y="4931116"/>
            <a:ext cx="2663880" cy="1779782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0" y="3883304"/>
            <a:ext cx="2576777" cy="728779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8" y="2403988"/>
            <a:ext cx="2672050" cy="1163970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5" y="1232603"/>
            <a:ext cx="2576451" cy="849518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114658" y="317130"/>
            <a:ext cx="539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Природные ресурсы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7168" y="4925794"/>
            <a:ext cx="26720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 районе есть залежи песка и </a:t>
            </a:r>
            <a:r>
              <a:rPr lang="ru-RU" sz="10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песчано</a:t>
            </a:r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–гравийных грунтов. Из строительных материалов имеются глины и суглинки. Запасы известкового туфа на территории района представлены тремя месторождениями: «</a:t>
            </a:r>
            <a:r>
              <a:rPr lang="ru-RU" sz="10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Лыза</a:t>
            </a:r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–1», «Лыза-2» и «Коханово». Запасы фосфоритов на территории </a:t>
            </a:r>
            <a:r>
              <a:rPr lang="ru-RU" sz="10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Хиславичского</a:t>
            </a:r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района расположены на участках:  «</a:t>
            </a:r>
            <a:r>
              <a:rPr lang="ru-RU" sz="10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Романек</a:t>
            </a:r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», «Стайки» </a:t>
            </a:r>
            <a:r>
              <a:rPr lang="ru-RU" sz="10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Сожского</a:t>
            </a:r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месторождения.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25338" y="2398406"/>
            <a:ext cx="26638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Большая часть территории </a:t>
            </a:r>
            <a:r>
              <a:rPr lang="ru-RU" sz="10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Хиславичского</a:t>
            </a:r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района расположена в пределах </a:t>
            </a:r>
            <a:r>
              <a:rPr lang="ru-RU" sz="10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Сожско</a:t>
            </a:r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– </a:t>
            </a:r>
            <a:r>
              <a:rPr lang="ru-RU" sz="10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Остёрской</a:t>
            </a:r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низины,  представляющей собой плоскую и слабоволнистую равнину. На северо-западе в пределы района заходят отроги Смоленской возвышенности.</a:t>
            </a:r>
            <a:endParaRPr lang="ru-RU" sz="105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6345" y="3883304"/>
            <a:ext cx="2603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 Климат района мягкий умеренно – континентальный. Наиболее холодный месяц - январь, наиболее теплый – июль.</a:t>
            </a:r>
            <a:endParaRPr lang="ru-RU" sz="11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2720" y="1232156"/>
            <a:ext cx="25767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севера района на юго-запад протекает река </a:t>
            </a:r>
            <a:r>
              <a:rPr lang="ru-RU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Сож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(левый приток Днепра). Правобережная часть района дренируется небольшими речками.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1" y="2210560"/>
            <a:ext cx="346851" cy="33390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8" y="1034256"/>
            <a:ext cx="385217" cy="38521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9" y="3696418"/>
            <a:ext cx="385217" cy="4073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85" y="4730220"/>
            <a:ext cx="377130" cy="3911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" name="Picture 2" descr="C:\Users\673F~1\AppData\Local\Temp\Rar$DI21.891\Хислав р-н иск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3881" y="1421421"/>
            <a:ext cx="3986315" cy="3345801"/>
          </a:xfrm>
          <a:prstGeom prst="rect">
            <a:avLst/>
          </a:prstGeom>
          <a:noFill/>
        </p:spPr>
      </p:pic>
      <p:pic>
        <p:nvPicPr>
          <p:cNvPr id="2051" name="Picture 3" descr="C:\Users\673F~1\AppData\Local\Temp\Rar$DI31.578\Хислав р-н обознач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19388" y="4843328"/>
            <a:ext cx="3074534" cy="1736084"/>
          </a:xfrm>
          <a:prstGeom prst="rect">
            <a:avLst/>
          </a:prstGeom>
          <a:noFill/>
        </p:spPr>
      </p:pic>
      <p:pic>
        <p:nvPicPr>
          <p:cNvPr id="27" name="Рисунок 26" descr="https://images.vector-images.com/67/Khislavichskiy_rayon_coa5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7172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35" y="2607657"/>
            <a:ext cx="1008046" cy="1022679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926"/>
            <a:ext cx="2296633" cy="136800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42" y="1151926"/>
            <a:ext cx="2296633" cy="136800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01" y="1151927"/>
            <a:ext cx="2668401" cy="1360712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086043" y="184040"/>
            <a:ext cx="5453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Социально-экономическое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6672" y="1278285"/>
            <a:ext cx="2263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Среднемесячная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заработная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плата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работников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76934" y="1311460"/>
            <a:ext cx="2262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розничной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торговли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442318" y="266595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71,5%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346764" y="2941908"/>
            <a:ext cx="10297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средне-</a:t>
            </a:r>
          </a:p>
          <a:p>
            <a:pPr algn="ctr"/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областному</a:t>
            </a:r>
          </a:p>
          <a:p>
            <a:pPr algn="ctr"/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уровню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6097" y="2722232"/>
            <a:ext cx="121475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32,7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руб.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105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155495" y="2757744"/>
            <a:ext cx="12859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195,89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855116" y="2680320"/>
            <a:ext cx="10855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284,3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192491" y="3831795"/>
            <a:ext cx="285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9C0D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Динамика отчислений</a:t>
            </a:r>
          </a:p>
        </p:txBody>
      </p:sp>
      <p:pic>
        <p:nvPicPr>
          <p:cNvPr id="106" name="Рисунок 10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5155" y="4213376"/>
            <a:ext cx="3891673" cy="50016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86" y="4359911"/>
            <a:ext cx="1320601" cy="326704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3192491" y="4348045"/>
            <a:ext cx="1290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 год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035480" y="4710813"/>
            <a:ext cx="1653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доходов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036120" y="5389329"/>
            <a:ext cx="1744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расходов</a:t>
            </a: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27" y="5030456"/>
            <a:ext cx="1320601" cy="326704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55" y="5706570"/>
            <a:ext cx="1320602" cy="326704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3184939" y="5053228"/>
            <a:ext cx="1461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317,1  млн. руб.</a:t>
            </a: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1" y="4364494"/>
            <a:ext cx="2062363" cy="326704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19" y="5034667"/>
            <a:ext cx="2057251" cy="32670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54" y="5701990"/>
            <a:ext cx="2057250" cy="326704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4675880" y="4359103"/>
            <a:ext cx="2075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 год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185342" y="5732110"/>
            <a:ext cx="1552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</a:t>
            </a: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1,9</a:t>
            </a:r>
            <a:r>
              <a:rPr lang="ru-RU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млн. руб.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4731751" y="5039919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 </a:t>
            </a:r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60,7</a:t>
            </a:r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млн. руб.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4719252" y="5711453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 </a:t>
            </a:r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64,5</a:t>
            </a:r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млн. руб.</a:t>
            </a:r>
          </a:p>
        </p:txBody>
      </p:sp>
      <p:pic>
        <p:nvPicPr>
          <p:cNvPr id="123" name="Рисунок 1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743" y="3537660"/>
            <a:ext cx="681069" cy="681069"/>
          </a:xfrm>
          <a:prstGeom prst="rect">
            <a:avLst/>
          </a:prstGeom>
        </p:spPr>
      </p:pic>
      <p:pic>
        <p:nvPicPr>
          <p:cNvPr id="124" name="Рисунок 123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7140" y="2951797"/>
            <a:ext cx="393612" cy="19126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491161" y="1179809"/>
            <a:ext cx="26253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Объем отгруженных товаров собственного производства, выполненных работ и услуг по всем видам экономической деятельности</a:t>
            </a:r>
            <a:endParaRPr lang="ru-RU" sz="13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9" name="Рисунок 48" descr="https://images.vector-images.com/67/Khislavichskiy_rayon_coa5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1" y="3795343"/>
            <a:ext cx="2481721" cy="272716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72771" y="3820521"/>
            <a:ext cx="1792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Естественная убыль </a:t>
            </a:r>
          </a:p>
          <a:p>
            <a:pPr algn="ctr"/>
            <a:r>
              <a:rPr lang="ru-RU" sz="12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составила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21247" y="4637900"/>
            <a:ext cx="1531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Уровень безработицы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5501" y="5285775"/>
            <a:ext cx="1517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трудоспособного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населения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38678" y="4205715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 чел.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62750" y="4913184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1,15 %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5975" y="5972112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3,55 тыс. чел.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8" y="4930249"/>
            <a:ext cx="849733" cy="84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4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64" y="1103613"/>
            <a:ext cx="4552052" cy="4464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68399" y="1169275"/>
            <a:ext cx="4389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инвестиций в основной капитал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1028815"/>
            <a:ext cx="2319174" cy="6953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70234" y="1118767"/>
            <a:ext cx="23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инвестиций в основной капитал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40259" y="1841944"/>
            <a:ext cx="1364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552,163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21824" y="2180937"/>
            <a:ext cx="1022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млн. руб.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" y="2684219"/>
            <a:ext cx="2334402" cy="64767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361979" y="4253149"/>
            <a:ext cx="1218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3" y="2899512"/>
            <a:ext cx="894598" cy="88729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98382" y="2955810"/>
            <a:ext cx="745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066052" y="2969905"/>
            <a:ext cx="1861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Реализующийся инвестиционный проект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134202483"/>
              </p:ext>
            </p:extLst>
          </p:nvPr>
        </p:nvGraphicFramePr>
        <p:xfrm>
          <a:off x="2819978" y="316906"/>
          <a:ext cx="5073818" cy="6783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5" name="Рисунок 24" descr="https://images.vector-images.com/67/Khislavichskiy_rayon_co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8732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" y="5299471"/>
            <a:ext cx="5509054" cy="982996"/>
          </a:xfrm>
          <a:prstGeom prst="rect">
            <a:avLst/>
          </a:prstGeom>
          <a:ln w="12700">
            <a:solidFill>
              <a:srgbClr val="78A45A"/>
            </a:solidFill>
            <a:prstDash val="lg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414" y="3575520"/>
            <a:ext cx="5898261" cy="1105215"/>
          </a:xfrm>
          <a:prstGeom prst="rect">
            <a:avLst/>
          </a:prstGeom>
          <a:ln w="12700">
            <a:solidFill>
              <a:srgbClr val="2765C1"/>
            </a:solidFill>
            <a:prstDash val="lg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" y="1847938"/>
            <a:ext cx="5707697" cy="1203274"/>
          </a:xfrm>
          <a:prstGeom prst="rect">
            <a:avLst/>
          </a:prstGeom>
          <a:ln w="12700">
            <a:solidFill>
              <a:srgbClr val="6FCECE"/>
            </a:solidFill>
            <a:prstDash val="lgDash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потенциал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24" y="1952810"/>
            <a:ext cx="5707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молочно-мясного животноводства и сопутствующих высокотехнологических отраслей промышленной переработки.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Освоение залежных, неэффективно используемых земель.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экологически чистой продукции (овощеводство, садоводство), ориентированной на внутренний рынок.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61375" y="1441796"/>
            <a:ext cx="2869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79BC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Сельское хозяйство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10688" y="3712628"/>
            <a:ext cx="5848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Жилищное строительство, в том числе льготное для молодых специалистов и многодетных семей.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 жилья 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эконом-класса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отвечающего стандартам ценовой доступности, 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энергоэффективности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 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экологичности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92683" y="3095458"/>
            <a:ext cx="2206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494" y="5366101"/>
            <a:ext cx="5260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Организация работы сувенирных лавок, разработка и изготовление сувенирной, туристической продукции.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 и развитие гостиничных комплексов, баз отдыха, 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кенпинговых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зон.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7975" y="4820956"/>
            <a:ext cx="1174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4BCB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Туризм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48370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8705"/>
            <a:ext cx="7559675" cy="439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9" y="1044004"/>
            <a:ext cx="751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Приоритетные направления инвестирования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1" name="Рисунок 30" descr="туризм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4BCBD4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708257" y="4980974"/>
            <a:ext cx="1207536" cy="1125204"/>
          </a:xfrm>
          <a:prstGeom prst="rect">
            <a:avLst/>
          </a:prstGeom>
        </p:spPr>
      </p:pic>
      <p:pic>
        <p:nvPicPr>
          <p:cNvPr id="32" name="Рисунок 31" descr="Строительство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6368" y="3418256"/>
            <a:ext cx="1290647" cy="1335933"/>
          </a:xfrm>
          <a:prstGeom prst="rect">
            <a:avLst/>
          </a:prstGeom>
        </p:spPr>
      </p:pic>
      <p:pic>
        <p:nvPicPr>
          <p:cNvPr id="33" name="Рисунок 32" descr="Сельское хозйство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40354" y="1593116"/>
            <a:ext cx="1363668" cy="1363668"/>
          </a:xfrm>
          <a:prstGeom prst="rect">
            <a:avLst/>
          </a:prstGeom>
        </p:spPr>
      </p:pic>
      <p:pic>
        <p:nvPicPr>
          <p:cNvPr id="28" name="Рисунок 27" descr="https://images.vector-images.com/67/Khislavichskiy_rayon_co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5527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1604" y="156237"/>
            <a:ext cx="5568071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3541" y="298069"/>
            <a:ext cx="555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Semibold" panose="020B0706030804020204" pitchFamily="34" charset="0"/>
              </a:rPr>
              <a:t>ИНВЕСТИЦИОННАЯ КАРТА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2D7B279-F1A2-0DA6-031F-9CB8719162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228" y="6045414"/>
            <a:ext cx="494166" cy="511444"/>
          </a:xfrm>
          <a:prstGeom prst="rect">
            <a:avLst/>
          </a:prstGeom>
          <a:ln>
            <a:solidFill>
              <a:srgbClr val="5D7186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89133" y="6128479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Площадки с/х</a:t>
            </a:r>
          </a:p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назначения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52" y="6064880"/>
            <a:ext cx="481127" cy="481127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03579" y="6011026"/>
            <a:ext cx="13131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Площадки</a:t>
            </a:r>
            <a:b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промышленного</a:t>
            </a:r>
          </a:p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 назначения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625" y="6032007"/>
            <a:ext cx="529357" cy="529357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868987" y="6205423"/>
            <a:ext cx="1229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</a:rPr>
              <a:t>Туризм и отдых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3915" y="154887"/>
            <a:ext cx="1157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Хиславичский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2" name="Рисунок 21" descr="https://images.vector-images.com/67/Khislavichskiy_rayon_co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262" y="183249"/>
            <a:ext cx="514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C:\Users\673F~1\AppData\Local\Temp\Rar$DI13.079\Хиславичский р-н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5228" y="774740"/>
            <a:ext cx="6773717" cy="5136795"/>
          </a:xfrm>
          <a:prstGeom prst="rect">
            <a:avLst/>
          </a:prstGeom>
          <a:noFill/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74" y="2633989"/>
            <a:ext cx="250152" cy="2501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B2D7B279-F1A2-0DA6-031F-9CB8719162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1959" y="4574521"/>
            <a:ext cx="371412" cy="384398"/>
          </a:xfrm>
          <a:prstGeom prst="rect">
            <a:avLst/>
          </a:prstGeom>
          <a:ln>
            <a:noFill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52" y="4068237"/>
            <a:ext cx="314436" cy="314436"/>
          </a:xfrm>
          <a:prstGeom prst="rect">
            <a:avLst/>
          </a:prstGeom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B2D7B279-F1A2-0DA6-031F-9CB8719162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2213" y="3343137"/>
            <a:ext cx="371412" cy="384398"/>
          </a:xfrm>
          <a:prstGeom prst="rect">
            <a:avLst/>
          </a:prstGeom>
          <a:ln>
            <a:noFill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81" y="4766720"/>
            <a:ext cx="314436" cy="314436"/>
          </a:xfrm>
          <a:prstGeom prst="rect">
            <a:avLst/>
          </a:prstGeom>
          <a:ln>
            <a:noFill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626" y="2383837"/>
            <a:ext cx="250152" cy="2501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68CA6CB-69E2-46D1-A455-EF12E5DB571C}"/>
              </a:ext>
            </a:extLst>
          </p:cNvPr>
          <p:cNvSpPr txBox="1"/>
          <p:nvPr/>
        </p:nvSpPr>
        <p:spPr>
          <a:xfrm>
            <a:off x="7248370" y="719034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137411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8003</TotalTime>
  <Words>2806</Words>
  <Application>Microsoft Office PowerPoint</Application>
  <PresentationFormat>Произвольный</PresentationFormat>
  <Paragraphs>682</Paragraphs>
  <Slides>28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Open Sans</vt:lpstr>
      <vt:lpstr>Open Sans Semibold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Экономика</cp:lastModifiedBy>
  <cp:revision>1352</cp:revision>
  <cp:lastPrinted>2017-09-04T13:46:11Z</cp:lastPrinted>
  <dcterms:created xsi:type="dcterms:W3CDTF">2017-05-10T15:02:08Z</dcterms:created>
  <dcterms:modified xsi:type="dcterms:W3CDTF">2024-02-15T06:11:48Z</dcterms:modified>
</cp:coreProperties>
</file>