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8" r:id="rId4"/>
    <p:sldId id="289" r:id="rId5"/>
    <p:sldId id="290" r:id="rId6"/>
    <p:sldId id="292" r:id="rId7"/>
    <p:sldId id="293" r:id="rId8"/>
    <p:sldId id="294" r:id="rId9"/>
    <p:sldId id="295" r:id="rId10"/>
    <p:sldId id="283" r:id="rId11"/>
    <p:sldId id="258" r:id="rId12"/>
    <p:sldId id="260" r:id="rId13"/>
    <p:sldId id="259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4" r:id="rId25"/>
    <p:sldId id="273" r:id="rId26"/>
    <p:sldId id="275" r:id="rId27"/>
    <p:sldId id="278" r:id="rId28"/>
    <p:sldId id="300" r:id="rId29"/>
    <p:sldId id="302" r:id="rId30"/>
    <p:sldId id="301" r:id="rId31"/>
    <p:sldId id="281" r:id="rId32"/>
    <p:sldId id="284" r:id="rId33"/>
    <p:sldId id="305" r:id="rId34"/>
    <p:sldId id="297" r:id="rId35"/>
    <p:sldId id="298" r:id="rId36"/>
    <p:sldId id="299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CCFFCC"/>
    <a:srgbClr val="FFCCFF"/>
    <a:srgbClr val="CCFF66"/>
    <a:srgbClr val="FFCC66"/>
    <a:srgbClr val="FFFFCC"/>
    <a:srgbClr val="BC084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99" d="100"/>
          <a:sy n="99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тыс.рублей</a:t>
            </a:r>
            <a:endParaRPr lang="ru-RU" sz="1400" dirty="0"/>
          </a:p>
        </c:rich>
      </c:tx>
      <c:layout>
        <c:manualLayout>
          <c:xMode val="edge"/>
          <c:yMode val="edge"/>
          <c:x val="0.42902636151710116"/>
          <c:y val="3.1270358306188982E-2"/>
        </c:manualLayout>
      </c:layout>
    </c:title>
    <c:plotArea>
      <c:layout>
        <c:manualLayout>
          <c:layoutTarget val="inner"/>
          <c:xMode val="edge"/>
          <c:yMode val="edge"/>
          <c:x val="6.0193703402859393E-2"/>
          <c:y val="7.5478929954603147E-2"/>
          <c:w val="0.49824098082487039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8.3977798805758994E-2"/>
                  <c:y val="-0.154519890225449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10858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9942211201874495E-3"/>
                  <c:y val="-1.1684731590961664E-2"/>
                </c:manualLayout>
              </c:layout>
              <c:showVal val="1"/>
            </c:dLbl>
            <c:dLbl>
              <c:idx val="2"/>
              <c:layout>
                <c:manualLayout>
                  <c:x val="-1.0072761830580481E-2"/>
                  <c:y val="-7.0416579035113114E-2"/>
                </c:manualLayout>
              </c:layout>
              <c:showVal val="1"/>
            </c:dLbl>
            <c:dLbl>
              <c:idx val="4"/>
              <c:layout>
                <c:manualLayout>
                  <c:x val="-1.4303135716997338E-2"/>
                  <c:y val="-1.3027674472287145E-2"/>
                </c:manualLayout>
              </c:layout>
              <c:showVal val="1"/>
            </c:dLbl>
            <c:dLbl>
              <c:idx val="5"/>
              <c:layout>
                <c:manualLayout>
                  <c:x val="3.8617926196588034E-2"/>
                  <c:y val="-2.0505886275616201E-2"/>
                </c:manualLayout>
              </c:layout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1672,3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 (10858,0)</c:v>
                </c:pt>
                <c:pt idx="1">
                  <c:v>Налог, взимаемый в связи с применением патентной системы налогообложения (640,6)</c:v>
                </c:pt>
                <c:pt idx="2">
                  <c:v>Единый сельскохозяйственный налог (83,1)</c:v>
                </c:pt>
                <c:pt idx="3">
                  <c:v>Единый налог на вмененный доход для отдельных видов деятельности (729,2)</c:v>
                </c:pt>
                <c:pt idx="4">
                  <c:v>Государственная пошлина по делам, рассматриваемым в судах общей юрисдикции, мировыми судьями (434,8)</c:v>
                </c:pt>
                <c:pt idx="5">
                  <c:v>Налоги, сборы и регулярные платежи за пользование природными ресурсами (413,5)</c:v>
                </c:pt>
                <c:pt idx="6">
                  <c:v>Налог, взимаемый в связи с применением упрощенной системы налогообложения (1672,3)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10858</c:v>
                </c:pt>
                <c:pt idx="1">
                  <c:v>640.6</c:v>
                </c:pt>
                <c:pt idx="2">
                  <c:v>83.1</c:v>
                </c:pt>
                <c:pt idx="3">
                  <c:v>729.2</c:v>
                </c:pt>
                <c:pt idx="4">
                  <c:v>434.8</c:v>
                </c:pt>
                <c:pt idx="5">
                  <c:v>413.5</c:v>
                </c:pt>
                <c:pt idx="6">
                  <c:v>1672.3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325330908579251"/>
          <c:y val="0.11765862166252022"/>
          <c:w val="0.43144063094188417"/>
          <c:h val="0.77762076483110643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тысячах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79144846573968"/>
                  <c:y val="-3.7166205565466452E-2"/>
                </c:manualLayout>
              </c:layout>
              <c:showVal val="1"/>
            </c:dLbl>
            <c:dLbl>
              <c:idx val="1"/>
              <c:layout>
                <c:manualLayout>
                  <c:x val="-7.9739474389380646E-4"/>
                  <c:y val="-3.0117793761085844E-2"/>
                </c:manualLayout>
              </c:layout>
              <c:showVal val="1"/>
            </c:dLbl>
            <c:dLbl>
              <c:idx val="2"/>
              <c:layout>
                <c:manualLayout>
                  <c:x val="0.16729341726892055"/>
                  <c:y val="-0.1639154335687937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федерального бюджета (442,4)</c:v>
                </c:pt>
                <c:pt idx="1">
                  <c:v>За счет средств областного бюджета (641,3)</c:v>
                </c:pt>
                <c:pt idx="2">
                  <c:v>За счет средств местного бюджета (4084,8)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442.4</c:v>
                </c:pt>
                <c:pt idx="1">
                  <c:v>641.29999999999995</c:v>
                </c:pt>
                <c:pt idx="2">
                  <c:v>4084.8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98570750823056"/>
          <c:y val="0.1793579732712485"/>
          <c:w val="0.33677170829666936"/>
          <c:h val="0.7812777164656006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4364074803149718"/>
          <c:w val="0.61367562943230358"/>
          <c:h val="0.8219842519685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тыс.рублей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2088501433195439"/>
                  <c:y val="0.21424532480315053"/>
                </c:manualLayout>
              </c:layout>
              <c:showVal val="1"/>
            </c:dLbl>
            <c:dLbl>
              <c:idx val="2"/>
              <c:layout>
                <c:manualLayout>
                  <c:x val="2.0469942198399052E-2"/>
                  <c:y val="0.12186540354330709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на пенсионное обеспечение (2584,1)</c:v>
                </c:pt>
                <c:pt idx="1">
                  <c:v>Расходы на социальное обеспечение населения (2674,6)</c:v>
                </c:pt>
                <c:pt idx="2">
                  <c:v>Охрана семьи и детства (4400,6)</c:v>
                </c:pt>
                <c:pt idx="3">
                  <c:v>Другие вопросы в области социальной политики (849,3)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2584.1</c:v>
                </c:pt>
                <c:pt idx="1">
                  <c:v>2674.6</c:v>
                </c:pt>
                <c:pt idx="2">
                  <c:v>4400.6000000000004</c:v>
                </c:pt>
                <c:pt idx="3">
                  <c:v>849.3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362286716614978"/>
          <c:y val="0.19283489173228346"/>
          <c:w val="0.37729593175853016"/>
          <c:h val="0.754845964566929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тысячах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791448465739705"/>
                  <c:y val="-3.7166205565466452E-2"/>
                </c:manualLayout>
              </c:layout>
              <c:showVal val="1"/>
            </c:dLbl>
            <c:dLbl>
              <c:idx val="1"/>
              <c:layout>
                <c:manualLayout>
                  <c:x val="-7.5400101240690423E-2"/>
                  <c:y val="0.37581133653836468"/>
                </c:manualLayout>
              </c:layout>
              <c:showVal val="1"/>
            </c:dLbl>
            <c:dLbl>
              <c:idx val="2"/>
              <c:layout>
                <c:manualLayout>
                  <c:x val="1.8088071833977492E-2"/>
                  <c:y val="-0.31679794192644728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федерального бюджета (5838,9)</c:v>
                </c:pt>
                <c:pt idx="1">
                  <c:v>За счет средств областного бюджета (54191,1)</c:v>
                </c:pt>
                <c:pt idx="2">
                  <c:v>За счет средств местного бюджета (100830,3)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5838.9</c:v>
                </c:pt>
                <c:pt idx="1">
                  <c:v>54191.1</c:v>
                </c:pt>
                <c:pt idx="2">
                  <c:v>100830.3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98570750823056"/>
          <c:y val="0.1793579732712485"/>
          <c:w val="0.33677170829666953"/>
          <c:h val="0.7812777164656006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39243415263225195"/>
          <c:y val="3.6482084690553751E-2"/>
        </c:manualLayout>
      </c:layout>
    </c:title>
    <c:plotArea>
      <c:layout>
        <c:manualLayout>
          <c:layoutTarget val="inner"/>
          <c:xMode val="edge"/>
          <c:yMode val="edge"/>
          <c:x val="5.3053900755878894E-3"/>
          <c:y val="0.22661899510118241"/>
          <c:w val="0.4464020182379988"/>
          <c:h val="0.762957552130088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6.5681814416513939E-2"/>
                  <c:y val="-1.6409141039780462E-2"/>
                </c:manualLayout>
              </c:layout>
              <c:showVal val="1"/>
            </c:dLbl>
            <c:dLbl>
              <c:idx val="1"/>
              <c:layout>
                <c:manualLayout>
                  <c:x val="-5.0196755154663333E-2"/>
                  <c:y val="-8.2043037779886641E-2"/>
                </c:manualLayout>
              </c:layout>
              <c:showVal val="1"/>
            </c:dLbl>
            <c:dLbl>
              <c:idx val="2"/>
              <c:layout>
                <c:manualLayout>
                  <c:x val="1.1769893592065548E-2"/>
                  <c:y val="-4.7628202826438266E-2"/>
                </c:manualLayout>
              </c:layout>
              <c:showVal val="1"/>
            </c:dLbl>
            <c:dLbl>
              <c:idx val="3"/>
              <c:layout>
                <c:manualLayout>
                  <c:x val="2.3943405971108972E-3"/>
                  <c:y val="3.118582164200159E-2"/>
                </c:manualLayout>
              </c:layout>
              <c:showVal val="1"/>
            </c:dLbl>
            <c:dLbl>
              <c:idx val="4"/>
              <c:layout>
                <c:manualLayout>
                  <c:x val="-3.0493507404040128E-5"/>
                  <c:y val="-0.15222098540614146"/>
                </c:manualLayout>
              </c:layout>
              <c:showVal val="1"/>
            </c:dLbl>
            <c:dLbl>
              <c:idx val="5"/>
              <c:layout>
                <c:manualLayout>
                  <c:x val="-3.8407533000818041E-2"/>
                  <c:y val="3.018656544153479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Доходы, получаемые в виде арендной платы за земельные участки, государственная собственность на которые не разграничена (715,9)</c:v>
                </c:pt>
                <c:pt idx="1">
                  <c:v>Доходы от сдачи в аренду имущества (28,4)</c:v>
                </c:pt>
                <c:pt idx="2">
                  <c:v>Плата за негативное воздействие на окружающую среду (75,5)</c:v>
                </c:pt>
                <c:pt idx="3">
                  <c:v>Доходы от оказания платных услуг и компенсации затрат государства (10,8)</c:v>
                </c:pt>
                <c:pt idx="4">
                  <c:v>Доходы от продажи материальных и нематериальных активов (2491,2)</c:v>
                </c:pt>
                <c:pt idx="5">
                  <c:v>Штрафы, санкции, возмещение ущерба (329,5)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715.9</c:v>
                </c:pt>
                <c:pt idx="1">
                  <c:v>28.4</c:v>
                </c:pt>
                <c:pt idx="2">
                  <c:v>75.5</c:v>
                </c:pt>
                <c:pt idx="3">
                  <c:v>10.8</c:v>
                </c:pt>
                <c:pt idx="4">
                  <c:v>2491.1999999999998</c:v>
                </c:pt>
                <c:pt idx="5">
                  <c:v>329.5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3648188001357111"/>
          <c:y val="9.6811716125060884E-2"/>
          <c:w val="0.44821206001410391"/>
          <c:h val="0.87924942932622063"/>
        </c:manualLayout>
      </c:layout>
      <c:txPr>
        <a:bodyPr/>
        <a:lstStyle/>
        <a:p>
          <a:pPr algn="just"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50373545465699565"/>
          <c:y val="3.6482084690553751E-2"/>
        </c:manualLayout>
      </c:layout>
    </c:title>
    <c:plotArea>
      <c:layout>
        <c:manualLayout>
          <c:layoutTarget val="inner"/>
          <c:xMode val="edge"/>
          <c:yMode val="edge"/>
          <c:x val="6.6292404883667333E-2"/>
          <c:y val="0.11196101464515634"/>
          <c:w val="0.498240980824871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9.9224672560958599E-2"/>
                  <c:y val="0.3171413475595683"/>
                </c:manualLayout>
              </c:layout>
              <c:showVal val="1"/>
            </c:dLbl>
            <c:dLbl>
              <c:idx val="1"/>
              <c:layout>
                <c:manualLayout>
                  <c:x val="-4.2573378303653375E-2"/>
                  <c:y val="8.212634332760526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8.9321808715279824E-2"/>
                </c:manualLayout>
              </c:layout>
              <c:showVal val="1"/>
            </c:dLbl>
            <c:dLbl>
              <c:idx val="3"/>
              <c:layout>
                <c:manualLayout>
                  <c:x val="-6.4691375691776423E-2"/>
                  <c:y val="-1.2221087999179255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layout>
                <c:manualLayout>
                  <c:x val="-3.8407533000818041E-2"/>
                  <c:y val="3.018656544153479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(95620,5)</c:v>
                </c:pt>
                <c:pt idx="1">
                  <c:v>Субсидии бюджетам бюджетной системы (Межбюджетные субсидии) (6503,5)</c:v>
                </c:pt>
                <c:pt idx="2">
                  <c:v>Субвенции бюджетам бюджетной системы (60971,8)</c:v>
                </c:pt>
                <c:pt idx="3">
                  <c:v>Иные межбюджетные трансферты (161,7)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(377,7)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95620.5</c:v>
                </c:pt>
                <c:pt idx="1">
                  <c:v>6503.5</c:v>
                </c:pt>
                <c:pt idx="2">
                  <c:v>60971.8</c:v>
                </c:pt>
                <c:pt idx="3">
                  <c:v>161.69999999999999</c:v>
                </c:pt>
                <c:pt idx="4">
                  <c:v>-377.7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325330908579251"/>
          <c:y val="0.16977588550616973"/>
          <c:w val="0.43144063094188451"/>
          <c:h val="0.806285259945112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37413804818982632"/>
          <c:y val="2.3452768729641693E-2"/>
        </c:manualLayout>
      </c:layout>
    </c:title>
    <c:plotArea>
      <c:layout>
        <c:manualLayout>
          <c:layoutTarget val="inner"/>
          <c:xMode val="edge"/>
          <c:yMode val="edge"/>
          <c:x val="6.6292404883667333E-2"/>
          <c:y val="0.11196101464515634"/>
          <c:w val="0.49824098082487112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9.9224672560958627E-2"/>
                  <c:y val="0.3171413475595683"/>
                </c:manualLayout>
              </c:layout>
              <c:showVal val="1"/>
            </c:dLbl>
            <c:dLbl>
              <c:idx val="1"/>
              <c:layout>
                <c:manualLayout>
                  <c:x val="-4.2573378303653375E-2"/>
                  <c:y val="8.2126343327605267E-2"/>
                </c:manualLayout>
              </c:layout>
              <c:showVal val="1"/>
            </c:dLbl>
            <c:dLbl>
              <c:idx val="2"/>
              <c:layout>
                <c:manualLayout>
                  <c:x val="-5.8365173437225804E-2"/>
                  <c:y val="-1.3751776141988867E-2"/>
                </c:manualLayout>
              </c:layout>
              <c:showVal val="1"/>
            </c:dLbl>
            <c:dLbl>
              <c:idx val="3"/>
              <c:layout>
                <c:manualLayout>
                  <c:x val="-6.4691375691776423E-2"/>
                  <c:y val="-1.2221087999179255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layout>
                <c:manualLayout>
                  <c:x val="-3.8407533000818041E-2"/>
                  <c:y val="3.018656544153479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 на выравнивание бюджетной обеспеченности (74574,9)</c:v>
                </c:pt>
                <c:pt idx="1">
                  <c:v>Дотации бюджетам на поддержку мер по  обеспечению сбалансированности бюджетов (21045,6)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74574.899999999994</c:v>
                </c:pt>
                <c:pt idx="1">
                  <c:v>21045.599999999988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325330908579251"/>
          <c:y val="0.38866839364949446"/>
          <c:w val="0.35978088854238882"/>
          <c:h val="0.2512364000102592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43512506299790876"/>
          <c:y val="2.3452768729641693E-2"/>
        </c:manualLayout>
      </c:layout>
    </c:title>
    <c:plotArea>
      <c:layout>
        <c:manualLayout>
          <c:layoutTarget val="inner"/>
          <c:xMode val="edge"/>
          <c:yMode val="edge"/>
          <c:x val="0"/>
          <c:y val="0.22661899510118241"/>
          <c:w val="0.4464020182379988"/>
          <c:h val="0.762957552130088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2.756493016146434E-2"/>
                  <c:y val="-8.9373310420887947E-2"/>
                </c:manualLayout>
              </c:layout>
              <c:showVal val="1"/>
            </c:dLbl>
            <c:dLbl>
              <c:idx val="1"/>
              <c:layout>
                <c:manualLayout>
                  <c:x val="-1.3604666322994428E-2"/>
                  <c:y val="-4.0349226704968072E-2"/>
                </c:manualLayout>
              </c:layout>
              <c:showVal val="1"/>
            </c:dLbl>
            <c:dLbl>
              <c:idx val="2"/>
              <c:layout>
                <c:manualLayout>
                  <c:x val="-6.5262108503582744E-3"/>
                  <c:y val="4.8788940470389085E-2"/>
                </c:manualLayout>
              </c:layout>
              <c:showVal val="1"/>
            </c:dLbl>
            <c:dLbl>
              <c:idx val="3"/>
              <c:layout>
                <c:manualLayout>
                  <c:x val="-3.419786828773675E-2"/>
                  <c:y val="2.4260996691374596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1.8654403154421278E-2"/>
                  <c:y val="5.2507117392084947E-2"/>
                </c:manualLayout>
              </c:layout>
              <c:showVal val="1"/>
            </c:dLbl>
            <c:dLbl>
              <c:idx val="9"/>
              <c:layout>
                <c:manualLayout>
                  <c:x val="-2.8470431262231907E-2"/>
                  <c:y val="1.022832080843314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Субсидии бюджетам муниципальных районов на реализацию мероприятий  по обеспечению жильем молодых семей</c:v>
                </c:pt>
                <c:pt idx="1">
                  <c:v>Субсидия бюджетам муниципальных районов  на поддержку отрасли культуры</c:v>
                </c:pt>
                <c:pt idx="2">
                  <c:v>Субсидии бюджетам муниципальных районов на обеспечение развития и укрепления материально-технической базы домов культуры в населенных пунктах с числом жителей до 50 тысяч человек</c:v>
                </c:pt>
                <c:pt idx="3">
                  <c:v>Субсидии бюджетам  муниципальных районов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c:v>
                </c:pt>
                <c:pt idx="4">
                  <c:v>Субсидии муниципальным районам из резервного фонда Администрации Смоленской области</c:v>
                </c:pt>
                <c:pt idx="5">
                  <c:v>Субсидии бюджетам муниципальных районов на 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</c:v>
                </c:pt>
                <c:pt idx="6">
                  <c:v>Субсидии бюджетам муниципальных районов на обеспечение развития и укрепления материально-технической базы муниципальных учреждений культуры</c:v>
                </c:pt>
                <c:pt idx="7">
                  <c:v>Субсидии бюджетам муниципальных районов на  укрепление материально-технической базы образовательных учреждений  </c:v>
                </c:pt>
                <c:pt idx="8">
                  <c:v>Субсидии бюджетам муниципальных районов на проведение мероприятий  по вводу в эксплуатацию досуговых центров для граждан пожилого возраста </c:v>
                </c:pt>
                <c:pt idx="9">
                  <c:v>Субсидии бюджетам муниципальных районов на обеспечение развития и укрепления материально-технической базы муниципальных учреждений дополнительного образования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371.9</c:v>
                </c:pt>
                <c:pt idx="1">
                  <c:v>115</c:v>
                </c:pt>
                <c:pt idx="2">
                  <c:v>886.8</c:v>
                </c:pt>
                <c:pt idx="3">
                  <c:v>1206.2</c:v>
                </c:pt>
                <c:pt idx="4">
                  <c:v>641.20000000000005</c:v>
                </c:pt>
                <c:pt idx="5">
                  <c:v>0</c:v>
                </c:pt>
                <c:pt idx="6">
                  <c:v>336</c:v>
                </c:pt>
                <c:pt idx="7">
                  <c:v>454</c:v>
                </c:pt>
                <c:pt idx="8">
                  <c:v>1023.1</c:v>
                </c:pt>
                <c:pt idx="9">
                  <c:v>110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271564852367733"/>
          <c:y val="5.2512041857959976E-2"/>
          <c:w val="0.3719782915040088"/>
          <c:h val="0.92354910359332154"/>
        </c:manualLayout>
      </c:layout>
      <c:txPr>
        <a:bodyPr/>
        <a:lstStyle/>
        <a:p>
          <a:pPr>
            <a:defRPr sz="7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</a:t>
            </a:r>
            <a:r>
              <a:rPr lang="ru-RU" sz="1400" baseline="0" dirty="0" smtClean="0"/>
              <a:t> </a:t>
            </a:r>
            <a:r>
              <a:rPr lang="ru-RU" sz="1400" dirty="0" smtClean="0"/>
              <a:t>тыс.рублей</a:t>
            </a:r>
            <a:endParaRPr lang="ru-RU" sz="1400" dirty="0"/>
          </a:p>
        </c:rich>
      </c:tx>
      <c:layout>
        <c:manualLayout>
          <c:xMode val="edge"/>
          <c:yMode val="edge"/>
          <c:x val="0.46104454429133929"/>
          <c:y val="2.3452768729641693E-2"/>
        </c:manualLayout>
      </c:layout>
    </c:title>
    <c:plotArea>
      <c:layout>
        <c:manualLayout>
          <c:layoutTarget val="inner"/>
          <c:xMode val="edge"/>
          <c:yMode val="edge"/>
          <c:x val="7.2391106364475211E-2"/>
          <c:y val="0.11196101464515633"/>
          <c:w val="0.49824098082487139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7.787921737812982E-2"/>
                  <c:y val="-3.7256046577240021E-2"/>
                </c:manualLayout>
              </c:layout>
              <c:showVal val="1"/>
            </c:dLbl>
            <c:dLbl>
              <c:idx val="1"/>
              <c:layout>
                <c:manualLayout>
                  <c:x val="-2.2752718544206411E-2"/>
                  <c:y val="1.7547513401215823E-3"/>
                </c:manualLayout>
              </c:layout>
              <c:showVal val="1"/>
            </c:dLbl>
            <c:dLbl>
              <c:idx val="2"/>
              <c:layout>
                <c:manualLayout>
                  <c:x val="6.2084060755552284E-2"/>
                  <c:y val="4.4892662032881975E-3"/>
                </c:manualLayout>
              </c:layout>
              <c:showVal val="1"/>
            </c:dLbl>
            <c:dLbl>
              <c:idx val="3"/>
              <c:layout>
                <c:manualLayout>
                  <c:x val="9.9973444236859207E-2"/>
                  <c:y val="6.3348944574110652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layout>
                <c:manualLayout>
                  <c:x val="2.1345455182827801E-2"/>
                  <c:y val="-0.3424518710405525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 местным бюджетам на выполнение передаваемых полномочий субъектов Российской Федерации (58127,2)</c:v>
                </c:pt>
                <c:pt idx="1">
                  <c:v>Субвенции 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(2402,2)</c:v>
                </c:pt>
                <c:pt idx="2">
                  <c:v>Субвенции бюджетам на государственную регистрацию актов гражданского состояния (442,4)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58127.199999999997</c:v>
                </c:pt>
                <c:pt idx="1">
                  <c:v>2402.1999999999998</c:v>
                </c:pt>
                <c:pt idx="2">
                  <c:v>442.4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271564852367022"/>
          <c:y val="0.24274005488727596"/>
          <c:w val="0.37960166835501458"/>
          <c:h val="0.66035692118289779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38328610041103806"/>
          <c:y val="2.3452768729641693E-2"/>
        </c:manualLayout>
      </c:layout>
    </c:title>
    <c:plotArea>
      <c:layout>
        <c:manualLayout>
          <c:layoutTarget val="inner"/>
          <c:xMode val="edge"/>
          <c:yMode val="edge"/>
          <c:x val="7.2391106364475211E-2"/>
          <c:y val="0.12499033060606837"/>
          <c:w val="0.4982409808248715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3.9762453176258948E-2"/>
                  <c:y val="0.259812357331557"/>
                </c:manualLayout>
              </c:layout>
              <c:showVal val="1"/>
            </c:dLbl>
            <c:dLbl>
              <c:idx val="1"/>
              <c:layout>
                <c:manualLayout>
                  <c:x val="-2.2752718544206411E-2"/>
                  <c:y val="1.7547513401215825E-3"/>
                </c:manualLayout>
              </c:layout>
              <c:showVal val="1"/>
            </c:dLbl>
            <c:dLbl>
              <c:idx val="2"/>
              <c:layout>
                <c:manualLayout>
                  <c:x val="3.1590553351512583E-2"/>
                  <c:y val="-5.544558721690733E-2"/>
                </c:manualLayout>
              </c:layout>
              <c:showVal val="1"/>
            </c:dLbl>
            <c:dLbl>
              <c:idx val="3"/>
              <c:layout>
                <c:manualLayout>
                  <c:x val="9.9973444236859207E-2"/>
                  <c:y val="6.3348944574110652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layout>
                <c:manualLayout>
                  <c:x val="2.1345455182827801E-2"/>
                  <c:y val="-0.34245187104055258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</c:f>
              <c:strCache>
                <c:ptCount val="1"/>
                <c:pt idx="0">
                  <c:v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(239,2)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239.2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271564852367777"/>
          <c:y val="0.14111139039216386"/>
          <c:w val="0.37197829150400902"/>
          <c:h val="0.7619855856780152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3907051467518251"/>
          <c:y val="2.0846905537459503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6.6292404883667333E-2"/>
          <c:y val="0.11196101464515634"/>
          <c:w val="0.49824098082487139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6.1107788305907976E-2"/>
                  <c:y val="-1.3803277847598111E-2"/>
                </c:manualLayout>
              </c:layout>
              <c:showVal val="1"/>
            </c:dLbl>
            <c:dLbl>
              <c:idx val="1"/>
              <c:layout>
                <c:manualLayout>
                  <c:x val="-7.4591561077895024E-2"/>
                  <c:y val="-3.8671420144143235E-3"/>
                </c:manualLayout>
              </c:layout>
              <c:showVal val="1"/>
            </c:dLbl>
            <c:dLbl>
              <c:idx val="2"/>
              <c:layout>
                <c:manualLayout>
                  <c:x val="-3.4769801631330602E-3"/>
                  <c:y val="-5.9341865654415106E-3"/>
                </c:manualLayout>
              </c:layout>
              <c:showVal val="1"/>
            </c:dLbl>
            <c:dLbl>
              <c:idx val="3"/>
              <c:layout>
                <c:manualLayout>
                  <c:x val="-6.1642024951372422E-2"/>
                  <c:y val="7.637826053502271E-2"/>
                </c:manualLayout>
              </c:layout>
              <c:showVal val="1"/>
            </c:dLbl>
            <c:dLbl>
              <c:idx val="4"/>
              <c:layout>
                <c:manualLayout>
                  <c:x val="4.4185092228453515E-2"/>
                  <c:y val="0.11297114570776368"/>
                </c:manualLayout>
              </c:layout>
              <c:showVal val="1"/>
            </c:dLbl>
            <c:dLbl>
              <c:idx val="5"/>
              <c:layout>
                <c:manualLayout>
                  <c:x val="-3.8407533000818041E-2"/>
                  <c:y val="3.0186565441534793E-2"/>
                </c:manualLayout>
              </c:layout>
              <c:showVal val="1"/>
            </c:dLbl>
            <c:dLbl>
              <c:idx val="6"/>
              <c:layout>
                <c:manualLayout>
                  <c:x val="-3.2854113057920166E-2"/>
                  <c:y val="1.4423760547846828E-2"/>
                </c:manualLayout>
              </c:layout>
              <c:showVal val="1"/>
            </c:dLbl>
            <c:dLbl>
              <c:idx val="7"/>
              <c:layout>
                <c:manualLayout>
                  <c:x val="-1.0502252077580292E-3"/>
                  <c:y val="-7.6300700197491592E-2"/>
                </c:manualLayout>
              </c:layout>
              <c:showVal val="1"/>
            </c:dLbl>
            <c:dLbl>
              <c:idx val="8"/>
              <c:layout>
                <c:manualLayout>
                  <c:x val="4.4613742103202035E-2"/>
                  <c:y val="-7.068660391392499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01 Общегосударственные вопросы (20015,1)</c:v>
                </c:pt>
                <c:pt idx="1">
                  <c:v>04 Национальная экономика (1690,0)</c:v>
                </c:pt>
                <c:pt idx="2">
                  <c:v>05 Жилищно-коммунальное хозяйство (85,2)</c:v>
                </c:pt>
                <c:pt idx="3">
                  <c:v>07 Образование (80145,7)
</c:v>
                </c:pt>
                <c:pt idx="4">
                  <c:v>08 Культура, кинематография (29609,2)</c:v>
                </c:pt>
                <c:pt idx="5">
                  <c:v>10 Социальная политика (10508,6)</c:v>
                </c:pt>
                <c:pt idx="6">
                  <c:v>11 Физическая культура и спорт (3214,0)</c:v>
                </c:pt>
                <c:pt idx="7">
                  <c:v>13 Обслуживание государственного (муниципального) долга (8,8)
</c:v>
                </c:pt>
                <c:pt idx="8">
                  <c:v>14 Межбюджетные трансферты (20761,0)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20015.099999999988</c:v>
                </c:pt>
                <c:pt idx="1">
                  <c:v>1690</c:v>
                </c:pt>
                <c:pt idx="2">
                  <c:v>85.2</c:v>
                </c:pt>
                <c:pt idx="3">
                  <c:v>80145.7</c:v>
                </c:pt>
                <c:pt idx="4">
                  <c:v>29609.200000000001</c:v>
                </c:pt>
                <c:pt idx="5">
                  <c:v>10508.6</c:v>
                </c:pt>
                <c:pt idx="6">
                  <c:v>3214</c:v>
                </c:pt>
                <c:pt idx="7">
                  <c:v>8.8000000000000007</c:v>
                </c:pt>
                <c:pt idx="8">
                  <c:v>20761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325330908579251"/>
          <c:y val="5.2512041857960497E-2"/>
          <c:w val="0.43144063094188467"/>
          <c:h val="0.923549103593321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тысячах рублей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(160860,3)</c:v>
                </c:pt>
                <c:pt idx="1">
                  <c:v>Непрограммные расходы (5168,5)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160860.29999999999</c:v>
                </c:pt>
                <c:pt idx="1">
                  <c:v>5168.5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3696479075071357"/>
          <c:y val="0.27535774863414841"/>
          <c:w val="0.42966390292151541"/>
          <c:h val="0.6852779945796126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05BB7-C7C2-4CFF-84B2-B39F291F39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4EACAE-AA2B-408F-9324-6C9E83D0E3D5}">
      <dgm:prSet phldrT="[Текст]" custT="1"/>
      <dgm:spPr/>
      <dgm:t>
        <a:bodyPr/>
        <a:lstStyle/>
        <a:p>
          <a:r>
            <a:rPr lang="ru-RU" sz="1200" b="1" dirty="0" smtClean="0"/>
            <a:t>Консолидированный бюджет муниципального образования «Хиславичский район» Смоленской области</a:t>
          </a:r>
          <a:endParaRPr lang="ru-RU" sz="1200" b="1" dirty="0"/>
        </a:p>
      </dgm:t>
    </dgm:pt>
    <dgm:pt modelId="{146ED56F-FFCF-4F56-BE5B-958280BFB9D3}" type="parTrans" cxnId="{A49D0C8E-D057-4090-BA27-09E3BF61F995}">
      <dgm:prSet/>
      <dgm:spPr/>
      <dgm:t>
        <a:bodyPr/>
        <a:lstStyle/>
        <a:p>
          <a:endParaRPr lang="ru-RU"/>
        </a:p>
      </dgm:t>
    </dgm:pt>
    <dgm:pt modelId="{1D02B369-40EE-4A96-8968-0200D7E7E105}" type="sibTrans" cxnId="{A49D0C8E-D057-4090-BA27-09E3BF61F995}">
      <dgm:prSet/>
      <dgm:spPr/>
      <dgm:t>
        <a:bodyPr/>
        <a:lstStyle/>
        <a:p>
          <a:endParaRPr lang="ru-RU"/>
        </a:p>
      </dgm:t>
    </dgm:pt>
    <dgm:pt modelId="{6881CDB2-3E4E-48E1-9474-61406FD6AF72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Владимировского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DC30C3D4-1D55-4712-AF99-43EE48E504C9}" type="parTrans" cxnId="{A574FC3D-441C-45F5-852B-F3510D1B556C}">
      <dgm:prSet/>
      <dgm:spPr/>
      <dgm:t>
        <a:bodyPr/>
        <a:lstStyle/>
        <a:p>
          <a:endParaRPr lang="ru-RU"/>
        </a:p>
      </dgm:t>
    </dgm:pt>
    <dgm:pt modelId="{BDE9AFCD-87FC-45B0-8799-3F37EB246D69}" type="sibTrans" cxnId="{A574FC3D-441C-45F5-852B-F3510D1B556C}">
      <dgm:prSet/>
      <dgm:spPr/>
      <dgm:t>
        <a:bodyPr/>
        <a:lstStyle/>
        <a:p>
          <a:endParaRPr lang="ru-RU"/>
        </a:p>
      </dgm:t>
    </dgm:pt>
    <dgm:pt modelId="{F2D9B6E6-F15B-4C93-BDA0-E59AB30332D4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Кожуховичского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31810565-303A-4CC9-8F98-4F4555F4C7D9}" type="parTrans" cxnId="{42DB5B9C-C37F-4E38-9EDE-8383897AAB4C}">
      <dgm:prSet/>
      <dgm:spPr/>
      <dgm:t>
        <a:bodyPr/>
        <a:lstStyle/>
        <a:p>
          <a:endParaRPr lang="ru-RU"/>
        </a:p>
      </dgm:t>
    </dgm:pt>
    <dgm:pt modelId="{DE307E1B-D8F9-4865-9954-F63CB6F1484D}" type="sibTrans" cxnId="{42DB5B9C-C37F-4E38-9EDE-8383897AAB4C}">
      <dgm:prSet/>
      <dgm:spPr/>
      <dgm:t>
        <a:bodyPr/>
        <a:lstStyle/>
        <a:p>
          <a:endParaRPr lang="ru-RU"/>
        </a:p>
      </dgm:t>
    </dgm:pt>
    <dgm:pt modelId="{45EC0C83-755A-4BA2-8BE9-BBFD2519636E}">
      <dgm:prSet phldrT="[Текст]" custT="1"/>
      <dgm:spPr/>
      <dgm:t>
        <a:bodyPr/>
        <a:lstStyle/>
        <a:p>
          <a:r>
            <a:rPr lang="ru-RU" sz="900" dirty="0" smtClean="0"/>
            <a:t>Бюджет Хиславичского городского поселения Хиславичского района Смоленской области</a:t>
          </a:r>
          <a:endParaRPr lang="ru-RU" sz="900" dirty="0"/>
        </a:p>
      </dgm:t>
    </dgm:pt>
    <dgm:pt modelId="{14DCA4D4-3841-4427-A62E-4CAE97DDEE8D}" type="parTrans" cxnId="{0749588C-3F4F-4D13-953F-2457963192AE}">
      <dgm:prSet/>
      <dgm:spPr/>
      <dgm:t>
        <a:bodyPr/>
        <a:lstStyle/>
        <a:p>
          <a:endParaRPr lang="ru-RU"/>
        </a:p>
      </dgm:t>
    </dgm:pt>
    <dgm:pt modelId="{B41244FF-4A87-47AC-BF30-4C041DB16DF3}" type="sibTrans" cxnId="{0749588C-3F4F-4D13-953F-2457963192AE}">
      <dgm:prSet/>
      <dgm:spPr/>
      <dgm:t>
        <a:bodyPr/>
        <a:lstStyle/>
        <a:p>
          <a:endParaRPr lang="ru-RU"/>
        </a:p>
      </dgm:t>
    </dgm:pt>
    <dgm:pt modelId="{B3DD4EC9-01CA-46D1-99F1-192015AF1692}">
      <dgm:prSet phldrT="[Текст]" custT="1"/>
      <dgm:spPr/>
      <dgm:t>
        <a:bodyPr/>
        <a:lstStyle/>
        <a:p>
          <a:r>
            <a:rPr lang="ru-RU" sz="900" dirty="0" smtClean="0"/>
            <a:t>Бюджеты сельских поселений Хиславичского района Смоленской области</a:t>
          </a:r>
          <a:endParaRPr lang="ru-RU" sz="900" dirty="0"/>
        </a:p>
      </dgm:t>
    </dgm:pt>
    <dgm:pt modelId="{7926154E-D513-447D-88A1-28400A68F3F9}" type="parTrans" cxnId="{B457E0EE-C0FD-4E7B-B25E-F007B9BBF804}">
      <dgm:prSet/>
      <dgm:spPr/>
      <dgm:t>
        <a:bodyPr/>
        <a:lstStyle/>
        <a:p>
          <a:endParaRPr lang="ru-RU"/>
        </a:p>
      </dgm:t>
    </dgm:pt>
    <dgm:pt modelId="{FCD65CA8-45AF-4B96-AA12-A39BBDD33C8C}" type="sibTrans" cxnId="{B457E0EE-C0FD-4E7B-B25E-F007B9BBF804}">
      <dgm:prSet/>
      <dgm:spPr/>
      <dgm:t>
        <a:bodyPr/>
        <a:lstStyle/>
        <a:p>
          <a:endParaRPr lang="ru-RU"/>
        </a:p>
      </dgm:t>
    </dgm:pt>
    <dgm:pt modelId="{253C0ABF-C56E-4305-BE27-7FC24BB86C09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Корзовского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A56A77B9-9B56-438A-81A0-A226995F617F}" type="parTrans" cxnId="{5FB34C2C-DA71-40DD-B945-FC3EA4782706}">
      <dgm:prSet/>
      <dgm:spPr/>
      <dgm:t>
        <a:bodyPr/>
        <a:lstStyle/>
        <a:p>
          <a:endParaRPr lang="ru-RU"/>
        </a:p>
      </dgm:t>
    </dgm:pt>
    <dgm:pt modelId="{53692191-78FE-4EF5-A45D-9A9BFBAE2386}" type="sibTrans" cxnId="{5FB34C2C-DA71-40DD-B945-FC3EA4782706}">
      <dgm:prSet/>
      <dgm:spPr/>
      <dgm:t>
        <a:bodyPr/>
        <a:lstStyle/>
        <a:p>
          <a:endParaRPr lang="ru-RU"/>
        </a:p>
      </dgm:t>
    </dgm:pt>
    <dgm:pt modelId="{A614E614-1F41-4795-830E-212DBD7D5BE3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Городищенского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808D4569-5748-48AD-9E53-E8F3C964E70C}" type="parTrans" cxnId="{FD3A878B-1E93-4A92-8529-CEF92B8F8F93}">
      <dgm:prSet/>
      <dgm:spPr/>
      <dgm:t>
        <a:bodyPr/>
        <a:lstStyle/>
        <a:p>
          <a:endParaRPr lang="ru-RU"/>
        </a:p>
      </dgm:t>
    </dgm:pt>
    <dgm:pt modelId="{06F7F997-46CA-47E1-B49C-403BB204684A}" type="sibTrans" cxnId="{FD3A878B-1E93-4A92-8529-CEF92B8F8F93}">
      <dgm:prSet/>
      <dgm:spPr/>
      <dgm:t>
        <a:bodyPr/>
        <a:lstStyle/>
        <a:p>
          <a:endParaRPr lang="ru-RU"/>
        </a:p>
      </dgm:t>
    </dgm:pt>
    <dgm:pt modelId="{16B3ADBB-BA54-4760-BF33-73AE38FA5347}">
      <dgm:prSet phldrT="[Текст]"/>
      <dgm:spPr/>
      <dgm:t>
        <a:bodyPr/>
        <a:lstStyle/>
        <a:p>
          <a:r>
            <a:rPr lang="ru-RU" dirty="0" smtClean="0"/>
            <a:t>Бюджет Печерского сельского поселения Хиславичского района Смоленской области</a:t>
          </a:r>
          <a:endParaRPr lang="ru-RU" dirty="0"/>
        </a:p>
      </dgm:t>
    </dgm:pt>
    <dgm:pt modelId="{7FE70D36-2B82-4E6E-B24D-59EEF80E277B}" type="parTrans" cxnId="{0754F0C6-8E98-4081-B39C-06830DB14ADF}">
      <dgm:prSet/>
      <dgm:spPr/>
      <dgm:t>
        <a:bodyPr/>
        <a:lstStyle/>
        <a:p>
          <a:endParaRPr lang="ru-RU"/>
        </a:p>
      </dgm:t>
    </dgm:pt>
    <dgm:pt modelId="{79D12475-2BD6-42E5-9E10-CC5A8E6AC71B}" type="sibTrans" cxnId="{0754F0C6-8E98-4081-B39C-06830DB14ADF}">
      <dgm:prSet/>
      <dgm:spPr/>
      <dgm:t>
        <a:bodyPr/>
        <a:lstStyle/>
        <a:p>
          <a:endParaRPr lang="ru-RU"/>
        </a:p>
      </dgm:t>
    </dgm:pt>
    <dgm:pt modelId="{7ACED3BF-45D1-4EFB-8803-75680EE99A7C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Череповского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5D0AB5CC-A2BD-4361-97F3-91C3E97788E9}" type="parTrans" cxnId="{E9A36771-1DF2-4D8E-9B17-888C513353CE}">
      <dgm:prSet/>
      <dgm:spPr/>
      <dgm:t>
        <a:bodyPr/>
        <a:lstStyle/>
        <a:p>
          <a:endParaRPr lang="ru-RU"/>
        </a:p>
      </dgm:t>
    </dgm:pt>
    <dgm:pt modelId="{2A0572B8-2BFD-4263-8C29-431CD89EEF69}" type="sibTrans" cxnId="{E9A36771-1DF2-4D8E-9B17-888C513353CE}">
      <dgm:prSet/>
      <dgm:spPr/>
      <dgm:t>
        <a:bodyPr/>
        <a:lstStyle/>
        <a:p>
          <a:endParaRPr lang="ru-RU"/>
        </a:p>
      </dgm:t>
    </dgm:pt>
    <dgm:pt modelId="{0D2E03E2-550B-4B0A-AE74-36A5F9D36796}">
      <dgm:prSet phldrT="[Текст]" custT="1"/>
      <dgm:spPr/>
      <dgm:t>
        <a:bodyPr/>
        <a:lstStyle/>
        <a:p>
          <a:r>
            <a:rPr lang="ru-RU" sz="1200" dirty="0" smtClean="0"/>
            <a:t>Бюджет муниципального образования «Хиславичский район» Смоленской области(бюджет муниципального района)</a:t>
          </a:r>
          <a:endParaRPr lang="ru-RU" sz="1200" dirty="0"/>
        </a:p>
      </dgm:t>
    </dgm:pt>
    <dgm:pt modelId="{70A9A697-55F1-49EA-9EE4-468364EED969}" type="parTrans" cxnId="{DCE16990-A4ED-4F77-86F9-452D08E72378}">
      <dgm:prSet/>
      <dgm:spPr/>
      <dgm:t>
        <a:bodyPr/>
        <a:lstStyle/>
        <a:p>
          <a:endParaRPr lang="ru-RU"/>
        </a:p>
      </dgm:t>
    </dgm:pt>
    <dgm:pt modelId="{0BEE73D6-815E-4C1B-B011-9676CE4D60FD}" type="sibTrans" cxnId="{DCE16990-A4ED-4F77-86F9-452D08E72378}">
      <dgm:prSet/>
      <dgm:spPr/>
      <dgm:t>
        <a:bodyPr/>
        <a:lstStyle/>
        <a:p>
          <a:endParaRPr lang="ru-RU"/>
        </a:p>
      </dgm:t>
    </dgm:pt>
    <dgm:pt modelId="{1E09938D-27AF-4850-9433-538835EA5547}" type="pres">
      <dgm:prSet presAssocID="{41005BB7-C7C2-4CFF-84B2-B39F291F39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9AE044-34E2-42E1-8C8B-7CE5ECEABAFC}" type="pres">
      <dgm:prSet presAssocID="{614EACAE-AA2B-408F-9324-6C9E83D0E3D5}" presName="hierRoot1" presStyleCnt="0"/>
      <dgm:spPr/>
    </dgm:pt>
    <dgm:pt modelId="{12795E43-D66D-49F3-8981-FAF1050B37B3}" type="pres">
      <dgm:prSet presAssocID="{614EACAE-AA2B-408F-9324-6C9E83D0E3D5}" presName="composite" presStyleCnt="0"/>
      <dgm:spPr/>
    </dgm:pt>
    <dgm:pt modelId="{9CD2C8A9-171B-4F13-B283-D6C96806073D}" type="pres">
      <dgm:prSet presAssocID="{614EACAE-AA2B-408F-9324-6C9E83D0E3D5}" presName="background" presStyleLbl="node0" presStyleIdx="0" presStyleCnt="1"/>
      <dgm:spPr/>
    </dgm:pt>
    <dgm:pt modelId="{99BE8E47-F96D-4EAD-8E42-FAE13E4AC946}" type="pres">
      <dgm:prSet presAssocID="{614EACAE-AA2B-408F-9324-6C9E83D0E3D5}" presName="text" presStyleLbl="fgAcc0" presStyleIdx="0" presStyleCnt="1" custScaleX="364669" custScaleY="388124" custLinFactX="-10757" custLinFactY="-100000" custLinFactNeighborX="-100000" custLinFactNeighborY="-184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27C638-058F-4D1E-A37B-98AE483FB2F7}" type="pres">
      <dgm:prSet presAssocID="{614EACAE-AA2B-408F-9324-6C9E83D0E3D5}" presName="hierChild2" presStyleCnt="0"/>
      <dgm:spPr/>
    </dgm:pt>
    <dgm:pt modelId="{285412A2-583F-431F-BC1B-3DAA264DC58A}" type="pres">
      <dgm:prSet presAssocID="{7926154E-D513-447D-88A1-28400A68F3F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11C2F39-ADEF-4E98-AD81-57B2E934A4AC}" type="pres">
      <dgm:prSet presAssocID="{B3DD4EC9-01CA-46D1-99F1-192015AF1692}" presName="hierRoot2" presStyleCnt="0"/>
      <dgm:spPr/>
    </dgm:pt>
    <dgm:pt modelId="{0D1CC63F-4ED5-4180-97F2-B789B88C5D1F}" type="pres">
      <dgm:prSet presAssocID="{B3DD4EC9-01CA-46D1-99F1-192015AF1692}" presName="composite2" presStyleCnt="0"/>
      <dgm:spPr/>
    </dgm:pt>
    <dgm:pt modelId="{CB2FA14E-B4EB-4CC9-A590-56D546AA19DC}" type="pres">
      <dgm:prSet presAssocID="{B3DD4EC9-01CA-46D1-99F1-192015AF1692}" presName="background2" presStyleLbl="node2" presStyleIdx="0" presStyleCnt="3"/>
      <dgm:spPr/>
    </dgm:pt>
    <dgm:pt modelId="{394BFE6D-28FA-43DF-B248-A0C78264AFB7}" type="pres">
      <dgm:prSet presAssocID="{B3DD4EC9-01CA-46D1-99F1-192015AF1692}" presName="text2" presStyleLbl="fgAcc2" presStyleIdx="0" presStyleCnt="3" custScaleX="294467" custScaleY="409060" custLinFactX="-100000" custLinFactY="-100000" custLinFactNeighborX="-104002" custLinFactNeighborY="-143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ACB3E3-6249-40A6-9FAA-CD6B81A04CB1}" type="pres">
      <dgm:prSet presAssocID="{B3DD4EC9-01CA-46D1-99F1-192015AF1692}" presName="hierChild3" presStyleCnt="0"/>
      <dgm:spPr/>
    </dgm:pt>
    <dgm:pt modelId="{96E905E8-4328-40B1-B50A-964F76DAF343}" type="pres">
      <dgm:prSet presAssocID="{DC30C3D4-1D55-4712-AF99-43EE48E504C9}" presName="Name17" presStyleLbl="parChTrans1D3" presStyleIdx="0" presStyleCnt="6"/>
      <dgm:spPr/>
      <dgm:t>
        <a:bodyPr/>
        <a:lstStyle/>
        <a:p>
          <a:endParaRPr lang="ru-RU"/>
        </a:p>
      </dgm:t>
    </dgm:pt>
    <dgm:pt modelId="{867BC7EF-BC25-4397-9FDE-E255ECAFA1CA}" type="pres">
      <dgm:prSet presAssocID="{6881CDB2-3E4E-48E1-9474-61406FD6AF72}" presName="hierRoot3" presStyleCnt="0"/>
      <dgm:spPr/>
    </dgm:pt>
    <dgm:pt modelId="{134D38EA-6EB3-4855-81FA-7BE4A433A36F}" type="pres">
      <dgm:prSet presAssocID="{6881CDB2-3E4E-48E1-9474-61406FD6AF72}" presName="composite3" presStyleCnt="0"/>
      <dgm:spPr/>
    </dgm:pt>
    <dgm:pt modelId="{BD8F695A-C82E-4AB0-875C-2CC4542E8303}" type="pres">
      <dgm:prSet presAssocID="{6881CDB2-3E4E-48E1-9474-61406FD6AF72}" presName="background3" presStyleLbl="node3" presStyleIdx="0" presStyleCnt="6"/>
      <dgm:spPr/>
    </dgm:pt>
    <dgm:pt modelId="{2A2A466D-90F6-4C74-AFB1-147B77646FEC}" type="pres">
      <dgm:prSet presAssocID="{6881CDB2-3E4E-48E1-9474-61406FD6AF72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23B522-C1D0-4B69-B755-F1B1175A370F}" type="pres">
      <dgm:prSet presAssocID="{6881CDB2-3E4E-48E1-9474-61406FD6AF72}" presName="hierChild4" presStyleCnt="0"/>
      <dgm:spPr/>
    </dgm:pt>
    <dgm:pt modelId="{3A9A0632-99FB-4D0B-B390-B461812216D3}" type="pres">
      <dgm:prSet presAssocID="{31810565-303A-4CC9-8F98-4F4555F4C7D9}" presName="Name17" presStyleLbl="parChTrans1D3" presStyleIdx="1" presStyleCnt="6"/>
      <dgm:spPr/>
      <dgm:t>
        <a:bodyPr/>
        <a:lstStyle/>
        <a:p>
          <a:endParaRPr lang="ru-RU"/>
        </a:p>
      </dgm:t>
    </dgm:pt>
    <dgm:pt modelId="{0E38DC69-F998-4D5E-B480-8DFA156A13DC}" type="pres">
      <dgm:prSet presAssocID="{F2D9B6E6-F15B-4C93-BDA0-E59AB30332D4}" presName="hierRoot3" presStyleCnt="0"/>
      <dgm:spPr/>
    </dgm:pt>
    <dgm:pt modelId="{976BC50B-94B5-458E-93E6-7CFE716F481B}" type="pres">
      <dgm:prSet presAssocID="{F2D9B6E6-F15B-4C93-BDA0-E59AB30332D4}" presName="composite3" presStyleCnt="0"/>
      <dgm:spPr/>
    </dgm:pt>
    <dgm:pt modelId="{09DCF7A9-19F3-4AFC-88CA-3D5828AB7ADF}" type="pres">
      <dgm:prSet presAssocID="{F2D9B6E6-F15B-4C93-BDA0-E59AB30332D4}" presName="background3" presStyleLbl="node3" presStyleIdx="1" presStyleCnt="6"/>
      <dgm:spPr/>
    </dgm:pt>
    <dgm:pt modelId="{336F3F53-9F02-43D1-AE25-CD07E0C6425C}" type="pres">
      <dgm:prSet presAssocID="{F2D9B6E6-F15B-4C93-BDA0-E59AB30332D4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92A31-7D23-4CEB-843F-FC6AB162F573}" type="pres">
      <dgm:prSet presAssocID="{F2D9B6E6-F15B-4C93-BDA0-E59AB30332D4}" presName="hierChild4" presStyleCnt="0"/>
      <dgm:spPr/>
    </dgm:pt>
    <dgm:pt modelId="{4C06CC8E-4072-4964-9C8E-DDBF7E26A045}" type="pres">
      <dgm:prSet presAssocID="{A56A77B9-9B56-438A-81A0-A226995F617F}" presName="Name17" presStyleLbl="parChTrans1D3" presStyleIdx="2" presStyleCnt="6"/>
      <dgm:spPr/>
      <dgm:t>
        <a:bodyPr/>
        <a:lstStyle/>
        <a:p>
          <a:endParaRPr lang="ru-RU"/>
        </a:p>
      </dgm:t>
    </dgm:pt>
    <dgm:pt modelId="{345534C5-EA3C-4DA7-B940-580883DDA01F}" type="pres">
      <dgm:prSet presAssocID="{253C0ABF-C56E-4305-BE27-7FC24BB86C09}" presName="hierRoot3" presStyleCnt="0"/>
      <dgm:spPr/>
    </dgm:pt>
    <dgm:pt modelId="{8574EB42-2DA2-422D-A1EE-9DCD1CC80E04}" type="pres">
      <dgm:prSet presAssocID="{253C0ABF-C56E-4305-BE27-7FC24BB86C09}" presName="composite3" presStyleCnt="0"/>
      <dgm:spPr/>
    </dgm:pt>
    <dgm:pt modelId="{19EE1A8D-78CB-4E49-A0FF-AAFBF630B915}" type="pres">
      <dgm:prSet presAssocID="{253C0ABF-C56E-4305-BE27-7FC24BB86C09}" presName="background3" presStyleLbl="node3" presStyleIdx="2" presStyleCnt="6"/>
      <dgm:spPr/>
    </dgm:pt>
    <dgm:pt modelId="{6A8691F4-E4C3-42FF-A1B1-6A4DB86DDD5E}" type="pres">
      <dgm:prSet presAssocID="{253C0ABF-C56E-4305-BE27-7FC24BB86C09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A744C6-D652-4C43-B076-F9A0573DD29B}" type="pres">
      <dgm:prSet presAssocID="{253C0ABF-C56E-4305-BE27-7FC24BB86C09}" presName="hierChild4" presStyleCnt="0"/>
      <dgm:spPr/>
    </dgm:pt>
    <dgm:pt modelId="{B727F09A-1F06-4294-9C78-265B7288726B}" type="pres">
      <dgm:prSet presAssocID="{808D4569-5748-48AD-9E53-E8F3C964E70C}" presName="Name17" presStyleLbl="parChTrans1D3" presStyleIdx="3" presStyleCnt="6"/>
      <dgm:spPr/>
      <dgm:t>
        <a:bodyPr/>
        <a:lstStyle/>
        <a:p>
          <a:endParaRPr lang="ru-RU"/>
        </a:p>
      </dgm:t>
    </dgm:pt>
    <dgm:pt modelId="{4249F05F-9C73-416B-9722-E2203D30A4F4}" type="pres">
      <dgm:prSet presAssocID="{A614E614-1F41-4795-830E-212DBD7D5BE3}" presName="hierRoot3" presStyleCnt="0"/>
      <dgm:spPr/>
    </dgm:pt>
    <dgm:pt modelId="{D0342E13-C869-4438-B0A6-415899295DAA}" type="pres">
      <dgm:prSet presAssocID="{A614E614-1F41-4795-830E-212DBD7D5BE3}" presName="composite3" presStyleCnt="0"/>
      <dgm:spPr/>
    </dgm:pt>
    <dgm:pt modelId="{273AFAFE-CD96-4C51-BED1-D462F990F8DA}" type="pres">
      <dgm:prSet presAssocID="{A614E614-1F41-4795-830E-212DBD7D5BE3}" presName="background3" presStyleLbl="node3" presStyleIdx="3" presStyleCnt="6"/>
      <dgm:spPr/>
    </dgm:pt>
    <dgm:pt modelId="{82073A3B-A589-4764-88BD-45A9F950C888}" type="pres">
      <dgm:prSet presAssocID="{A614E614-1F41-4795-830E-212DBD7D5BE3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49E55-71BE-408F-B28B-261AE1229ACD}" type="pres">
      <dgm:prSet presAssocID="{A614E614-1F41-4795-830E-212DBD7D5BE3}" presName="hierChild4" presStyleCnt="0"/>
      <dgm:spPr/>
    </dgm:pt>
    <dgm:pt modelId="{ED386C0F-EC4C-4152-9877-DE8CA0C96FFE}" type="pres">
      <dgm:prSet presAssocID="{7FE70D36-2B82-4E6E-B24D-59EEF80E277B}" presName="Name17" presStyleLbl="parChTrans1D3" presStyleIdx="4" presStyleCnt="6"/>
      <dgm:spPr/>
      <dgm:t>
        <a:bodyPr/>
        <a:lstStyle/>
        <a:p>
          <a:endParaRPr lang="ru-RU"/>
        </a:p>
      </dgm:t>
    </dgm:pt>
    <dgm:pt modelId="{8C6E4797-2CFD-4820-8A78-C29102E9A448}" type="pres">
      <dgm:prSet presAssocID="{16B3ADBB-BA54-4760-BF33-73AE38FA5347}" presName="hierRoot3" presStyleCnt="0"/>
      <dgm:spPr/>
    </dgm:pt>
    <dgm:pt modelId="{BBF8A656-B958-422D-898F-9C4A5E35262F}" type="pres">
      <dgm:prSet presAssocID="{16B3ADBB-BA54-4760-BF33-73AE38FA5347}" presName="composite3" presStyleCnt="0"/>
      <dgm:spPr/>
    </dgm:pt>
    <dgm:pt modelId="{DE034305-9276-43F1-8CB5-19800610F4BB}" type="pres">
      <dgm:prSet presAssocID="{16B3ADBB-BA54-4760-BF33-73AE38FA5347}" presName="background3" presStyleLbl="node3" presStyleIdx="4" presStyleCnt="6"/>
      <dgm:spPr/>
    </dgm:pt>
    <dgm:pt modelId="{9859D688-7C5A-4C97-87AB-7BCEE1E76144}" type="pres">
      <dgm:prSet presAssocID="{16B3ADBB-BA54-4760-BF33-73AE38FA5347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28336-F108-4E31-931C-307A1A69FC7A}" type="pres">
      <dgm:prSet presAssocID="{16B3ADBB-BA54-4760-BF33-73AE38FA5347}" presName="hierChild4" presStyleCnt="0"/>
      <dgm:spPr/>
    </dgm:pt>
    <dgm:pt modelId="{45A81F7B-0AD6-4187-8CB5-E25DDD517BA5}" type="pres">
      <dgm:prSet presAssocID="{5D0AB5CC-A2BD-4361-97F3-91C3E97788E9}" presName="Name17" presStyleLbl="parChTrans1D3" presStyleIdx="5" presStyleCnt="6"/>
      <dgm:spPr/>
      <dgm:t>
        <a:bodyPr/>
        <a:lstStyle/>
        <a:p>
          <a:endParaRPr lang="ru-RU"/>
        </a:p>
      </dgm:t>
    </dgm:pt>
    <dgm:pt modelId="{96FB2A7C-D3A7-4528-B4D8-C6BC5550BA48}" type="pres">
      <dgm:prSet presAssocID="{7ACED3BF-45D1-4EFB-8803-75680EE99A7C}" presName="hierRoot3" presStyleCnt="0"/>
      <dgm:spPr/>
    </dgm:pt>
    <dgm:pt modelId="{0FB947B2-43E3-4B77-ABE7-CC4DB47E2009}" type="pres">
      <dgm:prSet presAssocID="{7ACED3BF-45D1-4EFB-8803-75680EE99A7C}" presName="composite3" presStyleCnt="0"/>
      <dgm:spPr/>
    </dgm:pt>
    <dgm:pt modelId="{1B53F8E4-8C76-4236-BD10-519869B55FA9}" type="pres">
      <dgm:prSet presAssocID="{7ACED3BF-45D1-4EFB-8803-75680EE99A7C}" presName="background3" presStyleLbl="node3" presStyleIdx="5" presStyleCnt="6"/>
      <dgm:spPr/>
    </dgm:pt>
    <dgm:pt modelId="{D40F4D17-9D32-42F2-9E33-CBF900DA0CF6}" type="pres">
      <dgm:prSet presAssocID="{7ACED3BF-45D1-4EFB-8803-75680EE99A7C}" presName="text3" presStyleLbl="fgAcc3" presStyleIdx="5" presStyleCnt="6" custScaleX="95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5245E3-6740-49E1-8EE1-AA2EEBD3947C}" type="pres">
      <dgm:prSet presAssocID="{7ACED3BF-45D1-4EFB-8803-75680EE99A7C}" presName="hierChild4" presStyleCnt="0"/>
      <dgm:spPr/>
    </dgm:pt>
    <dgm:pt modelId="{C93D2FB5-7BE0-46A8-81DD-67E5D0DC83A3}" type="pres">
      <dgm:prSet presAssocID="{70A9A697-55F1-49EA-9EE4-468364EED96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121E443-5C1A-4A8D-9C0B-954B3F70A267}" type="pres">
      <dgm:prSet presAssocID="{0D2E03E2-550B-4B0A-AE74-36A5F9D36796}" presName="hierRoot2" presStyleCnt="0"/>
      <dgm:spPr/>
    </dgm:pt>
    <dgm:pt modelId="{76230CF9-7AA4-42AF-9A5A-AD5F2AB79977}" type="pres">
      <dgm:prSet presAssocID="{0D2E03E2-550B-4B0A-AE74-36A5F9D36796}" presName="composite2" presStyleCnt="0"/>
      <dgm:spPr/>
    </dgm:pt>
    <dgm:pt modelId="{61D30086-E29A-4FF0-BAD4-8DF9B0921BEC}" type="pres">
      <dgm:prSet presAssocID="{0D2E03E2-550B-4B0A-AE74-36A5F9D36796}" presName="background2" presStyleLbl="node2" presStyleIdx="1" presStyleCnt="3"/>
      <dgm:spPr/>
    </dgm:pt>
    <dgm:pt modelId="{76C06F00-87F7-49F1-8FE5-41FAFAB190ED}" type="pres">
      <dgm:prSet presAssocID="{0D2E03E2-550B-4B0A-AE74-36A5F9D36796}" presName="text2" presStyleLbl="fgAcc2" presStyleIdx="1" presStyleCnt="3" custScaleX="443289" custScaleY="435144" custLinFactX="-50951" custLinFactNeighborX="-100000" custLinFactNeighborY="-81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05C2EB-D1EA-4A20-8214-5946388CBC18}" type="pres">
      <dgm:prSet presAssocID="{0D2E03E2-550B-4B0A-AE74-36A5F9D36796}" presName="hierChild3" presStyleCnt="0"/>
      <dgm:spPr/>
    </dgm:pt>
    <dgm:pt modelId="{2B8AA03A-4D96-4393-BDE1-865481997604}" type="pres">
      <dgm:prSet presAssocID="{14DCA4D4-3841-4427-A62E-4CAE97DDEE8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7E2DE44-8F6D-4729-BF63-1BE7E1E6EA85}" type="pres">
      <dgm:prSet presAssocID="{45EC0C83-755A-4BA2-8BE9-BBFD2519636E}" presName="hierRoot2" presStyleCnt="0"/>
      <dgm:spPr/>
    </dgm:pt>
    <dgm:pt modelId="{10C8E168-5456-43D8-9A1C-6F08195B5897}" type="pres">
      <dgm:prSet presAssocID="{45EC0C83-755A-4BA2-8BE9-BBFD2519636E}" presName="composite2" presStyleCnt="0"/>
      <dgm:spPr/>
    </dgm:pt>
    <dgm:pt modelId="{883EFD21-8C3C-40FC-9C90-9C007591AF04}" type="pres">
      <dgm:prSet presAssocID="{45EC0C83-755A-4BA2-8BE9-BBFD2519636E}" presName="background2" presStyleLbl="node2" presStyleIdx="2" presStyleCnt="3"/>
      <dgm:spPr/>
    </dgm:pt>
    <dgm:pt modelId="{CA2DA92F-34EB-45A0-AC16-776891D962EA}" type="pres">
      <dgm:prSet presAssocID="{45EC0C83-755A-4BA2-8BE9-BBFD2519636E}" presName="text2" presStyleLbl="fgAcc2" presStyleIdx="2" presStyleCnt="3" custScaleX="304593" custScaleY="460190" custLinFactY="-100000" custLinFactNeighborX="-58448" custLinFactNeighborY="-1436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6B188B-DF5D-4FBD-B510-7AC76D14D19D}" type="pres">
      <dgm:prSet presAssocID="{45EC0C83-755A-4BA2-8BE9-BBFD2519636E}" presName="hierChild3" presStyleCnt="0"/>
      <dgm:spPr/>
    </dgm:pt>
  </dgm:ptLst>
  <dgm:cxnLst>
    <dgm:cxn modelId="{A49D0C8E-D057-4090-BA27-09E3BF61F995}" srcId="{41005BB7-C7C2-4CFF-84B2-B39F291F39EF}" destId="{614EACAE-AA2B-408F-9324-6C9E83D0E3D5}" srcOrd="0" destOrd="0" parTransId="{146ED56F-FFCF-4F56-BE5B-958280BFB9D3}" sibTransId="{1D02B369-40EE-4A96-8968-0200D7E7E105}"/>
    <dgm:cxn modelId="{02142460-0668-4DD9-B697-106E925E5C0C}" type="presOf" srcId="{70A9A697-55F1-49EA-9EE4-468364EED969}" destId="{C93D2FB5-7BE0-46A8-81DD-67E5D0DC83A3}" srcOrd="0" destOrd="0" presId="urn:microsoft.com/office/officeart/2005/8/layout/hierarchy1"/>
    <dgm:cxn modelId="{C882A916-7837-4E8B-80C0-5F88E8A53C34}" type="presOf" srcId="{0D2E03E2-550B-4B0A-AE74-36A5F9D36796}" destId="{76C06F00-87F7-49F1-8FE5-41FAFAB190ED}" srcOrd="0" destOrd="0" presId="urn:microsoft.com/office/officeart/2005/8/layout/hierarchy1"/>
    <dgm:cxn modelId="{5D337DFA-119B-4AC1-99E7-D9A14D4420D8}" type="presOf" srcId="{7FE70D36-2B82-4E6E-B24D-59EEF80E277B}" destId="{ED386C0F-EC4C-4152-9877-DE8CA0C96FFE}" srcOrd="0" destOrd="0" presId="urn:microsoft.com/office/officeart/2005/8/layout/hierarchy1"/>
    <dgm:cxn modelId="{0FC59DF8-1381-43B7-8CEA-22E0CB02F8F3}" type="presOf" srcId="{6881CDB2-3E4E-48E1-9474-61406FD6AF72}" destId="{2A2A466D-90F6-4C74-AFB1-147B77646FEC}" srcOrd="0" destOrd="0" presId="urn:microsoft.com/office/officeart/2005/8/layout/hierarchy1"/>
    <dgm:cxn modelId="{0749588C-3F4F-4D13-953F-2457963192AE}" srcId="{614EACAE-AA2B-408F-9324-6C9E83D0E3D5}" destId="{45EC0C83-755A-4BA2-8BE9-BBFD2519636E}" srcOrd="2" destOrd="0" parTransId="{14DCA4D4-3841-4427-A62E-4CAE97DDEE8D}" sibTransId="{B41244FF-4A87-47AC-BF30-4C041DB16DF3}"/>
    <dgm:cxn modelId="{AF304E9F-1DFB-4F42-A9D8-D774111295E0}" type="presOf" srcId="{31810565-303A-4CC9-8F98-4F4555F4C7D9}" destId="{3A9A0632-99FB-4D0B-B390-B461812216D3}" srcOrd="0" destOrd="0" presId="urn:microsoft.com/office/officeart/2005/8/layout/hierarchy1"/>
    <dgm:cxn modelId="{149BC605-0479-40E3-B67B-648CBBF0B2D0}" type="presOf" srcId="{A56A77B9-9B56-438A-81A0-A226995F617F}" destId="{4C06CC8E-4072-4964-9C8E-DDBF7E26A045}" srcOrd="0" destOrd="0" presId="urn:microsoft.com/office/officeart/2005/8/layout/hierarchy1"/>
    <dgm:cxn modelId="{A574FC3D-441C-45F5-852B-F3510D1B556C}" srcId="{B3DD4EC9-01CA-46D1-99F1-192015AF1692}" destId="{6881CDB2-3E4E-48E1-9474-61406FD6AF72}" srcOrd="0" destOrd="0" parTransId="{DC30C3D4-1D55-4712-AF99-43EE48E504C9}" sibTransId="{BDE9AFCD-87FC-45B0-8799-3F37EB246D69}"/>
    <dgm:cxn modelId="{543AADB3-0728-494E-B129-F67FC1EE9990}" type="presOf" srcId="{5D0AB5CC-A2BD-4361-97F3-91C3E97788E9}" destId="{45A81F7B-0AD6-4187-8CB5-E25DDD517BA5}" srcOrd="0" destOrd="0" presId="urn:microsoft.com/office/officeart/2005/8/layout/hierarchy1"/>
    <dgm:cxn modelId="{5FB34C2C-DA71-40DD-B945-FC3EA4782706}" srcId="{B3DD4EC9-01CA-46D1-99F1-192015AF1692}" destId="{253C0ABF-C56E-4305-BE27-7FC24BB86C09}" srcOrd="2" destOrd="0" parTransId="{A56A77B9-9B56-438A-81A0-A226995F617F}" sibTransId="{53692191-78FE-4EF5-A45D-9A9BFBAE2386}"/>
    <dgm:cxn modelId="{6A1A144C-EE30-4D21-B122-64CB023753D2}" type="presOf" srcId="{614EACAE-AA2B-408F-9324-6C9E83D0E3D5}" destId="{99BE8E47-F96D-4EAD-8E42-FAE13E4AC946}" srcOrd="0" destOrd="0" presId="urn:microsoft.com/office/officeart/2005/8/layout/hierarchy1"/>
    <dgm:cxn modelId="{B457E0EE-C0FD-4E7B-B25E-F007B9BBF804}" srcId="{614EACAE-AA2B-408F-9324-6C9E83D0E3D5}" destId="{B3DD4EC9-01CA-46D1-99F1-192015AF1692}" srcOrd="0" destOrd="0" parTransId="{7926154E-D513-447D-88A1-28400A68F3F9}" sibTransId="{FCD65CA8-45AF-4B96-AA12-A39BBDD33C8C}"/>
    <dgm:cxn modelId="{42DB5B9C-C37F-4E38-9EDE-8383897AAB4C}" srcId="{B3DD4EC9-01CA-46D1-99F1-192015AF1692}" destId="{F2D9B6E6-F15B-4C93-BDA0-E59AB30332D4}" srcOrd="1" destOrd="0" parTransId="{31810565-303A-4CC9-8F98-4F4555F4C7D9}" sibTransId="{DE307E1B-D8F9-4865-9954-F63CB6F1484D}"/>
    <dgm:cxn modelId="{E9A36771-1DF2-4D8E-9B17-888C513353CE}" srcId="{B3DD4EC9-01CA-46D1-99F1-192015AF1692}" destId="{7ACED3BF-45D1-4EFB-8803-75680EE99A7C}" srcOrd="5" destOrd="0" parTransId="{5D0AB5CC-A2BD-4361-97F3-91C3E97788E9}" sibTransId="{2A0572B8-2BFD-4263-8C29-431CD89EEF69}"/>
    <dgm:cxn modelId="{0754F0C6-8E98-4081-B39C-06830DB14ADF}" srcId="{B3DD4EC9-01CA-46D1-99F1-192015AF1692}" destId="{16B3ADBB-BA54-4760-BF33-73AE38FA5347}" srcOrd="4" destOrd="0" parTransId="{7FE70D36-2B82-4E6E-B24D-59EEF80E277B}" sibTransId="{79D12475-2BD6-42E5-9E10-CC5A8E6AC71B}"/>
    <dgm:cxn modelId="{DDE94AEB-5C1F-4229-9B8C-7F49DB29D2B8}" type="presOf" srcId="{7926154E-D513-447D-88A1-28400A68F3F9}" destId="{285412A2-583F-431F-BC1B-3DAA264DC58A}" srcOrd="0" destOrd="0" presId="urn:microsoft.com/office/officeart/2005/8/layout/hierarchy1"/>
    <dgm:cxn modelId="{FD3A878B-1E93-4A92-8529-CEF92B8F8F93}" srcId="{B3DD4EC9-01CA-46D1-99F1-192015AF1692}" destId="{A614E614-1F41-4795-830E-212DBD7D5BE3}" srcOrd="3" destOrd="0" parTransId="{808D4569-5748-48AD-9E53-E8F3C964E70C}" sibTransId="{06F7F997-46CA-47E1-B49C-403BB204684A}"/>
    <dgm:cxn modelId="{A8438C5A-4041-44CA-AA65-363AEE70244C}" type="presOf" srcId="{DC30C3D4-1D55-4712-AF99-43EE48E504C9}" destId="{96E905E8-4328-40B1-B50A-964F76DAF343}" srcOrd="0" destOrd="0" presId="urn:microsoft.com/office/officeart/2005/8/layout/hierarchy1"/>
    <dgm:cxn modelId="{D423DB15-D472-42C5-A29B-678265F58CAC}" type="presOf" srcId="{41005BB7-C7C2-4CFF-84B2-B39F291F39EF}" destId="{1E09938D-27AF-4850-9433-538835EA5547}" srcOrd="0" destOrd="0" presId="urn:microsoft.com/office/officeart/2005/8/layout/hierarchy1"/>
    <dgm:cxn modelId="{41883DA4-7B42-446C-822E-CD5573FFA56C}" type="presOf" srcId="{B3DD4EC9-01CA-46D1-99F1-192015AF1692}" destId="{394BFE6D-28FA-43DF-B248-A0C78264AFB7}" srcOrd="0" destOrd="0" presId="urn:microsoft.com/office/officeart/2005/8/layout/hierarchy1"/>
    <dgm:cxn modelId="{E02546CE-61CC-4B2B-A9A2-EB385710445B}" type="presOf" srcId="{7ACED3BF-45D1-4EFB-8803-75680EE99A7C}" destId="{D40F4D17-9D32-42F2-9E33-CBF900DA0CF6}" srcOrd="0" destOrd="0" presId="urn:microsoft.com/office/officeart/2005/8/layout/hierarchy1"/>
    <dgm:cxn modelId="{3E79C197-50CA-4FC3-8994-3627A5943906}" type="presOf" srcId="{A614E614-1F41-4795-830E-212DBD7D5BE3}" destId="{82073A3B-A589-4764-88BD-45A9F950C888}" srcOrd="0" destOrd="0" presId="urn:microsoft.com/office/officeart/2005/8/layout/hierarchy1"/>
    <dgm:cxn modelId="{B5FA592C-49D6-49F1-ADAE-98B7AB0108BE}" type="presOf" srcId="{16B3ADBB-BA54-4760-BF33-73AE38FA5347}" destId="{9859D688-7C5A-4C97-87AB-7BCEE1E76144}" srcOrd="0" destOrd="0" presId="urn:microsoft.com/office/officeart/2005/8/layout/hierarchy1"/>
    <dgm:cxn modelId="{DCE16990-A4ED-4F77-86F9-452D08E72378}" srcId="{614EACAE-AA2B-408F-9324-6C9E83D0E3D5}" destId="{0D2E03E2-550B-4B0A-AE74-36A5F9D36796}" srcOrd="1" destOrd="0" parTransId="{70A9A697-55F1-49EA-9EE4-468364EED969}" sibTransId="{0BEE73D6-815E-4C1B-B011-9676CE4D60FD}"/>
    <dgm:cxn modelId="{81E0F4DD-B58E-4AB0-B515-B41ECEE9E023}" type="presOf" srcId="{F2D9B6E6-F15B-4C93-BDA0-E59AB30332D4}" destId="{336F3F53-9F02-43D1-AE25-CD07E0C6425C}" srcOrd="0" destOrd="0" presId="urn:microsoft.com/office/officeart/2005/8/layout/hierarchy1"/>
    <dgm:cxn modelId="{DD2E92A9-D97C-42B4-B302-7DBD4212F472}" type="presOf" srcId="{253C0ABF-C56E-4305-BE27-7FC24BB86C09}" destId="{6A8691F4-E4C3-42FF-A1B1-6A4DB86DDD5E}" srcOrd="0" destOrd="0" presId="urn:microsoft.com/office/officeart/2005/8/layout/hierarchy1"/>
    <dgm:cxn modelId="{61408CD9-8888-4E8E-874C-5B29A1F881D6}" type="presOf" srcId="{45EC0C83-755A-4BA2-8BE9-BBFD2519636E}" destId="{CA2DA92F-34EB-45A0-AC16-776891D962EA}" srcOrd="0" destOrd="0" presId="urn:microsoft.com/office/officeart/2005/8/layout/hierarchy1"/>
    <dgm:cxn modelId="{20D50CE7-0775-48EE-B947-53EA77A8F392}" type="presOf" srcId="{14DCA4D4-3841-4427-A62E-4CAE97DDEE8D}" destId="{2B8AA03A-4D96-4393-BDE1-865481997604}" srcOrd="0" destOrd="0" presId="urn:microsoft.com/office/officeart/2005/8/layout/hierarchy1"/>
    <dgm:cxn modelId="{65470999-2823-44B5-B60C-F256EFCB3743}" type="presOf" srcId="{808D4569-5748-48AD-9E53-E8F3C964E70C}" destId="{B727F09A-1F06-4294-9C78-265B7288726B}" srcOrd="0" destOrd="0" presId="urn:microsoft.com/office/officeart/2005/8/layout/hierarchy1"/>
    <dgm:cxn modelId="{B7EC2453-3633-49A4-93F7-05F8CAD2A53D}" type="presParOf" srcId="{1E09938D-27AF-4850-9433-538835EA5547}" destId="{0B9AE044-34E2-42E1-8C8B-7CE5ECEABAFC}" srcOrd="0" destOrd="0" presId="urn:microsoft.com/office/officeart/2005/8/layout/hierarchy1"/>
    <dgm:cxn modelId="{6BF78F5F-22FF-4597-8CB5-5574D9039E2B}" type="presParOf" srcId="{0B9AE044-34E2-42E1-8C8B-7CE5ECEABAFC}" destId="{12795E43-D66D-49F3-8981-FAF1050B37B3}" srcOrd="0" destOrd="0" presId="urn:microsoft.com/office/officeart/2005/8/layout/hierarchy1"/>
    <dgm:cxn modelId="{EB692DAF-ADC7-49C0-9B69-560D6AEBDAD4}" type="presParOf" srcId="{12795E43-D66D-49F3-8981-FAF1050B37B3}" destId="{9CD2C8A9-171B-4F13-B283-D6C96806073D}" srcOrd="0" destOrd="0" presId="urn:microsoft.com/office/officeart/2005/8/layout/hierarchy1"/>
    <dgm:cxn modelId="{C44D0187-B1C4-405B-9BB7-ECDDE0405843}" type="presParOf" srcId="{12795E43-D66D-49F3-8981-FAF1050B37B3}" destId="{99BE8E47-F96D-4EAD-8E42-FAE13E4AC946}" srcOrd="1" destOrd="0" presId="urn:microsoft.com/office/officeart/2005/8/layout/hierarchy1"/>
    <dgm:cxn modelId="{88D4A3FF-EA15-46F0-AA11-B852E010011D}" type="presParOf" srcId="{0B9AE044-34E2-42E1-8C8B-7CE5ECEABAFC}" destId="{E627C638-058F-4D1E-A37B-98AE483FB2F7}" srcOrd="1" destOrd="0" presId="urn:microsoft.com/office/officeart/2005/8/layout/hierarchy1"/>
    <dgm:cxn modelId="{37F5B894-ED14-4804-97E7-2D365A4BAA1E}" type="presParOf" srcId="{E627C638-058F-4D1E-A37B-98AE483FB2F7}" destId="{285412A2-583F-431F-BC1B-3DAA264DC58A}" srcOrd="0" destOrd="0" presId="urn:microsoft.com/office/officeart/2005/8/layout/hierarchy1"/>
    <dgm:cxn modelId="{4B34A3A0-CBA4-408D-90BD-9377F0C45DDB}" type="presParOf" srcId="{E627C638-058F-4D1E-A37B-98AE483FB2F7}" destId="{611C2F39-ADEF-4E98-AD81-57B2E934A4AC}" srcOrd="1" destOrd="0" presId="urn:microsoft.com/office/officeart/2005/8/layout/hierarchy1"/>
    <dgm:cxn modelId="{638EE53F-7DEE-474C-A50A-4A4F283C6681}" type="presParOf" srcId="{611C2F39-ADEF-4E98-AD81-57B2E934A4AC}" destId="{0D1CC63F-4ED5-4180-97F2-B789B88C5D1F}" srcOrd="0" destOrd="0" presId="urn:microsoft.com/office/officeart/2005/8/layout/hierarchy1"/>
    <dgm:cxn modelId="{22029D23-12FF-41E6-8CA1-00F511FB21FE}" type="presParOf" srcId="{0D1CC63F-4ED5-4180-97F2-B789B88C5D1F}" destId="{CB2FA14E-B4EB-4CC9-A590-56D546AA19DC}" srcOrd="0" destOrd="0" presId="urn:microsoft.com/office/officeart/2005/8/layout/hierarchy1"/>
    <dgm:cxn modelId="{D0172133-711A-4008-AF1F-36D5994B72EB}" type="presParOf" srcId="{0D1CC63F-4ED5-4180-97F2-B789B88C5D1F}" destId="{394BFE6D-28FA-43DF-B248-A0C78264AFB7}" srcOrd="1" destOrd="0" presId="urn:microsoft.com/office/officeart/2005/8/layout/hierarchy1"/>
    <dgm:cxn modelId="{A11AA4CA-FBB3-44FE-8FEF-55B6DB34B3CD}" type="presParOf" srcId="{611C2F39-ADEF-4E98-AD81-57B2E934A4AC}" destId="{38ACB3E3-6249-40A6-9FAA-CD6B81A04CB1}" srcOrd="1" destOrd="0" presId="urn:microsoft.com/office/officeart/2005/8/layout/hierarchy1"/>
    <dgm:cxn modelId="{6C82E11B-6A17-44F2-9ADB-02B9AAFBF83F}" type="presParOf" srcId="{38ACB3E3-6249-40A6-9FAA-CD6B81A04CB1}" destId="{96E905E8-4328-40B1-B50A-964F76DAF343}" srcOrd="0" destOrd="0" presId="urn:microsoft.com/office/officeart/2005/8/layout/hierarchy1"/>
    <dgm:cxn modelId="{80434F17-7A74-435D-AFC0-A0473893771B}" type="presParOf" srcId="{38ACB3E3-6249-40A6-9FAA-CD6B81A04CB1}" destId="{867BC7EF-BC25-4397-9FDE-E255ECAFA1CA}" srcOrd="1" destOrd="0" presId="urn:microsoft.com/office/officeart/2005/8/layout/hierarchy1"/>
    <dgm:cxn modelId="{DAFCBC42-4169-44F3-BF70-3A9460EF10C6}" type="presParOf" srcId="{867BC7EF-BC25-4397-9FDE-E255ECAFA1CA}" destId="{134D38EA-6EB3-4855-81FA-7BE4A433A36F}" srcOrd="0" destOrd="0" presId="urn:microsoft.com/office/officeart/2005/8/layout/hierarchy1"/>
    <dgm:cxn modelId="{33A68343-5AC0-4529-B049-DA7819260AE2}" type="presParOf" srcId="{134D38EA-6EB3-4855-81FA-7BE4A433A36F}" destId="{BD8F695A-C82E-4AB0-875C-2CC4542E8303}" srcOrd="0" destOrd="0" presId="urn:microsoft.com/office/officeart/2005/8/layout/hierarchy1"/>
    <dgm:cxn modelId="{8ADE11C1-2FF7-4842-8D81-A6131972F529}" type="presParOf" srcId="{134D38EA-6EB3-4855-81FA-7BE4A433A36F}" destId="{2A2A466D-90F6-4C74-AFB1-147B77646FEC}" srcOrd="1" destOrd="0" presId="urn:microsoft.com/office/officeart/2005/8/layout/hierarchy1"/>
    <dgm:cxn modelId="{00C36536-A0C9-43B3-831A-C0C46B5B9BF1}" type="presParOf" srcId="{867BC7EF-BC25-4397-9FDE-E255ECAFA1CA}" destId="{6B23B522-C1D0-4B69-B755-F1B1175A370F}" srcOrd="1" destOrd="0" presId="urn:microsoft.com/office/officeart/2005/8/layout/hierarchy1"/>
    <dgm:cxn modelId="{168AA9D4-B97B-4ED9-9602-33C289EB17FE}" type="presParOf" srcId="{38ACB3E3-6249-40A6-9FAA-CD6B81A04CB1}" destId="{3A9A0632-99FB-4D0B-B390-B461812216D3}" srcOrd="2" destOrd="0" presId="urn:microsoft.com/office/officeart/2005/8/layout/hierarchy1"/>
    <dgm:cxn modelId="{485C028F-A375-4B13-BA2B-E1A3C5A6A671}" type="presParOf" srcId="{38ACB3E3-6249-40A6-9FAA-CD6B81A04CB1}" destId="{0E38DC69-F998-4D5E-B480-8DFA156A13DC}" srcOrd="3" destOrd="0" presId="urn:microsoft.com/office/officeart/2005/8/layout/hierarchy1"/>
    <dgm:cxn modelId="{1463C3B9-B1B2-46D4-8A08-0BE36C1DA3B2}" type="presParOf" srcId="{0E38DC69-F998-4D5E-B480-8DFA156A13DC}" destId="{976BC50B-94B5-458E-93E6-7CFE716F481B}" srcOrd="0" destOrd="0" presId="urn:microsoft.com/office/officeart/2005/8/layout/hierarchy1"/>
    <dgm:cxn modelId="{44C7D1FE-F202-47A2-8011-9DE3F5FD9204}" type="presParOf" srcId="{976BC50B-94B5-458E-93E6-7CFE716F481B}" destId="{09DCF7A9-19F3-4AFC-88CA-3D5828AB7ADF}" srcOrd="0" destOrd="0" presId="urn:microsoft.com/office/officeart/2005/8/layout/hierarchy1"/>
    <dgm:cxn modelId="{0B5E046B-D2B0-41BF-9251-993164EDECC2}" type="presParOf" srcId="{976BC50B-94B5-458E-93E6-7CFE716F481B}" destId="{336F3F53-9F02-43D1-AE25-CD07E0C6425C}" srcOrd="1" destOrd="0" presId="urn:microsoft.com/office/officeart/2005/8/layout/hierarchy1"/>
    <dgm:cxn modelId="{6762D1F8-AF4F-49DA-9789-27DA8F971A42}" type="presParOf" srcId="{0E38DC69-F998-4D5E-B480-8DFA156A13DC}" destId="{2E492A31-7D23-4CEB-843F-FC6AB162F573}" srcOrd="1" destOrd="0" presId="urn:microsoft.com/office/officeart/2005/8/layout/hierarchy1"/>
    <dgm:cxn modelId="{892471EE-F1ED-4156-9FA1-17FDA3ABD491}" type="presParOf" srcId="{38ACB3E3-6249-40A6-9FAA-CD6B81A04CB1}" destId="{4C06CC8E-4072-4964-9C8E-DDBF7E26A045}" srcOrd="4" destOrd="0" presId="urn:microsoft.com/office/officeart/2005/8/layout/hierarchy1"/>
    <dgm:cxn modelId="{2060FBCA-770A-4E10-B308-380DD25E8FDF}" type="presParOf" srcId="{38ACB3E3-6249-40A6-9FAA-CD6B81A04CB1}" destId="{345534C5-EA3C-4DA7-B940-580883DDA01F}" srcOrd="5" destOrd="0" presId="urn:microsoft.com/office/officeart/2005/8/layout/hierarchy1"/>
    <dgm:cxn modelId="{879BF6B7-F3F9-4D23-9E5E-528346550789}" type="presParOf" srcId="{345534C5-EA3C-4DA7-B940-580883DDA01F}" destId="{8574EB42-2DA2-422D-A1EE-9DCD1CC80E04}" srcOrd="0" destOrd="0" presId="urn:microsoft.com/office/officeart/2005/8/layout/hierarchy1"/>
    <dgm:cxn modelId="{2990BF75-1D66-4CF7-BBC2-DE68A7399BB5}" type="presParOf" srcId="{8574EB42-2DA2-422D-A1EE-9DCD1CC80E04}" destId="{19EE1A8D-78CB-4E49-A0FF-AAFBF630B915}" srcOrd="0" destOrd="0" presId="urn:microsoft.com/office/officeart/2005/8/layout/hierarchy1"/>
    <dgm:cxn modelId="{2B4F0AA9-0621-4BC2-9E1C-F8B00343A8F4}" type="presParOf" srcId="{8574EB42-2DA2-422D-A1EE-9DCD1CC80E04}" destId="{6A8691F4-E4C3-42FF-A1B1-6A4DB86DDD5E}" srcOrd="1" destOrd="0" presId="urn:microsoft.com/office/officeart/2005/8/layout/hierarchy1"/>
    <dgm:cxn modelId="{790C0AFD-6CBF-4D69-8D00-CF35127A3501}" type="presParOf" srcId="{345534C5-EA3C-4DA7-B940-580883DDA01F}" destId="{9CA744C6-D652-4C43-B076-F9A0573DD29B}" srcOrd="1" destOrd="0" presId="urn:microsoft.com/office/officeart/2005/8/layout/hierarchy1"/>
    <dgm:cxn modelId="{835803DE-DBE9-42BE-825B-43D7D9672AD7}" type="presParOf" srcId="{38ACB3E3-6249-40A6-9FAA-CD6B81A04CB1}" destId="{B727F09A-1F06-4294-9C78-265B7288726B}" srcOrd="6" destOrd="0" presId="urn:microsoft.com/office/officeart/2005/8/layout/hierarchy1"/>
    <dgm:cxn modelId="{991E7F20-156E-420C-9D85-B940EB786B18}" type="presParOf" srcId="{38ACB3E3-6249-40A6-9FAA-CD6B81A04CB1}" destId="{4249F05F-9C73-416B-9722-E2203D30A4F4}" srcOrd="7" destOrd="0" presId="urn:microsoft.com/office/officeart/2005/8/layout/hierarchy1"/>
    <dgm:cxn modelId="{958E9875-8B90-4774-937C-26B1BBFE1B33}" type="presParOf" srcId="{4249F05F-9C73-416B-9722-E2203D30A4F4}" destId="{D0342E13-C869-4438-B0A6-415899295DAA}" srcOrd="0" destOrd="0" presId="urn:microsoft.com/office/officeart/2005/8/layout/hierarchy1"/>
    <dgm:cxn modelId="{9AEA3072-7C86-4E6C-B25A-65658D21E46F}" type="presParOf" srcId="{D0342E13-C869-4438-B0A6-415899295DAA}" destId="{273AFAFE-CD96-4C51-BED1-D462F990F8DA}" srcOrd="0" destOrd="0" presId="urn:microsoft.com/office/officeart/2005/8/layout/hierarchy1"/>
    <dgm:cxn modelId="{BF8ED7CE-B74C-4F8E-8E04-6891AC058F96}" type="presParOf" srcId="{D0342E13-C869-4438-B0A6-415899295DAA}" destId="{82073A3B-A589-4764-88BD-45A9F950C888}" srcOrd="1" destOrd="0" presId="urn:microsoft.com/office/officeart/2005/8/layout/hierarchy1"/>
    <dgm:cxn modelId="{79B24F6C-8934-4B2E-A345-1920D5F402EB}" type="presParOf" srcId="{4249F05F-9C73-416B-9722-E2203D30A4F4}" destId="{5FE49E55-71BE-408F-B28B-261AE1229ACD}" srcOrd="1" destOrd="0" presId="urn:microsoft.com/office/officeart/2005/8/layout/hierarchy1"/>
    <dgm:cxn modelId="{B751FA5E-FA1F-4C6E-B13B-7A6DEDD68F17}" type="presParOf" srcId="{38ACB3E3-6249-40A6-9FAA-CD6B81A04CB1}" destId="{ED386C0F-EC4C-4152-9877-DE8CA0C96FFE}" srcOrd="8" destOrd="0" presId="urn:microsoft.com/office/officeart/2005/8/layout/hierarchy1"/>
    <dgm:cxn modelId="{3BE7B5A3-F587-4C15-B883-FB16C35F63DB}" type="presParOf" srcId="{38ACB3E3-6249-40A6-9FAA-CD6B81A04CB1}" destId="{8C6E4797-2CFD-4820-8A78-C29102E9A448}" srcOrd="9" destOrd="0" presId="urn:microsoft.com/office/officeart/2005/8/layout/hierarchy1"/>
    <dgm:cxn modelId="{D8E9BC09-6D29-45B3-9B67-B3B7C72F99BA}" type="presParOf" srcId="{8C6E4797-2CFD-4820-8A78-C29102E9A448}" destId="{BBF8A656-B958-422D-898F-9C4A5E35262F}" srcOrd="0" destOrd="0" presId="urn:microsoft.com/office/officeart/2005/8/layout/hierarchy1"/>
    <dgm:cxn modelId="{852367DE-A745-412C-A7A9-30F35E637D52}" type="presParOf" srcId="{BBF8A656-B958-422D-898F-9C4A5E35262F}" destId="{DE034305-9276-43F1-8CB5-19800610F4BB}" srcOrd="0" destOrd="0" presId="urn:microsoft.com/office/officeart/2005/8/layout/hierarchy1"/>
    <dgm:cxn modelId="{01D32001-0CF5-44EC-BC78-907B3FE48136}" type="presParOf" srcId="{BBF8A656-B958-422D-898F-9C4A5E35262F}" destId="{9859D688-7C5A-4C97-87AB-7BCEE1E76144}" srcOrd="1" destOrd="0" presId="urn:microsoft.com/office/officeart/2005/8/layout/hierarchy1"/>
    <dgm:cxn modelId="{DE2BF786-A834-41D9-9336-CA3BF86B72B8}" type="presParOf" srcId="{8C6E4797-2CFD-4820-8A78-C29102E9A448}" destId="{27E28336-F108-4E31-931C-307A1A69FC7A}" srcOrd="1" destOrd="0" presId="urn:microsoft.com/office/officeart/2005/8/layout/hierarchy1"/>
    <dgm:cxn modelId="{68B0ACCE-148A-445D-8900-56507462F518}" type="presParOf" srcId="{38ACB3E3-6249-40A6-9FAA-CD6B81A04CB1}" destId="{45A81F7B-0AD6-4187-8CB5-E25DDD517BA5}" srcOrd="10" destOrd="0" presId="urn:microsoft.com/office/officeart/2005/8/layout/hierarchy1"/>
    <dgm:cxn modelId="{E8BA1DA6-9941-4B46-BEAD-EDA7787DA66C}" type="presParOf" srcId="{38ACB3E3-6249-40A6-9FAA-CD6B81A04CB1}" destId="{96FB2A7C-D3A7-4528-B4D8-C6BC5550BA48}" srcOrd="11" destOrd="0" presId="urn:microsoft.com/office/officeart/2005/8/layout/hierarchy1"/>
    <dgm:cxn modelId="{017691D4-CB2C-4813-B75E-83F7BF1C9C20}" type="presParOf" srcId="{96FB2A7C-D3A7-4528-B4D8-C6BC5550BA48}" destId="{0FB947B2-43E3-4B77-ABE7-CC4DB47E2009}" srcOrd="0" destOrd="0" presId="urn:microsoft.com/office/officeart/2005/8/layout/hierarchy1"/>
    <dgm:cxn modelId="{5E0EAE20-8E1E-4680-AD4A-0014BF7A6D78}" type="presParOf" srcId="{0FB947B2-43E3-4B77-ABE7-CC4DB47E2009}" destId="{1B53F8E4-8C76-4236-BD10-519869B55FA9}" srcOrd="0" destOrd="0" presId="urn:microsoft.com/office/officeart/2005/8/layout/hierarchy1"/>
    <dgm:cxn modelId="{3A1CB156-3A8D-4403-BDD0-2B42CA19F20E}" type="presParOf" srcId="{0FB947B2-43E3-4B77-ABE7-CC4DB47E2009}" destId="{D40F4D17-9D32-42F2-9E33-CBF900DA0CF6}" srcOrd="1" destOrd="0" presId="urn:microsoft.com/office/officeart/2005/8/layout/hierarchy1"/>
    <dgm:cxn modelId="{3E087C23-1869-43A9-AEA7-DE11ED9A6283}" type="presParOf" srcId="{96FB2A7C-D3A7-4528-B4D8-C6BC5550BA48}" destId="{325245E3-6740-49E1-8EE1-AA2EEBD3947C}" srcOrd="1" destOrd="0" presId="urn:microsoft.com/office/officeart/2005/8/layout/hierarchy1"/>
    <dgm:cxn modelId="{A55054E1-2115-4A30-A6AB-B9C7E19E40E5}" type="presParOf" srcId="{E627C638-058F-4D1E-A37B-98AE483FB2F7}" destId="{C93D2FB5-7BE0-46A8-81DD-67E5D0DC83A3}" srcOrd="2" destOrd="0" presId="urn:microsoft.com/office/officeart/2005/8/layout/hierarchy1"/>
    <dgm:cxn modelId="{D59BFD75-86FF-4B9E-9EA9-2DE23B0A76D6}" type="presParOf" srcId="{E627C638-058F-4D1E-A37B-98AE483FB2F7}" destId="{8121E443-5C1A-4A8D-9C0B-954B3F70A267}" srcOrd="3" destOrd="0" presId="urn:microsoft.com/office/officeart/2005/8/layout/hierarchy1"/>
    <dgm:cxn modelId="{97EBEDA9-CE78-4EE3-A20A-51B797AAF667}" type="presParOf" srcId="{8121E443-5C1A-4A8D-9C0B-954B3F70A267}" destId="{76230CF9-7AA4-42AF-9A5A-AD5F2AB79977}" srcOrd="0" destOrd="0" presId="urn:microsoft.com/office/officeart/2005/8/layout/hierarchy1"/>
    <dgm:cxn modelId="{A559327E-22B4-40FE-B1A2-C37D5A72CD89}" type="presParOf" srcId="{76230CF9-7AA4-42AF-9A5A-AD5F2AB79977}" destId="{61D30086-E29A-4FF0-BAD4-8DF9B0921BEC}" srcOrd="0" destOrd="0" presId="urn:microsoft.com/office/officeart/2005/8/layout/hierarchy1"/>
    <dgm:cxn modelId="{D5F3BB71-119E-4077-AB50-EE09CC9A8B31}" type="presParOf" srcId="{76230CF9-7AA4-42AF-9A5A-AD5F2AB79977}" destId="{76C06F00-87F7-49F1-8FE5-41FAFAB190ED}" srcOrd="1" destOrd="0" presId="urn:microsoft.com/office/officeart/2005/8/layout/hierarchy1"/>
    <dgm:cxn modelId="{F35F9A29-3884-48BE-B2C3-7B683FBE5EB1}" type="presParOf" srcId="{8121E443-5C1A-4A8D-9C0B-954B3F70A267}" destId="{2A05C2EB-D1EA-4A20-8214-5946388CBC18}" srcOrd="1" destOrd="0" presId="urn:microsoft.com/office/officeart/2005/8/layout/hierarchy1"/>
    <dgm:cxn modelId="{B25F3A12-7C3B-490B-82F5-B31B6EB3970D}" type="presParOf" srcId="{E627C638-058F-4D1E-A37B-98AE483FB2F7}" destId="{2B8AA03A-4D96-4393-BDE1-865481997604}" srcOrd="4" destOrd="0" presId="urn:microsoft.com/office/officeart/2005/8/layout/hierarchy1"/>
    <dgm:cxn modelId="{1BB633B2-47C6-40E7-979C-5A8E5167CA77}" type="presParOf" srcId="{E627C638-058F-4D1E-A37B-98AE483FB2F7}" destId="{F7E2DE44-8F6D-4729-BF63-1BE7E1E6EA85}" srcOrd="5" destOrd="0" presId="urn:microsoft.com/office/officeart/2005/8/layout/hierarchy1"/>
    <dgm:cxn modelId="{B277AD06-A17A-44E4-8538-2FCBA01709DC}" type="presParOf" srcId="{F7E2DE44-8F6D-4729-BF63-1BE7E1E6EA85}" destId="{10C8E168-5456-43D8-9A1C-6F08195B5897}" srcOrd="0" destOrd="0" presId="urn:microsoft.com/office/officeart/2005/8/layout/hierarchy1"/>
    <dgm:cxn modelId="{D88B57F6-AFC3-4B64-BC2D-72BF0C6D992C}" type="presParOf" srcId="{10C8E168-5456-43D8-9A1C-6F08195B5897}" destId="{883EFD21-8C3C-40FC-9C90-9C007591AF04}" srcOrd="0" destOrd="0" presId="urn:microsoft.com/office/officeart/2005/8/layout/hierarchy1"/>
    <dgm:cxn modelId="{DED202D0-ACF1-495A-A18A-65A78A5FE351}" type="presParOf" srcId="{10C8E168-5456-43D8-9A1C-6F08195B5897}" destId="{CA2DA92F-34EB-45A0-AC16-776891D962EA}" srcOrd="1" destOrd="0" presId="urn:microsoft.com/office/officeart/2005/8/layout/hierarchy1"/>
    <dgm:cxn modelId="{A5F33668-39A9-4B78-9703-4ABEAE1FE2B7}" type="presParOf" srcId="{F7E2DE44-8F6D-4729-BF63-1BE7E1E6EA85}" destId="{DD6B188B-DF5D-4FBD-B510-7AC76D14D19D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FB2A50-3FFF-44AD-AAC6-E343B8EFBBC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85794"/>
            <a:ext cx="6172200" cy="364333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БЮДЖЕТ ДЛЯ ГРАЖДАН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000636"/>
            <a:ext cx="6786610" cy="16430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 </a:t>
            </a:r>
            <a:r>
              <a:rPr lang="ru-RU" dirty="0" smtClean="0">
                <a:solidFill>
                  <a:srgbClr val="0070C0"/>
                </a:solidFill>
              </a:rPr>
              <a:t>решению </a:t>
            </a:r>
            <a:r>
              <a:rPr lang="ru-RU" dirty="0" smtClean="0">
                <a:solidFill>
                  <a:srgbClr val="0070C0"/>
                </a:solidFill>
              </a:rPr>
              <a:t>Хиславичского районного Совета </a:t>
            </a:r>
            <a:r>
              <a:rPr lang="ru-RU" dirty="0" smtClean="0">
                <a:solidFill>
                  <a:srgbClr val="0070C0"/>
                </a:solidFill>
              </a:rPr>
              <a:t>депутатов от 24.11.2021 года №54 «Об </a:t>
            </a:r>
            <a:r>
              <a:rPr lang="ru-RU" dirty="0" smtClean="0">
                <a:solidFill>
                  <a:srgbClr val="0070C0"/>
                </a:solidFill>
              </a:rPr>
              <a:t>исполнении бюджета муниципального образования «Хиславичский район» Смоленской области </a:t>
            </a:r>
            <a:r>
              <a:rPr lang="ru-RU" dirty="0" smtClean="0">
                <a:solidFill>
                  <a:srgbClr val="0070C0"/>
                </a:solidFill>
              </a:rPr>
              <a:t>за </a:t>
            </a:r>
            <a:r>
              <a:rPr lang="ru-RU" dirty="0" smtClean="0">
                <a:solidFill>
                  <a:srgbClr val="0070C0"/>
                </a:solidFill>
              </a:rPr>
              <a:t>9 месяцев 2021 год»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1428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71604" y="21429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B0F0"/>
                </a:solidFill>
              </a:rPr>
              <a:t>ФИНАНСОВОЕ УПРАВЛЕНИЕ АДМИНИСТРАЦИИ МУНИЦИПАЛЬНОГО ОБРАЗОВАНИЯ «ХИСЛАВИЧСКИЙ РАЙОН» СМОЛЕНСКОЙ ОБЛАСТИ</a:t>
            </a:r>
            <a:endParaRPr lang="ru-RU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Основные характеристики исполнения бюджета за 9 месяцев 2021 года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800" dirty="0" smtClean="0"/>
              <a:t> Общий объем доходов бюджета муниципального образования «Хиславичский район» Смоленской области составил:</a:t>
            </a:r>
          </a:p>
          <a:p>
            <a:pPr marL="0" indent="355600">
              <a:buNone/>
            </a:pPr>
            <a:endParaRPr lang="ru-RU" sz="1800" dirty="0" smtClean="0"/>
          </a:p>
          <a:p>
            <a:pPr marL="0" indent="355600">
              <a:buNone/>
            </a:pPr>
            <a:endParaRPr lang="ru-RU" sz="1800" dirty="0" smtClean="0"/>
          </a:p>
          <a:p>
            <a:pPr marL="0" indent="355600">
              <a:buNone/>
            </a:pPr>
            <a:endParaRPr lang="ru-RU" sz="1800" dirty="0" smtClean="0"/>
          </a:p>
          <a:p>
            <a:pPr marL="0" indent="355600" algn="just">
              <a:buNone/>
            </a:pPr>
            <a:r>
              <a:rPr lang="ru-RU" sz="1800" dirty="0" smtClean="0"/>
              <a:t>Общий объем расходов бюджета муниципального образования «Хиславичский район» Смоленской области составил:</a:t>
            </a:r>
          </a:p>
          <a:p>
            <a:pPr marL="0" indent="355600">
              <a:buNone/>
            </a:pPr>
            <a:endParaRPr lang="ru-RU" sz="1800" dirty="0" smtClean="0"/>
          </a:p>
          <a:p>
            <a:pPr marL="0" indent="355600">
              <a:buNone/>
            </a:pPr>
            <a:endParaRPr lang="ru-RU" sz="1800" dirty="0" smtClean="0"/>
          </a:p>
          <a:p>
            <a:pPr marL="0" indent="355600">
              <a:buNone/>
            </a:pPr>
            <a:endParaRPr lang="ru-RU" sz="1800" dirty="0" smtClean="0"/>
          </a:p>
          <a:p>
            <a:pPr marL="0" indent="355600" algn="just">
              <a:buNone/>
            </a:pPr>
            <a:r>
              <a:rPr lang="ru-RU" sz="1800" dirty="0" smtClean="0"/>
              <a:t>За 9 месяцев 2021 года бюджет муниципального образования «Хиславичский район» Смоленской области исполнен с </a:t>
            </a:r>
            <a:r>
              <a:rPr lang="ru-RU" sz="1800" dirty="0" err="1" smtClean="0"/>
              <a:t>профицитом</a:t>
            </a:r>
            <a:r>
              <a:rPr lang="ru-RU" sz="1800" dirty="0" smtClean="0"/>
              <a:t> (превышение доходов над расходами) в размере </a:t>
            </a:r>
          </a:p>
          <a:p>
            <a:pPr marL="0" indent="0" algn="just">
              <a:buNone/>
            </a:pPr>
            <a:r>
              <a:rPr lang="ru-RU" sz="1800" dirty="0" smtClean="0"/>
              <a:t>15 333,8 тыс.рублей.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2214554"/>
          <a:ext cx="707236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643206"/>
                <a:gridCol w="2071702"/>
              </a:tblGrid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План, </a:t>
                      </a:r>
                    </a:p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Исполнение, тыс.руб.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исполнения, %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249 794,7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181 362,6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4" y="3929066"/>
          <a:ext cx="707236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643206"/>
                <a:gridCol w="2071702"/>
              </a:tblGrid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План, </a:t>
                      </a:r>
                    </a:p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Исполнение, </a:t>
                      </a:r>
                    </a:p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исполнения, %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256 616,1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166 028,8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64,7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Исполнение бюджета по налоговым доходам: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1537340"/>
          <a:ext cx="7858180" cy="502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0225"/>
                <a:gridCol w="1237770"/>
                <a:gridCol w="1237770"/>
                <a:gridCol w="812415"/>
              </a:tblGrid>
              <a:tr h="820090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2021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 года,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1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НАЛОГ НА ПРИБЫЛЬ, ДОХОДЫ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15 809,3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10 858,0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68,7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1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 на доходы физических лиц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15 809,3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10 858,0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1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НАЛОГИ НА СОВОКУПНЫЙ ДОХОД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3 063,7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3 125,2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102,0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1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Единый налог на вмененный</a:t>
                      </a:r>
                      <a:r>
                        <a:rPr lang="ru-RU" sz="1000" baseline="0" dirty="0" smtClean="0"/>
                        <a:t> доход для отдельных видов деятельности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578,8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729,2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126,0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1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299,1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41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1 695,3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1 672,3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41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640,6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4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НАЛОГИ,</a:t>
                      </a:r>
                      <a:r>
                        <a:rPr lang="ru-RU" sz="1000" b="1" baseline="0" dirty="0" smtClean="0"/>
                        <a:t> СБОРЫ И РЕГУЛЯРНЫЕ ПЛАТЕЖИ ЗА ПОЛЬЗОВАНИЕ ПРИРОДНЫМИ РЕСУРСАМИ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413,5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1 774,7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1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ГОСУДАРСТВЕННАЯ ПОШЛИНА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510,0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434,8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89,3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41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434,8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1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ИТОГО</a:t>
                      </a:r>
                      <a:r>
                        <a:rPr lang="ru-RU" sz="1000" b="1" baseline="0" dirty="0" smtClean="0"/>
                        <a:t> НАЛОГОВЫХ ДОХОДОВ: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19 406,3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14 831,5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76,4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4285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2. ИСПОЛНЕНИЕ БЮДЖЕТА МУНИЦИПАЛЬНОГО ОБРАЗОВАНИЯ «ХИСЛАВИЧСКИЙ РАЙОН» СМОЛЕНСКОЙ ОБЛАСТИ ПО ДОХОДАМ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налоговых доходов, поступивших за 9 месяцев 2021 года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71612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582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Исполнение бюджета муниципального образования «Хиславичский район» Смоленской области по неналоговым доходам: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571612"/>
          <a:ext cx="7572428" cy="470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036"/>
                <a:gridCol w="1101009"/>
                <a:gridCol w="1284510"/>
                <a:gridCol w="782873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2021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 года,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825,2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744,3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получаемые в виде арендной платы за земельные участки, государственная собственность на которые не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разграничена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785,8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715,9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Доходы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от сдачи в аренду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имущества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218,4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75,5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34,6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+mn-lt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218,4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ДОХОДЫ ОТ ОКАЗАНИЯ ПЛАТНЫХ УСЛУГ И КОМПЕНСАЦИИ ЗАТРАТ</a:t>
                      </a:r>
                      <a:r>
                        <a:rPr lang="ru-RU" sz="1000" b="1" baseline="0" dirty="0" smtClean="0">
                          <a:latin typeface="+mn-lt"/>
                          <a:cs typeface="Times New Roman" pitchFamily="18" charset="0"/>
                        </a:rPr>
                        <a:t> ГОСУДАРСТВА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102,9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195,0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2 491,2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1 277,5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55,3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329,5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595,8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ИТОГО</a:t>
                      </a:r>
                      <a:r>
                        <a:rPr lang="ru-RU" sz="1000" b="1" baseline="0" dirty="0" smtClean="0">
                          <a:latin typeface="+mn-lt"/>
                          <a:cs typeface="Times New Roman" pitchFamily="18" charset="0"/>
                        </a:rPr>
                        <a:t> НЕНАЛОГОВЫЕ ДОХОДЫ: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1 304,4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3 651,3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неналоговых доходов, поступивших за 9 месяцев </a:t>
            </a:r>
            <a:r>
              <a:rPr lang="en-US" sz="2600" b="1" dirty="0" smtClean="0">
                <a:solidFill>
                  <a:srgbClr val="0070C0"/>
                </a:solidFill>
              </a:rPr>
              <a:t>2021 </a:t>
            </a:r>
            <a:r>
              <a:rPr lang="ru-RU" sz="2600" b="1" dirty="0" smtClean="0">
                <a:solidFill>
                  <a:srgbClr val="0070C0"/>
                </a:solidFill>
              </a:rPr>
              <a:t>года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00174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Исполнение бюджета муниципального образования «Хиславичский район» Смоленской области по безвозмездным поступлениям: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357298"/>
          <a:ext cx="7429551" cy="514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941"/>
                <a:gridCol w="1080235"/>
                <a:gridCol w="1260274"/>
                <a:gridCol w="768101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2021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 года,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US" sz="10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ДОТАЦИИ БЮДЖЕТАМ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БЮДЖЕТНОЙ СИСТЕМЫ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127 493,3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95 620,5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75,0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Дотации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 выравнивание бюджетной обеспеченности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99 433,0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74 574,9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Дотации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поддержку мер по обеспечению сбалансированности бюджетов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28 060,3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21 045,6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СУБСИДИИ БЮДЖЕТАМ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БЮДЖЕТНОЙ СИСТЕМЫ РОССИЙСКОЙ ФЕДЕРАЦИИ (МЕЖБЮДЖЕТНЫЕ СУБСИДИИ)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18 233,1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6 503,5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на реализацию мероприятий  по обеспечению жильем молодых семей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371,9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371,9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Субсидия бюджетам муниципальных районов  на поддержку отрасли культуры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115,0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115,0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980,0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886,8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на разработку генеральных планов, правил землепользования и застройки сельских поселений Смоленской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380,0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 муниципальных районов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2 256,3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1 206,2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53,5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285728"/>
          <a:ext cx="7572428" cy="603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036"/>
                <a:gridCol w="1101009"/>
                <a:gridCol w="1284510"/>
                <a:gridCol w="782873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2021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 года,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US" sz="10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муниципальным районам из резервного фонда Администрации Смоленской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9 656,9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641,2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на 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1 359,3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1 359,3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на 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сооружений, находящихся в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1 097,3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обеспечение развития и укрепления материально-технической базы муниципальных учреждений культуры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336,0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336,0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 укрепление материально-технической базы образовательных учреждений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454,0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454,0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 на проведение мероприятий  по вводу в эксплуатацию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досуговых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центров для граждан пожилого возраста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1 023,1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1 023,1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обеспечение развития и укрепления материально-технической базы муниципальных учреждений дополнительного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бюджетам муниципальных районов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обеспечение условий для функционирования центров «Точка роста»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93,3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БЮДЖЕТАМ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БЮДЖЕТНОЙ СИСТЕМЫ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83 496,1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60 971,8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73,0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местным бюджетам на выполнение передаваемых полномочий субъектов Российской Федерации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79 500,0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58 127,2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357166"/>
          <a:ext cx="7643866" cy="455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583"/>
                <a:gridCol w="1111396"/>
                <a:gridCol w="1296629"/>
                <a:gridCol w="790258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2021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 года,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US" sz="10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3 202,9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2 402,2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75,0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государственную регистрацию актов гражданского состояния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791,6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442,4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ИНЫЕ МЕЖБЮДЖЕТНЫЕ ТРАНСФЕРТЫ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239,2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161,7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67,6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Межбюджетные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239,2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67,6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ВОЗВРАТ ОСТАТКОВ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-377,7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-377,7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ИТОГО БЕЗВОЗМЕЗДНЫЕ 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229 084,0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162</a:t>
                      </a:r>
                      <a:r>
                        <a:rPr lang="ru-RU" sz="1200" b="1" baseline="0" dirty="0" smtClean="0"/>
                        <a:t> 879,8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 за 9 месяцев 2021 года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поступлений: дотации за 9 месяцев 2021 года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Содержание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2800" dirty="0" smtClean="0"/>
              <a:t>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714488"/>
          <a:ext cx="7500990" cy="315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17"/>
                <a:gridCol w="6259193"/>
                <a:gridCol w="714380"/>
              </a:tblGrid>
              <a:tr h="51463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Вводная часть…………………………………………...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463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</a:rPr>
                        <a:t>Исполнение бюджета по доходам…………………...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46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</a:rPr>
                        <a:t>Исполнение бюджета по расходам………………….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23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409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</a:rPr>
                        <a:t>Источники финансирования дефицита бюджета………………………………………….............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31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2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</a:rPr>
                        <a:t>Реализация муниципальных программ…………………………………………………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поступлений: субсидии за 9 месяцев 2021 года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571612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поступлений: субвенции за 9 месяцев 2021 года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поступлений: </a:t>
            </a:r>
            <a:r>
              <a:rPr lang="ru-RU" sz="2400" b="1" dirty="0" smtClean="0">
                <a:solidFill>
                  <a:srgbClr val="0070C0"/>
                </a:solidFill>
              </a:rPr>
              <a:t>иные межбюджетные трансферты                                         </a:t>
            </a:r>
            <a:r>
              <a:rPr lang="ru-RU" sz="2600" b="1" dirty="0" smtClean="0">
                <a:solidFill>
                  <a:srgbClr val="0070C0"/>
                </a:solidFill>
              </a:rPr>
              <a:t>за 9 месяцев 2021 года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3. Исполнение бюджета муниципального образования «Хиславичский район» Смоленской области за 9 месяцев 2021 года по расходам:</a:t>
            </a:r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2571744"/>
          <a:ext cx="8001056" cy="373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52"/>
                <a:gridCol w="571552"/>
                <a:gridCol w="4735725"/>
                <a:gridCol w="732424"/>
                <a:gridCol w="732424"/>
                <a:gridCol w="657379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Раз-дел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Под-раз-дел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Уточнен-ный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на 2021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 года, 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Про-цент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исполнения,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ВСЕГО: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256616,1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166028,8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30160,1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20015,1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66,4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1667,4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994,0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59,6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3017,2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2101,4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69,6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16744,2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11072,8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66,1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Судебная система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50017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Расходная часть бюджета муниципального образования «Хиславичский район» Смоленской области за 9 месяцев 2021 года исполнена на 64,7% - план 256616,1 тыс.руб., факт составил 166028,8 тыс.руб.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357166"/>
          <a:ext cx="7929617" cy="538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977"/>
                <a:gridCol w="741086"/>
                <a:gridCol w="4526977"/>
                <a:gridCol w="712349"/>
                <a:gridCol w="712349"/>
                <a:gridCol w="569879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Раздел 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Подраздел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 на 2021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мес. 2021 года,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Про-цент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исполнения,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6600,6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4403,0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66,7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Резервные фонды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210,7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общегосударственные вопросы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1918,6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1443,9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4308,3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1690,0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39,2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06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Водное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1131,3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08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Транспорт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2245,0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1690,0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75,3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09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Дорожное хозяйство (дорожные фонды)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357,0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575,0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Жилищно-коммунальное</a:t>
                      </a:r>
                      <a:r>
                        <a:rPr lang="ru-RU" sz="1200" b="0" baseline="0" dirty="0" smtClean="0"/>
                        <a:t> хозяйство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190,0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85,2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44,8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185,0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85,2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46,1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Коммунальное хозяйство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52"/>
          <a:ext cx="8001056" cy="630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928694"/>
                <a:gridCol w="4309936"/>
                <a:gridCol w="833600"/>
                <a:gridCol w="714380"/>
                <a:gridCol w="571504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Раздел 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Подраздел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Уточнен-ный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на 2020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Про-цент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исполнения,  2020 год,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Образование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128227,1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80145,7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62,5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Дошкольное 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19669,6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13659,8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69,4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Общее 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94474,6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57326,2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60,7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Дополнительное образование детей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7783,3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5142,3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66,1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Молодежная политика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469,0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263,4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56,2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вопросы в области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5830,6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3754,0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64,4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Культура, кинематография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45314,3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29609,2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65,3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Культура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31214,4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20238,1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64,8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14099,9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9371,1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66,5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Социальная политика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15331,7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10508,6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68,5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Пенсионное обеспечение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3492,8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2584,1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74,0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Социальное обслуживание населения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1077,0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Социальное обеспечение населения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3619,2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2674,6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73,9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04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Охрана семьи и детства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5824,2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4400,6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75,6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42852"/>
          <a:ext cx="7858181" cy="492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049"/>
                <a:gridCol w="869984"/>
                <a:gridCol w="4071539"/>
                <a:gridCol w="705932"/>
                <a:gridCol w="705932"/>
                <a:gridCol w="564745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Раздел 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раздел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нен-ный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на 2020,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Про-цент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ис-пол-не-ния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 2020,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06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1318,5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849,3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64,4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Физическая</a:t>
                      </a:r>
                      <a:r>
                        <a:rPr lang="ru-RU" sz="1200" b="0" baseline="0" dirty="0" smtClean="0"/>
                        <a:t> культура и спорт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5200,0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3214,0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61,8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Физическая культура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4888,0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2974,3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60,8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Массовый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312,0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239,9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76,8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Обслуживание</a:t>
                      </a:r>
                      <a:r>
                        <a:rPr lang="ru-RU" sz="1200" b="0" baseline="0" dirty="0" smtClean="0"/>
                        <a:t> государственного (муниципального) долга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14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Межбюджетные трансферты 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27875,8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20761,0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74,5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28814,7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28814,7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195,0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расходов за 9 месяцев 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2021 года по разделам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6318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НЕПРОГРАММНЫЕ РАСХОДЫ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467600" cy="2043114"/>
          </a:xfrm>
        </p:spPr>
        <p:txBody>
          <a:bodyPr>
            <a:normAutofit fontScale="92500" lnSpcReduction="20000"/>
          </a:bodyPr>
          <a:lstStyle/>
          <a:p>
            <a:pPr marL="0" indent="355600" algn="just">
              <a:buNone/>
            </a:pPr>
            <a:r>
              <a:rPr lang="ru-RU" dirty="0" smtClean="0"/>
              <a:t>За 9 месяцев 2021 года исполнение по </a:t>
            </a:r>
            <a:r>
              <a:rPr lang="ru-RU" dirty="0" err="1" smtClean="0"/>
              <a:t>непрограммным</a:t>
            </a:r>
            <a:r>
              <a:rPr lang="ru-RU" dirty="0" smtClean="0"/>
              <a:t> расходам составило 5168,5 тыс.руб., что составляет 30,1% от суммы запланированных </a:t>
            </a:r>
            <a:r>
              <a:rPr lang="ru-RU" dirty="0" err="1" smtClean="0"/>
              <a:t>непрограммных</a:t>
            </a:r>
            <a:r>
              <a:rPr lang="ru-RU" dirty="0" smtClean="0"/>
              <a:t> расходов – 17146,8 тыс.руб. (3,1% от общей суммы фактических расходов бюджета муниципального образования «Хиславичский район» Смоленской области).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3143248"/>
          <a:ext cx="7929618" cy="317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6318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НЕПРОГРАММНЫЕ РАСХОДЫ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500174"/>
          <a:ext cx="8001056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6318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1. Вводная часть.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0485"/>
            <a:ext cx="7467600" cy="47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107154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ЧТО ТАКОЕ БЮДЖЕТ?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429684" cy="1214446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600" dirty="0" smtClean="0"/>
              <a:t>Расходы на социальную политику в бюджете муниципального образования «Хиславичский район» Смоленской области за 9 месяцев 2021 года составили 10508,6 тыс.руб., что составляет 6,3 % от общей суммы фактических расходов бюджета муниципального образования «Хиславичский район» Смоленской области.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14290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ИНФОРМАЦИЯ ОБ ОБЪЕМАХ БЮДЖЕТНЫХ АССИГНОВАНИЙ, НАПРАВЛЕННЫХ НА ИСПОЛНЕНИЕ ПУБЛИЧНЫХ НОРМАТИВНЫХ И ИНЫХ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СОЦИАЛЬНО-ЗНАЧИМЫХ ОБЯЗАТЕЛЬСТВ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2643182"/>
          <a:ext cx="74295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4</a:t>
            </a:r>
            <a:r>
              <a:rPr lang="ru-RU" sz="2200" b="1" dirty="0" smtClean="0">
                <a:solidFill>
                  <a:srgbClr val="0070C0"/>
                </a:solidFill>
              </a:rPr>
              <a:t>.Источники финансирования дефицита бюджета муниципального образования «Хиславичский район» Смоленской области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643866" cy="1571636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600" dirty="0" smtClean="0"/>
              <a:t>За 9 месяцев 2021 года бюджет муниципального образования «Хиславичский район» Смоленской области исполнен с </a:t>
            </a:r>
            <a:r>
              <a:rPr lang="ru-RU" sz="1600" dirty="0" err="1" smtClean="0"/>
              <a:t>профицитом</a:t>
            </a:r>
            <a:r>
              <a:rPr lang="ru-RU" sz="1600" dirty="0" smtClean="0"/>
              <a:t> (превышение доходов над расходами)  в размере</a:t>
            </a:r>
            <a:r>
              <a:rPr lang="en-US" sz="1600" dirty="0" smtClean="0"/>
              <a:t> </a:t>
            </a:r>
            <a:r>
              <a:rPr lang="ru-RU" sz="1600" dirty="0" smtClean="0"/>
              <a:t>15333,8 тыс.рублей.</a:t>
            </a:r>
          </a:p>
          <a:p>
            <a:pPr marL="0" indent="355600" algn="just">
              <a:buNone/>
            </a:pPr>
            <a:r>
              <a:rPr lang="ru-RU" sz="1600" dirty="0" smtClean="0"/>
              <a:t>Исполнение источников финансирования дефицита бюджета муниципального района</a:t>
            </a:r>
          </a:p>
          <a:p>
            <a:pPr marL="0" indent="35560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000372"/>
          <a:ext cx="7715303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950"/>
                <a:gridCol w="1507424"/>
                <a:gridCol w="135192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Бюджетные назначения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года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Источники финансирования дефицита бюджета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6821,4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-15333,8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в том числе: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Кредиты кредитных организаций в валюте Российской Федерации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Изменение остатков средств на счетах по учету средств бюджета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6821,4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-15333,8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557214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Объем муниципального долга составляет 3 747,4 тыс.рублей, расходы на обслуживание муниципального долга за 9 месяцев 2021 года не производились.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5. Итоги реализации муниципальных программ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43116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За 9 месяцев 2021 года в муниципальном образовании «Хиславичский район» Смоленской области действовало 16 муниципальных программ в соответствии с реальными возможностями местного бюджета.</a:t>
            </a:r>
          </a:p>
          <a:p>
            <a:pPr indent="355600" algn="just"/>
            <a:r>
              <a:rPr lang="ru-RU" sz="2000" dirty="0" smtClean="0"/>
              <a:t>Фактические расходы на реализацию муниципальных программ составили 160860,3 тыс.руб., что составляет 67,2% от запланированных 239469,3тыс.руб. (96,9 % от общей суммы расходов бюджета муниципального образования «Хиславичский район» Смоленской области).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715304" cy="6318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ПРОГРАММНАЯ СТРУКТУРА РАСХОДОВ БЮДЖЕТА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01122" cy="71438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800" dirty="0" smtClean="0"/>
              <a:t>На реализацию муниципальных программ из бюджетов разных уровней было направлено: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2143116"/>
          <a:ext cx="8001056" cy="417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20" y="228600"/>
          <a:ext cx="804389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311524"/>
                <a:gridCol w="1154265"/>
                <a:gridCol w="1154265"/>
                <a:gridCol w="995208"/>
              </a:tblGrid>
              <a:tr h="6286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программы (подпрограммы)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</a:t>
                      </a:r>
                      <a:r>
                        <a:rPr lang="ru-RU" sz="10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2021 год,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2021года,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образования и молодежной политики в муниципальном образовании «Хиславичский район» Смоленской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118215,3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79630,0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культуры и туризма на территории  муниципального образования «Хиславичский район» Смоленской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51331,2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32931,9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«Управление муниципальными финансами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33287,7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24483,4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«Создание условий для эффективного управления  муниципальным образованием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21860,7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15274,0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физической культуры и спорта в муниципальном образовании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5073,5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3087,5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«Создание благоприятного предпринимательского климата на территории 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1273,1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«Обеспечение жильем молодых семей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469,7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469,7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«Демографическое развитие на территории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20" y="142852"/>
          <a:ext cx="804389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311524"/>
                <a:gridCol w="1154265"/>
                <a:gridCol w="1154265"/>
                <a:gridCol w="995208"/>
              </a:tblGrid>
              <a:tr h="6286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программы (подпрограммы)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</a:t>
                      </a:r>
                      <a:r>
                        <a:rPr lang="ru-RU" sz="10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2021 год,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2021года,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«Обеспечение безопасности дорожного движения на территории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6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«Социальная поддержка замещающих семей и семей с детьми, находящихся в социально опасном положении, лиц из числа детей сирот и детей, оставшихся без попечения родителей, проживающих на территории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5126,7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3710,7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«Разработка проектов генеральных планов и правил землепользования и застройки сельских поселений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«Модернизация объектов жилищно-коммунального хозяйства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водохозяйственного комплекса на территории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1131,3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добровольчества (волонтерства) в муниципальном образовании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20" y="228600"/>
          <a:ext cx="804389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311524"/>
                <a:gridCol w="1154265"/>
                <a:gridCol w="1154265"/>
                <a:gridCol w="995208"/>
              </a:tblGrid>
              <a:tr h="6286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программы (подпрограммы)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</a:t>
                      </a:r>
                      <a:r>
                        <a:rPr lang="ru-RU" sz="10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2021 год,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9 месяцев 2021года,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«Комплексные меры противодействия злоупотреблению наркотическими средствами и их незаконному обороту на территории 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«Профилактика правонарушений и усиление борьбы с преступностью на территории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дорожно-транспортного комплекса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352,0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7467600" cy="6215106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КОНТАКТНАЯ ИНФОРМАЦИЯ:</a:t>
            </a:r>
          </a:p>
          <a:p>
            <a:pPr algn="ctr">
              <a:buFont typeface="Wingdings 2" pitchFamily="18" charset="2"/>
              <a:buNone/>
            </a:pPr>
            <a:r>
              <a:rPr lang="ru-RU" sz="2000" dirty="0" smtClean="0"/>
              <a:t> 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algn="ctr">
              <a:buFont typeface="Wingdings 2" pitchFamily="18" charset="2"/>
              <a:buNone/>
            </a:pPr>
            <a:r>
              <a:rPr lang="ru-RU" sz="2000" i="1" dirty="0" smtClean="0"/>
              <a:t>Начальник финансового управления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i="1" dirty="0" smtClean="0"/>
              <a:t>Калистратова Наталья Ивановна</a:t>
            </a:r>
          </a:p>
          <a:p>
            <a:pPr algn="ctr">
              <a:buFont typeface="Wingdings 2" pitchFamily="18" charset="2"/>
              <a:buNone/>
            </a:pPr>
            <a:endParaRPr lang="ru-RU" sz="2000" b="1" i="1" dirty="0" smtClean="0"/>
          </a:p>
          <a:p>
            <a:pPr>
              <a:buFont typeface="Wingdings 2" pitchFamily="18" charset="2"/>
              <a:buNone/>
            </a:pPr>
            <a:r>
              <a:rPr lang="ru-RU" sz="2000" i="1" dirty="0" smtClean="0"/>
              <a:t>     </a:t>
            </a:r>
            <a:r>
              <a:rPr lang="en-US" sz="2000" i="1" dirty="0" smtClean="0"/>
              <a:t> </a:t>
            </a:r>
            <a:r>
              <a:rPr lang="ru-RU" sz="1800" i="1" dirty="0" smtClean="0"/>
              <a:t>График работы: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/>
              <a:t>понедельник-четверг с 9-00 до 18-00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/>
              <a:t>пятница                      с 9-00 до 17-00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/>
              <a:t>перерыв                        с 13-00 до 13-48 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/>
              <a:t>Выходные дни             суббота, воскресенье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/>
              <a:t>     Контактный телефон 8 (48140) 2-22-42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/>
              <a:t>                                     Факс 8 (48140) 2-21-60</a:t>
            </a:r>
            <a:endParaRPr lang="en-US" sz="1800" i="1" dirty="0" smtClean="0"/>
          </a:p>
          <a:p>
            <a:pPr>
              <a:buFont typeface="Wingdings 2" pitchFamily="18" charset="2"/>
              <a:buNone/>
            </a:pPr>
            <a:endParaRPr lang="en-US" sz="1800" i="1" dirty="0" smtClean="0"/>
          </a:p>
          <a:p>
            <a:pPr algn="ctr">
              <a:buFont typeface="Wingdings 2" pitchFamily="18" charset="2"/>
              <a:buNone/>
            </a:pPr>
            <a:r>
              <a:rPr lang="en-US" sz="1800" dirty="0" smtClean="0"/>
              <a:t>      </a:t>
            </a:r>
            <a:r>
              <a:rPr lang="ru-RU" sz="1800" i="1" dirty="0" smtClean="0"/>
              <a:t>Вопросы, предложения и отзывы Вы можете отправить по</a:t>
            </a:r>
            <a:r>
              <a:rPr lang="en-US" sz="1800" i="1" dirty="0" smtClean="0"/>
              <a:t> </a:t>
            </a:r>
            <a:r>
              <a:rPr lang="ru-RU" sz="1800" i="1" dirty="0" smtClean="0"/>
              <a:t>электронной почте </a:t>
            </a:r>
            <a:r>
              <a:rPr lang="ru-RU" sz="1800" i="1" dirty="0" err="1" smtClean="0"/>
              <a:t>fin</a:t>
            </a:r>
            <a:r>
              <a:rPr lang="en-US" sz="1800" i="1" dirty="0" smtClean="0"/>
              <a:t>his</a:t>
            </a:r>
            <a:r>
              <a:rPr lang="ru-RU" sz="1800" i="1" dirty="0" smtClean="0"/>
              <a:t>@</a:t>
            </a:r>
            <a:r>
              <a:rPr lang="ru-RU" sz="1800" i="1" dirty="0" err="1" smtClean="0"/>
              <a:t>mail.ru</a:t>
            </a:r>
            <a:r>
              <a:rPr lang="ru-RU" sz="1800" i="1" dirty="0" smtClean="0"/>
              <a:t> или по адресу: 21</a:t>
            </a:r>
            <a:r>
              <a:rPr lang="en-US" sz="1800" i="1" dirty="0" smtClean="0"/>
              <a:t>6620</a:t>
            </a:r>
            <a:r>
              <a:rPr lang="ru-RU" sz="1800" i="1" dirty="0" smtClean="0"/>
              <a:t>, Смоленская обл., пгт.Хиславичи, ул. Советская, д.23</a:t>
            </a:r>
            <a:r>
              <a:rPr lang="en-US" sz="1800" i="1" dirty="0" smtClean="0"/>
              <a:t> </a:t>
            </a:r>
            <a:endParaRPr lang="ru-RU" sz="1800" i="1" dirty="0" smtClean="0"/>
          </a:p>
          <a:p>
            <a:pPr>
              <a:buFont typeface="Wingdings 2" pitchFamily="18" charset="2"/>
              <a:buNone/>
            </a:pPr>
            <a:r>
              <a:rPr lang="ru-RU" sz="1800" dirty="0" smtClean="0"/>
              <a:t>   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6318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КАКИЕ БЫВАЮТ БЮДЖЕТЫ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7467600" cy="45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42918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Бюджет</a:t>
            </a:r>
            <a:r>
              <a:rPr lang="ru-RU" dirty="0" smtClean="0"/>
              <a:t> – это план доходов и расходов на определенный период.</a:t>
            </a:r>
          </a:p>
          <a:p>
            <a:endParaRPr lang="ru-RU" dirty="0" smtClean="0"/>
          </a:p>
          <a:p>
            <a:r>
              <a:rPr lang="ru-RU" b="1" dirty="0" smtClean="0"/>
              <a:t>Бюджет</a:t>
            </a:r>
            <a:r>
              <a:rPr lang="ru-RU" dirty="0" smtClean="0"/>
              <a:t> 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(ст.6 БК РФ).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19222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УЧАСТИЕ ГРАЖДАН В БЮДЖЕТНОМ ПРОЦЕССЕ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467600" cy="8461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Консолидированный бюджет муниципального образования «Хиславичский район» Смоленской области </a:t>
            </a:r>
            <a:r>
              <a:rPr lang="ru-RU" sz="2000" dirty="0" smtClean="0">
                <a:solidFill>
                  <a:srgbClr val="0070C0"/>
                </a:solidFill>
              </a:rPr>
              <a:t>– это свод бюджетов муниципального района, городского и сельских поселений.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1"/>
          </p:nvPr>
        </p:nvGraphicFramePr>
        <p:xfrm>
          <a:off x="571472" y="1984375"/>
          <a:ext cx="804389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929618" cy="593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МЕЖБЮДЖЕТНЫЕ ТРАНСФЕРТЫ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1051"/>
            <a:ext cx="7467600" cy="46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350578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78579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РАСХОДЫ БЮДЖЕТА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2159</TotalTime>
  <Words>2673</Words>
  <Application>Microsoft Office PowerPoint</Application>
  <PresentationFormat>Экран (4:3)</PresentationFormat>
  <Paragraphs>766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Эркер</vt:lpstr>
      <vt:lpstr>  БЮДЖЕТ ДЛЯ ГРАЖДАН</vt:lpstr>
      <vt:lpstr>Содержание</vt:lpstr>
      <vt:lpstr>1. Вводная часть.</vt:lpstr>
      <vt:lpstr>КАКИЕ БЫВАЮТ БЮДЖЕТЫ?</vt:lpstr>
      <vt:lpstr>Слайд 5</vt:lpstr>
      <vt:lpstr>Консолидированный бюджет муниципального образования «Хиславичский район» Смоленской области – это свод бюджетов муниципального района, городского и сельских поселений.</vt:lpstr>
      <vt:lpstr>Слайд 7</vt:lpstr>
      <vt:lpstr>МЕЖБЮДЖЕТНЫЕ ТРАНСФЕРТЫ</vt:lpstr>
      <vt:lpstr>Слайд 9</vt:lpstr>
      <vt:lpstr>Основные характеристики исполнения бюджета за 9 месяцев 2021 года</vt:lpstr>
      <vt:lpstr>Исполнение бюджета по налоговым доходам:</vt:lpstr>
      <vt:lpstr>структура налоговых доходов, поступивших за 9 месяцев 2021 года</vt:lpstr>
      <vt:lpstr>Исполнение бюджета муниципального образования «Хиславичский район» Смоленской области по неналоговым доходам:</vt:lpstr>
      <vt:lpstr>структура неналоговых доходов, поступивших за 9 месяцев 2021 года</vt:lpstr>
      <vt:lpstr>Исполнение бюджета муниципального образования «Хиславичский район» Смоленской области по безвозмездным поступлениям:</vt:lpstr>
      <vt:lpstr>Слайд 16</vt:lpstr>
      <vt:lpstr>Слайд 17</vt:lpstr>
      <vt:lpstr>структура безвозмездных поступлений за 9 месяцев 2021 года</vt:lpstr>
      <vt:lpstr>структура безвозмездных поступлений: дотации за 9 месяцев 2021 года</vt:lpstr>
      <vt:lpstr>структура безвозмездных поступлений: субсидии за 9 месяцев 2021 года</vt:lpstr>
      <vt:lpstr>структура безвозмездных поступлений: субвенции за 9 месяцев 2021 года</vt:lpstr>
      <vt:lpstr>структура безвозмездных поступлений: иные межбюджетные трансферты                                         за 9 месяцев 2021 года</vt:lpstr>
      <vt:lpstr>3. Исполнение бюджета муниципального образования «Хиславичский район» Смоленской области за 9 месяцев 2021 года по расходам:</vt:lpstr>
      <vt:lpstr>Слайд 24</vt:lpstr>
      <vt:lpstr>Слайд 25</vt:lpstr>
      <vt:lpstr>Слайд 26</vt:lpstr>
      <vt:lpstr>структура расходов за 9 месяцев  2021 года по разделам</vt:lpstr>
      <vt:lpstr>НЕПРОГРАММНЫЕ РАСХОДЫ</vt:lpstr>
      <vt:lpstr>НЕПРОГРАММНЫЕ РАСХОДЫ</vt:lpstr>
      <vt:lpstr>Слайд 30</vt:lpstr>
      <vt:lpstr>4.Источники финансирования дефицита бюджета муниципального образования «Хиславичский район» Смоленской области</vt:lpstr>
      <vt:lpstr>5. Итоги реализации муниципальных программ</vt:lpstr>
      <vt:lpstr>ПРОГРАММНАЯ СТРУКТУРА РАСХОДОВ БЮДЖЕТА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327</cp:revision>
  <dcterms:created xsi:type="dcterms:W3CDTF">2021-03-15T08:13:47Z</dcterms:created>
  <dcterms:modified xsi:type="dcterms:W3CDTF">2021-11-25T11:09:03Z</dcterms:modified>
</cp:coreProperties>
</file>