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sldIdLst>
    <p:sldId id="256" r:id="rId2"/>
    <p:sldId id="345" r:id="rId3"/>
    <p:sldId id="270" r:id="rId4"/>
    <p:sldId id="278" r:id="rId5"/>
    <p:sldId id="293" r:id="rId6"/>
    <p:sldId id="292" r:id="rId7"/>
    <p:sldId id="294" r:id="rId8"/>
    <p:sldId id="295" r:id="rId9"/>
    <p:sldId id="296" r:id="rId10"/>
    <p:sldId id="338" r:id="rId11"/>
    <p:sldId id="271" r:id="rId12"/>
    <p:sldId id="339" r:id="rId13"/>
    <p:sldId id="318" r:id="rId14"/>
    <p:sldId id="347" r:id="rId15"/>
    <p:sldId id="348" r:id="rId16"/>
    <p:sldId id="288" r:id="rId17"/>
    <p:sldId id="325" r:id="rId18"/>
    <p:sldId id="349" r:id="rId19"/>
    <p:sldId id="350" r:id="rId20"/>
    <p:sldId id="289" r:id="rId21"/>
    <p:sldId id="290" r:id="rId22"/>
    <p:sldId id="343" r:id="rId23"/>
    <p:sldId id="263" r:id="rId24"/>
    <p:sldId id="268" r:id="rId25"/>
    <p:sldId id="340" r:id="rId26"/>
    <p:sldId id="303" r:id="rId27"/>
    <p:sldId id="304" r:id="rId28"/>
    <p:sldId id="307" r:id="rId29"/>
    <p:sldId id="351" r:id="rId30"/>
    <p:sldId id="352" r:id="rId31"/>
    <p:sldId id="308" r:id="rId32"/>
    <p:sldId id="327" r:id="rId33"/>
    <p:sldId id="353" r:id="rId34"/>
    <p:sldId id="354" r:id="rId35"/>
    <p:sldId id="314" r:id="rId36"/>
    <p:sldId id="357" r:id="rId37"/>
    <p:sldId id="358" r:id="rId38"/>
    <p:sldId id="273" r:id="rId39"/>
    <p:sldId id="275" r:id="rId40"/>
    <p:sldId id="335" r:id="rId41"/>
    <p:sldId id="336" r:id="rId42"/>
    <p:sldId id="274" r:id="rId43"/>
    <p:sldId id="276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FF00"/>
    <a:srgbClr val="CCFF99"/>
    <a:srgbClr val="FF7C80"/>
    <a:srgbClr val="66FFFF"/>
    <a:srgbClr val="66FF99"/>
    <a:srgbClr val="FF9900"/>
    <a:srgbClr val="CCFFFF"/>
    <a:srgbClr val="BFEFDF"/>
    <a:srgbClr val="CCECFF"/>
    <a:srgbClr val="D5F7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78" autoAdjust="0"/>
    <p:restoredTop sz="95209" autoAdjust="0"/>
  </p:normalViewPr>
  <p:slideViewPr>
    <p:cSldViewPr>
      <p:cViewPr>
        <p:scale>
          <a:sx n="100" d="100"/>
          <a:sy n="100" d="100"/>
        </p:scale>
        <p:origin x="-24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22139894583801"/>
          <c:y val="8.3078447642869507E-2"/>
          <c:w val="0.46176591562451663"/>
          <c:h val="0.756666288586557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(15444,1)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43209876543215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15444.1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(15444,1)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0864197530864296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15444.1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(0)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150231296"/>
        <c:axId val="150261760"/>
      </c:barChart>
      <c:catAx>
        <c:axId val="150231296"/>
        <c:scaling>
          <c:orientation val="minMax"/>
        </c:scaling>
        <c:axPos val="b"/>
        <c:numFmt formatCode="General" sourceLinked="1"/>
        <c:tickLblPos val="nextTo"/>
        <c:crossAx val="150261760"/>
        <c:crosses val="autoZero"/>
        <c:auto val="1"/>
        <c:lblAlgn val="ctr"/>
        <c:lblOffset val="100"/>
      </c:catAx>
      <c:valAx>
        <c:axId val="150261760"/>
        <c:scaling>
          <c:orientation val="minMax"/>
        </c:scaling>
        <c:axPos val="l"/>
        <c:majorGridlines/>
        <c:numFmt formatCode="General" sourceLinked="1"/>
        <c:tickLblPos val="nextTo"/>
        <c:crossAx val="15023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2195660031659"/>
          <c:y val="0.30813584617313283"/>
          <c:w val="0.245770729176366"/>
          <c:h val="0.2078374812701103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12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66FF99"/>
              </a:solidFill>
            </c:spPr>
          </c:dPt>
          <c:dPt>
            <c:idx val="3"/>
            <c:spPr>
              <a:solidFill>
                <a:srgbClr val="0000FF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4142909896692908E-2"/>
                  <c:y val="1.2144729065803848E-2"/>
                </c:manualLayout>
              </c:layout>
              <c:showVal val="1"/>
            </c:dLbl>
            <c:dLbl>
              <c:idx val="3"/>
              <c:layout>
                <c:manualLayout>
                  <c:x val="-6.2050486084177035E-2"/>
                  <c:y val="3.3170679290562527E-2"/>
                </c:manualLayout>
              </c:layout>
              <c:showVal val="1"/>
            </c:dLbl>
            <c:dLbl>
              <c:idx val="4"/>
              <c:layout>
                <c:manualLayout>
                  <c:x val="1.5293096087009544E-2"/>
                  <c:y val="-6.836699241252917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01 Общегосударственные вопросы (937,8)</c:v>
                </c:pt>
                <c:pt idx="1">
                  <c:v>04 Национальная экономика (5527,6)</c:v>
                </c:pt>
                <c:pt idx="2">
                  <c:v>05 Жилищно-коммунальное хозяйство (8805,7)</c:v>
                </c:pt>
                <c:pt idx="3">
                  <c:v>08 Культура, кинематография (100,0)</c:v>
                </c:pt>
                <c:pt idx="4">
                  <c:v>10 Социальная политика (73,0)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937.8</c:v>
                </c:pt>
                <c:pt idx="1">
                  <c:v>5527.6</c:v>
                </c:pt>
                <c:pt idx="2">
                  <c:v>8805.7000000000007</c:v>
                </c:pt>
                <c:pt idx="3">
                  <c:v>100</c:v>
                </c:pt>
                <c:pt idx="4">
                  <c:v>73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01826955059427"/>
          <c:y val="5.183549933438001E-2"/>
          <c:w val="0.33796296296297185"/>
          <c:h val="0.82852358222585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12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66FF99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7246570625358492E-2"/>
                  <c:y val="-4.2442079122217369E-2"/>
                </c:manualLayout>
              </c:layout>
              <c:showVal val="1"/>
            </c:dLbl>
            <c:dLbl>
              <c:idx val="3"/>
              <c:layout>
                <c:manualLayout>
                  <c:x val="-6.2050486084177042E-2"/>
                  <c:y val="3.3170679290562527E-2"/>
                </c:manualLayout>
              </c:layout>
              <c:showVal val="1"/>
            </c:dLbl>
            <c:dLbl>
              <c:idx val="4"/>
              <c:layout>
                <c:manualLayout>
                  <c:x val="1.5293096087009543E-2"/>
                  <c:y val="-6.836699241252919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01 Общегосударственные вопросы (939,9)</c:v>
                </c:pt>
                <c:pt idx="1">
                  <c:v>04 Национальная экономика (3936,7)</c:v>
                </c:pt>
                <c:pt idx="2">
                  <c:v>05 Жилищно-коммунальное хозяйство (8805,5)</c:v>
                </c:pt>
                <c:pt idx="3">
                  <c:v>10 Социальная политика (73,0)</c:v>
                </c:pt>
                <c:pt idx="4">
                  <c:v>Условно-утвержденные расходы (352,7)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939.9</c:v>
                </c:pt>
                <c:pt idx="1">
                  <c:v>3936.7</c:v>
                </c:pt>
                <c:pt idx="2">
                  <c:v>8805.5</c:v>
                </c:pt>
                <c:pt idx="3">
                  <c:v>73</c:v>
                </c:pt>
                <c:pt idx="4">
                  <c:v>352.7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25881223848491"/>
          <c:y val="2.8129160124886024E-4"/>
          <c:w val="0.33796296296297201"/>
          <c:h val="0.82852358222585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12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7C80"/>
              </a:solidFill>
            </c:spPr>
          </c:dPt>
          <c:dPt>
            <c:idx val="2"/>
            <c:spPr>
              <a:solidFill>
                <a:srgbClr val="66FF99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7246570625358492E-2"/>
                  <c:y val="-4.2442079122217383E-2"/>
                </c:manualLayout>
              </c:layout>
              <c:showVal val="1"/>
            </c:dLbl>
            <c:dLbl>
              <c:idx val="3"/>
              <c:layout>
                <c:manualLayout>
                  <c:x val="-6.2050486084177049E-2"/>
                  <c:y val="3.3170679290562527E-2"/>
                </c:manualLayout>
              </c:layout>
              <c:showVal val="1"/>
            </c:dLbl>
            <c:dLbl>
              <c:idx val="4"/>
              <c:layout>
                <c:manualLayout>
                  <c:x val="1.5293096087009541E-2"/>
                  <c:y val="-6.836699241252920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01 Общегосударственные вопросы (953,1)</c:v>
                </c:pt>
                <c:pt idx="1">
                  <c:v>04 Национальная экономика (2924,8)</c:v>
                </c:pt>
                <c:pt idx="2">
                  <c:v>05 Жилищно-коммунальное хозяйство (8805,5)</c:v>
                </c:pt>
                <c:pt idx="3">
                  <c:v>10 Социальная политика (73,0)</c:v>
                </c:pt>
                <c:pt idx="4">
                  <c:v>Условно-утвержденные расходы (671,4)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953.1</c:v>
                </c:pt>
                <c:pt idx="1">
                  <c:v>2924.8</c:v>
                </c:pt>
                <c:pt idx="2">
                  <c:v>8805.5</c:v>
                </c:pt>
                <c:pt idx="3">
                  <c:v>73</c:v>
                </c:pt>
                <c:pt idx="4">
                  <c:v>671.3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25881223848524"/>
          <c:y val="3.6672497059929678E-2"/>
          <c:w val="0.33796296296297218"/>
          <c:h val="0.82852358222585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02795045356144E-3"/>
          <c:y val="0.22052358533118072"/>
          <c:w val="0.49919429479209837"/>
          <c:h val="0.7564823110016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7891444490491321"/>
                  <c:y val="-4.871279213366049E-2"/>
                </c:manualLayout>
              </c:layout>
              <c:showVal val="1"/>
            </c:dLbl>
            <c:dLbl>
              <c:idx val="1"/>
              <c:layout>
                <c:manualLayout>
                  <c:x val="5.4779665699682276E-2"/>
                  <c:y val="-6.0650299715993047E-2"/>
                </c:manualLayout>
              </c:layout>
              <c:showVal val="1"/>
            </c:dLbl>
            <c:dLbl>
              <c:idx val="2"/>
              <c:layout>
                <c:manualLayout>
                  <c:x val="-3.2163742690058478E-2"/>
                  <c:y val="1.8861343635973429E-2"/>
                </c:manualLayout>
              </c:layout>
              <c:showVal val="1"/>
            </c:dLbl>
            <c:dLbl>
              <c:idx val="5"/>
              <c:layout>
                <c:manualLayout>
                  <c:x val="6.4671804101377448E-2"/>
                  <c:y val="-2.536193000301737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 (7875,5)</c:v>
                </c:pt>
                <c:pt idx="1">
                  <c:v>Комплексное развитие транспортной инфраструктуры Хиславичского городского поселения Хиславичского района Смоленской области" на период 2017-2027годы (4813,4)</c:v>
                </c:pt>
                <c:pt idx="2">
                  <c:v>Формирование комфортной городской среды на территории муниципального образования Хиславичского городского поселения Хиславичского района Смоленской области (650,2)</c:v>
                </c:pt>
                <c:pt idx="3">
                  <c:v>Оформление прав собственности на муниципальное имущество Хиславичского городского поселения Хиславичского района Смоленской области (414,2)</c:v>
                </c:pt>
                <c:pt idx="4">
                  <c:v>Обустройство мест (площадок) для накопления твердых коммунальных отходов(ТКО)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 </c:v>
                </c:pt>
                <c:pt idx="5">
                  <c:v>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Смоленской области (180,0)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7875.5</c:v>
                </c:pt>
                <c:pt idx="1">
                  <c:v>4813.3999999999996</c:v>
                </c:pt>
                <c:pt idx="2">
                  <c:v>650.20000000000005</c:v>
                </c:pt>
                <c:pt idx="3">
                  <c:v>414.2</c:v>
                </c:pt>
                <c:pt idx="4">
                  <c:v>400</c:v>
                </c:pt>
                <c:pt idx="5">
                  <c:v>180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5558571040866"/>
          <c:y val="7.1826852188844409E-2"/>
          <c:w val="0.43428190185071441"/>
          <c:h val="0.7775569180423739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02795045356161E-3"/>
          <c:y val="0.22052358533118072"/>
          <c:w val="0.49919429479209837"/>
          <c:h val="0.7564823110016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7891444490491323"/>
                  <c:y val="-4.8712792133660504E-2"/>
                </c:manualLayout>
              </c:layout>
              <c:showVal val="1"/>
            </c:dLbl>
            <c:dLbl>
              <c:idx val="1"/>
              <c:layout>
                <c:manualLayout>
                  <c:x val="5.4779665699682283E-2"/>
                  <c:y val="-6.0650299715993054E-2"/>
                </c:manualLayout>
              </c:layout>
              <c:showVal val="1"/>
            </c:dLbl>
            <c:dLbl>
              <c:idx val="2"/>
              <c:layout>
                <c:manualLayout>
                  <c:x val="-3.2163742690058485E-2"/>
                  <c:y val="1.8861343635973429E-2"/>
                </c:manualLayout>
              </c:layout>
              <c:showVal val="1"/>
            </c:dLbl>
            <c:dLbl>
              <c:idx val="5"/>
              <c:layout>
                <c:manualLayout>
                  <c:x val="6.4671804101377448E-2"/>
                  <c:y val="-2.536193000301738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 (7875,3)</c:v>
                </c:pt>
                <c:pt idx="1">
                  <c:v>Комплексное развитие транспортной инфраструктуры Хиславичского городского поселения Хиславичского района Смоленской области" на период 2017-2027годы (3222,5)</c:v>
                </c:pt>
                <c:pt idx="2">
                  <c:v>Формирование комфортной городской среды на территории муниципального образования Хиславичского городского поселения Хиславичского района Смоленской области (650,0)</c:v>
                </c:pt>
                <c:pt idx="3">
                  <c:v>Оформление прав собственности на муниципальное имущество Хиславичского городского поселения Хиславичского района Смоленской области (414,2)</c:v>
                </c:pt>
                <c:pt idx="4">
                  <c:v>Обустройство мест (площадок) для накопления твердых коммунальных отходов(ТКО)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 </c:v>
                </c:pt>
                <c:pt idx="5">
                  <c:v>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Смоленской области (180,2)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7875.3</c:v>
                </c:pt>
                <c:pt idx="1">
                  <c:v>3222.5</c:v>
                </c:pt>
                <c:pt idx="2">
                  <c:v>650</c:v>
                </c:pt>
                <c:pt idx="3">
                  <c:v>414.2</c:v>
                </c:pt>
                <c:pt idx="4">
                  <c:v>400</c:v>
                </c:pt>
                <c:pt idx="5">
                  <c:v>180.2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55585710408671"/>
          <c:y val="7.1826852188844409E-2"/>
          <c:w val="0.43428190185071447"/>
          <c:h val="0.7775569180423739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902795045356179E-3"/>
          <c:y val="0.22052358533118072"/>
          <c:w val="0.49919429479209837"/>
          <c:h val="0.756482311001613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66FFFF"/>
              </a:solidFill>
            </c:spPr>
          </c:dPt>
          <c:dPt>
            <c:idx val="2"/>
            <c:spPr>
              <a:solidFill>
                <a:srgbClr val="99FF99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6699"/>
              </a:solidFill>
            </c:spPr>
          </c:dPt>
          <c:dLbls>
            <c:dLbl>
              <c:idx val="0"/>
              <c:layout>
                <c:manualLayout>
                  <c:x val="-0.17891444490491326"/>
                  <c:y val="-4.8712792133660511E-2"/>
                </c:manualLayout>
              </c:layout>
              <c:showVal val="1"/>
            </c:dLbl>
            <c:dLbl>
              <c:idx val="1"/>
              <c:layout>
                <c:manualLayout>
                  <c:x val="5.4779665699682283E-2"/>
                  <c:y val="-6.0650299715993054E-2"/>
                </c:manualLayout>
              </c:layout>
              <c:showVal val="1"/>
            </c:dLbl>
            <c:dLbl>
              <c:idx val="2"/>
              <c:layout>
                <c:manualLayout>
                  <c:x val="-3.2163742690058485E-2"/>
                  <c:y val="1.8861343635973429E-2"/>
                </c:manualLayout>
              </c:layout>
              <c:showVal val="1"/>
            </c:dLbl>
            <c:dLbl>
              <c:idx val="5"/>
              <c:layout>
                <c:manualLayout>
                  <c:x val="6.4671804101377448E-2"/>
                  <c:y val="-2.53619300030173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 (7875,3)</c:v>
                </c:pt>
                <c:pt idx="1">
                  <c:v>Комплексное развитие транспортной инфраструктуры Хиславичского городского поселения Хиславичского района Смоленской области" на период 2017-2027годы (2210,5)</c:v>
                </c:pt>
                <c:pt idx="2">
                  <c:v>Формирование комфортной городской среды на территории муниципального образования Хиславичского городского поселения Хиславичского района Смоленской области (650,0)</c:v>
                </c:pt>
                <c:pt idx="3">
                  <c:v>Оформление прав собственности на муниципальное имущество Хиславичского городского поселения Хиславичского района Смоленской области (414,2)</c:v>
                </c:pt>
                <c:pt idx="4">
                  <c:v>Обустройство мест (площадок) для накопления твердых коммунальных отходов(ТКО) и оснащение мест (площадок) для ТКО контейнерами (бункерами) на территории муниципального образования Хиславичского городского поселения Хиславичского района Смоленской области </c:v>
                </c:pt>
                <c:pt idx="5">
                  <c:v>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Смоленской области (180,2)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7875.3</c:v>
                </c:pt>
                <c:pt idx="1">
                  <c:v>2210.5</c:v>
                </c:pt>
                <c:pt idx="2">
                  <c:v>650</c:v>
                </c:pt>
                <c:pt idx="3">
                  <c:v>414.2</c:v>
                </c:pt>
                <c:pt idx="4">
                  <c:v>400</c:v>
                </c:pt>
                <c:pt idx="5">
                  <c:v>180.2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55585710408682"/>
          <c:y val="7.1826852188844409E-2"/>
          <c:w val="0.43428190185071452"/>
          <c:h val="0.7775569180423739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221398945838015"/>
          <c:y val="8.3078447642869521E-2"/>
          <c:w val="0.46176591562451669"/>
          <c:h val="0.75666628858655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(14107,8)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432098765432154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14107.8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(14107,8)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08641975308643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14107.8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(0)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100549376"/>
        <c:axId val="102059392"/>
      </c:barChart>
      <c:catAx>
        <c:axId val="100549376"/>
        <c:scaling>
          <c:orientation val="minMax"/>
        </c:scaling>
        <c:axPos val="b"/>
        <c:numFmt formatCode="General" sourceLinked="1"/>
        <c:tickLblPos val="nextTo"/>
        <c:crossAx val="102059392"/>
        <c:crosses val="autoZero"/>
        <c:auto val="1"/>
        <c:lblAlgn val="ctr"/>
        <c:lblOffset val="100"/>
      </c:catAx>
      <c:valAx>
        <c:axId val="102059392"/>
        <c:scaling>
          <c:orientation val="minMax"/>
        </c:scaling>
        <c:axPos val="l"/>
        <c:majorGridlines/>
        <c:numFmt formatCode="General" sourceLinked="1"/>
        <c:tickLblPos val="nextTo"/>
        <c:crossAx val="10054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21956600316601"/>
          <c:y val="0.30813584617313278"/>
          <c:w val="0.24577072917636603"/>
          <c:h val="0.2078374812701104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221398945838021"/>
          <c:y val="8.3078447642869535E-2"/>
          <c:w val="0.46176591562451674"/>
          <c:h val="0.75666628858655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(13427,7)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432098765432159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13427.7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(13427,7)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0864197530864309E-3"/>
                  <c:y val="8.90087660148350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13427.7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(0)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119658368"/>
        <c:axId val="119693696"/>
      </c:barChart>
      <c:catAx>
        <c:axId val="119658368"/>
        <c:scaling>
          <c:orientation val="minMax"/>
        </c:scaling>
        <c:axPos val="b"/>
        <c:numFmt formatCode="General" sourceLinked="1"/>
        <c:tickLblPos val="nextTo"/>
        <c:crossAx val="119693696"/>
        <c:crosses val="autoZero"/>
        <c:auto val="1"/>
        <c:lblAlgn val="ctr"/>
        <c:lblOffset val="100"/>
      </c:catAx>
      <c:valAx>
        <c:axId val="119693696"/>
        <c:scaling>
          <c:orientation val="minMax"/>
        </c:scaling>
        <c:axPos val="l"/>
        <c:majorGridlines/>
        <c:numFmt formatCode="General" sourceLinked="1"/>
        <c:tickLblPos val="nextTo"/>
        <c:crossAx val="11965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21956600316612"/>
          <c:y val="0.30813584617313272"/>
          <c:w val="0.24577072917636605"/>
          <c:h val="0.2078374812701104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22"/>
            <c:spPr>
              <a:solidFill>
                <a:srgbClr val="66FF99"/>
              </a:solidFill>
            </c:spPr>
          </c:dPt>
          <c:dLbls>
            <c:dLbl>
              <c:idx val="0"/>
              <c:layout>
                <c:manualLayout>
                  <c:x val="-0.13833291664436581"/>
                  <c:y val="1.48940377782228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(7823,8)</c:v>
                </c:pt>
                <c:pt idx="1">
                  <c:v>Налоговые доходы (7323,9)</c:v>
                </c:pt>
                <c:pt idx="2">
                  <c:v>Неналоговые доходы (296,4)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7823.8</c:v>
                </c:pt>
                <c:pt idx="1">
                  <c:v>7323.9</c:v>
                </c:pt>
                <c:pt idx="2">
                  <c:v>296.39999999999998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71907880700362"/>
          <c:y val="0.30756671584685408"/>
          <c:w val="0.29934202245916874"/>
          <c:h val="0.3848663137943680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22"/>
            <c:spPr>
              <a:solidFill>
                <a:srgbClr val="66FF99"/>
              </a:solidFill>
            </c:spPr>
          </c:dPt>
          <c:dLbls>
            <c:dLbl>
              <c:idx val="0"/>
              <c:layout>
                <c:manualLayout>
                  <c:x val="-0.13833291664436581"/>
                  <c:y val="1.48940377782228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(6209,3)</c:v>
                </c:pt>
                <c:pt idx="1">
                  <c:v>Налоговые доходы (7590,2)</c:v>
                </c:pt>
                <c:pt idx="2">
                  <c:v>Неналоговые доходы (308,3)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6209.3</c:v>
                </c:pt>
                <c:pt idx="1">
                  <c:v>7590.2</c:v>
                </c:pt>
                <c:pt idx="2">
                  <c:v>308.3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71907880700362"/>
          <c:y val="0.30756671584685419"/>
          <c:w val="0.29934202245916874"/>
          <c:h val="0.3848663137943682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explosion val="22"/>
            <c:spPr>
              <a:solidFill>
                <a:srgbClr val="66FF99"/>
              </a:solidFill>
            </c:spPr>
          </c:dPt>
          <c:dLbls>
            <c:dLbl>
              <c:idx val="0"/>
              <c:layout>
                <c:manualLayout>
                  <c:x val="-0.13833291664436581"/>
                  <c:y val="1.48940377782228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(5209,8)</c:v>
                </c:pt>
                <c:pt idx="1">
                  <c:v>Налоговые доходы (7897,3)</c:v>
                </c:pt>
                <c:pt idx="2">
                  <c:v>Неналоговые доходы (320,6)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5209.8</c:v>
                </c:pt>
                <c:pt idx="1">
                  <c:v>7897.3</c:v>
                </c:pt>
                <c:pt idx="2">
                  <c:v>320.60000000000002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71907880700362"/>
          <c:y val="0.30756671584685435"/>
          <c:w val="0.2993420224591688"/>
          <c:h val="0.3848663137943684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8.6760788714905709E-2"/>
          <c:w val="0.6211202407949008"/>
          <c:h val="0.902293433942440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explosion val="23"/>
            <c:spPr>
              <a:solidFill>
                <a:srgbClr val="00B05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66FF99"/>
              </a:solidFill>
            </c:spPr>
          </c:dPt>
          <c:dPt>
            <c:idx val="2"/>
            <c:spPr>
              <a:solidFill>
                <a:srgbClr val="00FFFF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3265531561928656"/>
                  <c:y val="-2.398166112480816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(4054,6)</c:v>
                </c:pt>
                <c:pt idx="1">
                  <c:v>Акцизы по подакцизным товарам (продукции), прозводимым на территории Российской Федерации (1263,4)</c:v>
                </c:pt>
                <c:pt idx="2">
                  <c:v>Налог на имущество физических лиц (703,1)</c:v>
                </c:pt>
                <c:pt idx="3">
                  <c:v>Земельный налог (1302,8)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4054.6</c:v>
                </c:pt>
                <c:pt idx="1">
                  <c:v>1263.4000000000001</c:v>
                </c:pt>
                <c:pt idx="2">
                  <c:v>703.1</c:v>
                </c:pt>
                <c:pt idx="3">
                  <c:v>1302.8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92700684616308"/>
          <c:y val="0.13603290490887271"/>
          <c:w val="0.35753831888852311"/>
          <c:h val="0.7972806886629694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5137133966548764E-4"/>
          <c:y val="0.18087252482672286"/>
          <c:w val="0.53855205736948564"/>
          <c:h val="0.81912747517327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7.537121785990894E-2"/>
                  <c:y val="5.12948290825611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границахгородских поселений, а также средства от продажи права на заключение договоров аренды указанных земельн</c:v>
                </c:pt>
                <c:pt idx="1">
                  <c:v>Доходы от сдачи в аренду имущества, находящегося в оперативном управлении органов государственной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</c:v>
                </c:pt>
                <c:pt idx="1">
                  <c:v>104.4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188238726668984"/>
          <c:y val="0.3266070878644019"/>
          <c:w val="0.36239051715758042"/>
          <c:h val="0.48233733147224567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тысячах рублей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0895061728395084E-2"/>
                  <c:y val="-7.803271725221892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Дотации бюджетам городских поселений на выравнивание бюджетной обеспеченности из бюджетов муниципальных районов (7823,8)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7823.8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835022358316883"/>
          <c:y val="0.13105293058866629"/>
          <c:w val="0.36239051715758047"/>
          <c:h val="0.753645780791224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ECEBE7-5D52-4F28-827A-54982AAFB5E3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98AADF-6DE2-4097-96C4-DACE51C70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467D90-6DB0-44E2-8EE3-458715505226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1AF219-B69D-49D4-8978-CDDF0E19605A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DBCBC0-C536-4667-9A2B-9867D92C99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B7E7E1-F516-4CBA-943C-00B67F2611E0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D5012-E445-45BF-9DD3-7A6FFF3E7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C6F11D-8B36-461A-96F5-BF054764FD90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6E74E-8E18-45DE-8314-0B78B43874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5667B8-3AE1-4D16-BE9A-AD7A93660C54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D38DD-9DA2-4201-95DC-C81BE5E2ED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078141-B7A2-4938-B72D-9094CAC1EADC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77FF2A-265B-4275-AC0D-86BF32586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187E13-5A4F-43B4-A3AA-9D817DDFACF1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403873-97B6-47B7-8B44-1F66CAD1F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A814A0-35DA-48CA-A154-2CEA60D297E5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66CB1-642E-46A9-AC49-1A7519CD65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5FAC12-61A0-4A41-A5AF-B9B8BB5C2302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D248E1-FF36-464A-9341-601EB2BD03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292638-1D68-4F37-A188-B5F5720C577D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BA2AE1-024C-4E16-BE26-7D11BDB45A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D62763-A9A6-4C2E-9C08-896E66D4F8F2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DB2F12-F92A-475C-8A2B-49214DEE72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2C7359-B6C2-449F-A736-A929D4C5951D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E48D7E-4F4D-46CB-A475-BE2B56607C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0AB0735-4BE2-456C-942D-9A930098AFCD}" type="datetimeFigureOut">
              <a:rPr lang="ru-RU" smtClean="0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F201692-6B8E-4DA0-A617-C5B63E473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finhis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478634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Финансовое управление </a:t>
            </a:r>
            <a: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Администрации муниципального </a:t>
            </a:r>
            <a: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образования «Хиславичский район» Смоленской области</a:t>
            </a:r>
            <a: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ru-RU" sz="18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1800" i="1" dirty="0" smtClean="0">
                <a:effectLst/>
              </a:rPr>
              <a:t/>
            </a:r>
            <a:br>
              <a:rPr lang="ru-RU" sz="1800" i="1" dirty="0" smtClean="0">
                <a:effectLst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БЮДЖЕТ ДЛЯ ГРАЖДАН</a:t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 на 20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>22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 год</a:t>
            </a:r>
            <a:r>
              <a:rPr lang="ru-RU" sz="3200" dirty="0" smtClean="0">
                <a:solidFill>
                  <a:srgbClr val="00B050"/>
                </a:solidFill>
                <a:effectLst/>
                <a:latin typeface="Impact" pitchFamily="34" charset="0"/>
              </a:rPr>
              <a:t>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и плановый период </a:t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202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3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 и 202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4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Impact" pitchFamily="34" charset="0"/>
              </a:rPr>
              <a:t>годов</a:t>
            </a:r>
            <a:r>
              <a:rPr lang="en-US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>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/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</a:br>
            <a: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  <a:t/>
            </a:r>
            <a:br>
              <a:rPr lang="ru-RU" sz="3200" i="1" dirty="0" smtClean="0">
                <a:solidFill>
                  <a:srgbClr val="00B050"/>
                </a:solidFill>
                <a:effectLst/>
                <a:latin typeface="Bernard MT Condensed" pitchFamily="18" charset="0"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к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проекту решения </a:t>
            </a:r>
            <a:br>
              <a:rPr lang="ru-RU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СОВЕТА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ДЕПУТАТОВ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 ХИСЛАВИЧСКОГО ГОРОДСКОГО ПОСЕЛЕНИЯ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О бюджете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Хиславичского городского поселения Хиславичского района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Смоленской </a:t>
            </a:r>
            <a:r>
              <a:rPr lang="ru-RU" sz="1400" i="1" dirty="0" smtClean="0">
                <a:solidFill>
                  <a:srgbClr val="0070C0"/>
                </a:solidFill>
                <a:effectLst/>
              </a:rPr>
              <a:t>области на </a:t>
            </a:r>
            <a:br>
              <a:rPr lang="ru-RU" sz="1400" i="1" dirty="0" smtClean="0">
                <a:solidFill>
                  <a:srgbClr val="0070C0"/>
                </a:solidFill>
                <a:effectLst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</a:rPr>
              <a:t>2022 год и плановый период 2023 и 2024годов </a:t>
            </a:r>
            <a:endParaRPr lang="ru-RU" sz="3200" i="1" dirty="0">
              <a:solidFill>
                <a:srgbClr val="0070C0"/>
              </a:solidFill>
              <a:effectLst/>
              <a:latin typeface="Impact" pitchFamily="34" charset="0"/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86388"/>
            <a:ext cx="8072438" cy="1285875"/>
          </a:xfrm>
        </p:spPr>
        <p:txBody>
          <a:bodyPr/>
          <a:lstStyle/>
          <a:p>
            <a:endParaRPr lang="ru-RU" sz="2000" b="1" i="1" dirty="0" smtClean="0"/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Муниципального образования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Хиславичского городского поселения Хиславичского района Смоленской области</a:t>
            </a:r>
            <a:endParaRPr lang="en-US" sz="20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 smtClean="0"/>
          </a:p>
          <a:p>
            <a:endParaRPr lang="ru-RU" sz="2000" b="1" i="1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01056" cy="14287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Бюджет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(от </a:t>
            </a:r>
            <a:r>
              <a:rPr lang="ru-RU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старонормандского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bougette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.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714488"/>
            <a:ext cx="4286280" cy="5048272"/>
          </a:xfrm>
        </p:spPr>
        <p:txBody>
          <a:bodyPr/>
          <a:lstStyle/>
          <a:p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ДОХОДЫ </a:t>
            </a:r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b="1" i="1" dirty="0" smtClean="0">
                <a:latin typeface="Times New Roman" pitchFamily="18" charset="0"/>
              </a:rPr>
              <a:t>– поступающие в бюджет на безвозмездной и безвозвратной основе денежные средства</a:t>
            </a:r>
            <a:r>
              <a:rPr lang="ru-RU" i="1" dirty="0" smtClean="0">
                <a:latin typeface="Times New Roman" pitchFamily="18" charset="0"/>
              </a:rPr>
              <a:t>: </a:t>
            </a:r>
          </a:p>
          <a:p>
            <a:r>
              <a:rPr lang="ru-RU" i="1" dirty="0" smtClean="0">
                <a:latin typeface="Times New Roman" pitchFamily="18" charset="0"/>
              </a:rPr>
              <a:t>Налоговые доходы</a:t>
            </a:r>
          </a:p>
          <a:p>
            <a:r>
              <a:rPr lang="ru-RU" i="1" dirty="0" smtClean="0">
                <a:latin typeface="Times New Roman" pitchFamily="18" charset="0"/>
              </a:rPr>
              <a:t>Неналоговые доходы</a:t>
            </a:r>
          </a:p>
          <a:p>
            <a:r>
              <a:rPr lang="ru-RU" i="1" dirty="0" smtClean="0">
                <a:latin typeface="Times New Roman" pitchFamily="18" charset="0"/>
              </a:rPr>
              <a:t>Безвозмездные поступления</a:t>
            </a:r>
          </a:p>
          <a:p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РАСХОДЫ БЮДЖЕТА </a:t>
            </a:r>
            <a:r>
              <a:rPr lang="ru-RU" b="1" i="1" dirty="0" smtClean="0">
                <a:latin typeface="Times New Roman" pitchFamily="18" charset="0"/>
              </a:rPr>
              <a:t>– выплачиваемые из бюджета денежные средства</a:t>
            </a:r>
            <a:r>
              <a:rPr lang="ru-RU" i="1" dirty="0" smtClean="0">
                <a:latin typeface="Times New Roman" pitchFamily="18" charset="0"/>
              </a:rPr>
              <a:t>.</a:t>
            </a:r>
          </a:p>
          <a:p>
            <a:r>
              <a:rPr lang="ru-RU" i="1" dirty="0" smtClean="0">
                <a:latin typeface="Times New Roman" pitchFamily="18" charset="0"/>
              </a:rPr>
              <a:t>Расходы классифицируются:  </a:t>
            </a:r>
          </a:p>
          <a:p>
            <a:r>
              <a:rPr lang="ru-RU" i="1" dirty="0" smtClean="0">
                <a:latin typeface="Times New Roman" pitchFamily="18" charset="0"/>
              </a:rPr>
              <a:t>По типам расходных обязательств</a:t>
            </a:r>
          </a:p>
          <a:p>
            <a:r>
              <a:rPr lang="ru-RU" i="1" dirty="0" smtClean="0">
                <a:latin typeface="Times New Roman" pitchFamily="18" charset="0"/>
              </a:rPr>
              <a:t>По муниципальным программам</a:t>
            </a:r>
          </a:p>
          <a:p>
            <a:r>
              <a:rPr lang="ru-RU" i="1" dirty="0" smtClean="0">
                <a:latin typeface="Times New Roman" pitchFamily="18" charset="0"/>
              </a:rPr>
              <a:t>По функциям</a:t>
            </a:r>
          </a:p>
          <a:p>
            <a:r>
              <a:rPr lang="ru-RU" i="1" dirty="0" smtClean="0">
                <a:latin typeface="Times New Roman" pitchFamily="18" charset="0"/>
              </a:rPr>
              <a:t>По экономическому содержанию</a:t>
            </a:r>
          </a:p>
          <a:p>
            <a:r>
              <a:rPr lang="ru-RU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Дефицит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</a:rPr>
              <a:t>– это превышение расходов над доходами</a:t>
            </a:r>
          </a:p>
          <a:p>
            <a:r>
              <a:rPr lang="ru-RU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Профицит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</a:rPr>
              <a:t>– это превышение доходов над расходами</a:t>
            </a:r>
          </a:p>
          <a:p>
            <a:r>
              <a:rPr lang="ru-RU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Цель составления бюджета </a:t>
            </a:r>
            <a:r>
              <a:rPr lang="ru-RU" i="1" dirty="0" smtClean="0">
                <a:latin typeface="Times New Roman" pitchFamily="18" charset="0"/>
              </a:rPr>
              <a:t>– учет объема располагаемых и расходуемых денежных </a:t>
            </a:r>
            <a:r>
              <a:rPr lang="ru-RU" i="1" dirty="0" smtClean="0">
                <a:latin typeface="Times New Roman" pitchFamily="18" charset="0"/>
              </a:rPr>
              <a:t>средств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29190" y="2357430"/>
            <a:ext cx="363320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300" i="1" dirty="0" smtClean="0">
                <a:solidFill>
                  <a:srgbClr val="FFFF00"/>
                </a:solidFill>
                <a:effectLst/>
              </a:rPr>
              <a:t>Из каких поступлений в настоящее время формируется доходная часть местного бюджета?</a:t>
            </a:r>
            <a:endParaRPr lang="ru-RU" sz="23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</p:nvPr>
        </p:nvGraphicFramePr>
        <p:xfrm>
          <a:off x="214313" y="3071813"/>
          <a:ext cx="2714625" cy="3216278"/>
        </p:xfrm>
        <a:graphic>
          <a:graphicData uri="http://schemas.openxmlformats.org/drawingml/2006/table">
            <a:tbl>
              <a:tblPr/>
              <a:tblGrid>
                <a:gridCol w="271462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предусмотренных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законодательством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сборов, в том числе от налогов,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специальными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налоговыми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режимами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500166" y="1500175"/>
            <a:ext cx="61436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Доходы бюджета - </a:t>
            </a:r>
            <a:r>
              <a:rPr lang="ru-RU" dirty="0">
                <a:solidFill>
                  <a:schemeClr val="tx1"/>
                </a:solidFill>
              </a:rPr>
              <a:t>безвозмездные и безвозвратные поступления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денежных средств в </a:t>
            </a:r>
            <a:r>
              <a:rPr lang="ru-RU" dirty="0" smtClean="0">
                <a:solidFill>
                  <a:schemeClr val="tx1"/>
                </a:solidFill>
              </a:rPr>
              <a:t>бюджет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162300" y="3071813"/>
          <a:ext cx="2819400" cy="3214701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346075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включают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возмездные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государством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15795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ресурсов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различного вида услуг, а также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в виде штрафов или иных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112713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санкций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100013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законодательства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8EA9"/>
                    </a:solidFill>
                  </a:tcPr>
                </a:tc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6215063" y="3071813"/>
            <a:ext cx="2643187" cy="32146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на безвозвратной и безвозмездной основе из других бюджетов бюджетной системы РФ  (межбюджетные трансферты в виде дотаций, субсидий, субвенций), а также перечисления от физических  и юридических лиц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000250" y="2428875"/>
            <a:ext cx="35718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57688" y="2428875"/>
            <a:ext cx="357187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000875" y="2428875"/>
            <a:ext cx="357188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  <a:effectLst/>
              </a:rPr>
              <a:t>Межбюджетные трансферты </a:t>
            </a:r>
            <a:r>
              <a:rPr lang="ru-RU" sz="2400" b="1" i="1" dirty="0" smtClean="0">
                <a:solidFill>
                  <a:srgbClr val="FFFF00"/>
                </a:solidFill>
                <a:effectLst/>
              </a:rPr>
              <a:t>- основной вид безвозмездных перечислений. </a:t>
            </a:r>
            <a:endParaRPr lang="ru-RU" dirty="0"/>
          </a:p>
        </p:txBody>
      </p:sp>
      <p:pic>
        <p:nvPicPr>
          <p:cNvPr id="5" name="Содержимое 4" descr="unnam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8286808" cy="5304272"/>
          </a:xfrm>
          <a:solidFill>
            <a:schemeClr val="accent1"/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Общие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характеристики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доходов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и расходов местного бюджета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на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2022 год</a:t>
            </a:r>
            <a:endParaRPr lang="ru-RU" sz="28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29058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i="1" dirty="0" smtClean="0">
                <a:solidFill>
                  <a:srgbClr val="FFFF00"/>
                </a:solidFill>
                <a:effectLst/>
              </a:rPr>
              <a:t>Общие характеристики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доходов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и расходов местного бюджета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на 2023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год</a:t>
            </a:r>
            <a:endParaRPr lang="ru-RU" sz="28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29058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i="1" dirty="0" smtClean="0">
                <a:solidFill>
                  <a:srgbClr val="FFFF00"/>
                </a:solidFill>
                <a:effectLst/>
              </a:rPr>
              <a:t>Общие характеристики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доходов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и расходов местного бюджета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i="1" dirty="0" smtClean="0">
                <a:solidFill>
                  <a:srgbClr val="FFFF00"/>
                </a:solidFill>
                <a:effectLst/>
              </a:rPr>
            </a:br>
            <a:r>
              <a:rPr lang="ru-RU" sz="2800" i="1" dirty="0" smtClean="0">
                <a:solidFill>
                  <a:srgbClr val="FFFF00"/>
                </a:solidFill>
                <a:effectLst/>
              </a:rPr>
              <a:t>на 2024 </a:t>
            </a:r>
            <a:r>
              <a:rPr lang="ru-RU" sz="2800" i="1" dirty="0" smtClean="0">
                <a:solidFill>
                  <a:srgbClr val="FFFF00"/>
                </a:solidFill>
                <a:effectLst/>
              </a:rPr>
              <a:t>год</a:t>
            </a:r>
            <a:endParaRPr lang="ru-RU" sz="28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29058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58246" cy="150019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объеме муниципального долга и дефицита бюджета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Хиславичского городского поселения Хиславичского района Смоленской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области» в динамике на 2022год </a:t>
            </a:r>
            <a:b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плановый период 2023 и 2024 годов</a:t>
            </a:r>
            <a:endParaRPr lang="ru-RU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428868"/>
          <a:ext cx="8143933" cy="2332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5679"/>
                <a:gridCol w="839733"/>
                <a:gridCol w="839733"/>
                <a:gridCol w="839733"/>
                <a:gridCol w="839733"/>
                <a:gridCol w="839733"/>
                <a:gridCol w="858645"/>
                <a:gridCol w="756226"/>
                <a:gridCol w="844718"/>
              </a:tblGrid>
              <a:tr h="60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01.01.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01.01.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2022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01.01.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Ограни-чения</a:t>
                      </a: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 БК РФ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 01.01.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2024г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Дефицит </a:t>
                      </a: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бюджета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320,5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381,0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394,9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410,9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Обслуживание муниципального долга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Объем муниципального </a:t>
                      </a:r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долга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3205,1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3810,1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3949,3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4109,0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357166"/>
            <a:ext cx="7572428" cy="1500198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00"/>
                </a:solidFill>
              </a:rPr>
              <a:t>Доходы бюджета по группам доходов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endParaRPr lang="ru-RU" sz="2400" b="1" i="1" dirty="0" smtClean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на 2022 </a:t>
            </a:r>
            <a:r>
              <a:rPr lang="ru-RU" sz="2400" b="1" i="1" dirty="0" smtClean="0">
                <a:solidFill>
                  <a:srgbClr val="FFFF00"/>
                </a:solidFill>
              </a:rPr>
              <a:t>год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1835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357166"/>
            <a:ext cx="7572428" cy="1571636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00"/>
                </a:solidFill>
              </a:rPr>
              <a:t>Доходы бюджета по группам доходов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endParaRPr lang="ru-RU" sz="2400" b="1" i="1" dirty="0" smtClean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на </a:t>
            </a:r>
            <a:r>
              <a:rPr lang="ru-RU" sz="2400" b="1" i="1" dirty="0" smtClean="0">
                <a:solidFill>
                  <a:srgbClr val="FFFF00"/>
                </a:solidFill>
              </a:rPr>
              <a:t>2023 год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1835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357166"/>
            <a:ext cx="7572428" cy="1500198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FF00"/>
                </a:solidFill>
              </a:rPr>
              <a:t>Доходы бюджета по группам доходов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endParaRPr lang="ru-RU" sz="2400" b="1" i="1" dirty="0" smtClean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FFFF00"/>
                </a:solidFill>
              </a:rPr>
              <a:t>на </a:t>
            </a:r>
            <a:r>
              <a:rPr lang="ru-RU" sz="2400" b="1" i="1" dirty="0" smtClean="0">
                <a:solidFill>
                  <a:srgbClr val="FFFF00"/>
                </a:solidFill>
              </a:rPr>
              <a:t>2024 год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214555"/>
          <a:ext cx="8183562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rgbClr val="FFFF00"/>
                </a:solidFill>
                <a:effectLst/>
              </a:rPr>
              <a:t>Что такое </a:t>
            </a:r>
            <a:r>
              <a:rPr lang="ru-RU" sz="36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3600" i="1" dirty="0" smtClean="0">
                <a:solidFill>
                  <a:srgbClr val="FFFF00"/>
                </a:solidFill>
                <a:effectLst/>
              </a:rPr>
            </a:br>
            <a:r>
              <a:rPr lang="ru-RU" sz="3600" i="1" dirty="0" smtClean="0">
                <a:solidFill>
                  <a:srgbClr val="FFFF00"/>
                </a:solidFill>
                <a:effectLst/>
              </a:rPr>
              <a:t>«</a:t>
            </a:r>
            <a:r>
              <a:rPr lang="ru-RU" sz="3600" i="1" dirty="0" smtClean="0">
                <a:solidFill>
                  <a:srgbClr val="FFFF00"/>
                </a:solidFill>
                <a:effectLst/>
              </a:rPr>
              <a:t>Бюджет для граждан</a:t>
            </a:r>
            <a:r>
              <a:rPr lang="ru-RU" sz="3600" i="1" dirty="0" smtClean="0">
                <a:solidFill>
                  <a:srgbClr val="FFFF00"/>
                </a:solidFill>
                <a:effectLst/>
              </a:rPr>
              <a:t>?»</a:t>
            </a:r>
            <a:endParaRPr lang="ru-RU" sz="3600" i="1" dirty="0">
              <a:effectLst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7991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i="1" dirty="0" smtClean="0">
                <a:solidFill>
                  <a:srgbClr val="0070C0"/>
                </a:solidFill>
              </a:rPr>
              <a:t>«Бюджет для граждан» </a:t>
            </a:r>
            <a:r>
              <a:rPr lang="ru-RU" sz="2400" i="1" dirty="0" smtClean="0">
                <a:solidFill>
                  <a:srgbClr val="0070C0"/>
                </a:solidFill>
              </a:rPr>
              <a:t>познакомит вас с положениями основного финансового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</a:rPr>
              <a:t>документа </a:t>
            </a:r>
            <a:r>
              <a:rPr lang="ru-RU" sz="2400" i="1" dirty="0" smtClean="0">
                <a:solidFill>
                  <a:srgbClr val="0070C0"/>
                </a:solidFill>
              </a:rPr>
              <a:t>Хиславичского городского поселения  Хиславичского </a:t>
            </a:r>
            <a:r>
              <a:rPr lang="ru-RU" sz="2400" i="1" dirty="0" smtClean="0">
                <a:solidFill>
                  <a:srgbClr val="0070C0"/>
                </a:solidFill>
              </a:rPr>
              <a:t>района Смоленской области.</a:t>
            </a:r>
          </a:p>
          <a:p>
            <a:pPr algn="just"/>
            <a:r>
              <a:rPr lang="ru-RU" sz="2400" i="1" dirty="0" smtClean="0">
                <a:solidFill>
                  <a:srgbClr val="0070C0"/>
                </a:solidFill>
              </a:rPr>
              <a:t>Граждане — и как налогоплательщики, и как потребители общественных услуг —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8" cy="121444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FFFF00"/>
                </a:solidFill>
                <a:effectLst/>
              </a:rPr>
              <a:t>Объем и структура доходов бюджета Хиславичского городского поселения Хиславичского района Смоленской области» в динамике на 2022 год и на плановый период 2023 и 2024 годов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2"/>
          <a:ext cx="8572559" cy="5185156"/>
        </p:xfrm>
        <a:graphic>
          <a:graphicData uri="http://schemas.openxmlformats.org/drawingml/2006/table">
            <a:tbl>
              <a:tblPr/>
              <a:tblGrid>
                <a:gridCol w="1912884"/>
                <a:gridCol w="1204409"/>
                <a:gridCol w="1487800"/>
                <a:gridCol w="1275257"/>
                <a:gridCol w="1416952"/>
                <a:gridCol w="1275257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    2021 г.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2021 г,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 период 2023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период 2024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в том числе: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14763,3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15444,1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14107,8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13427,7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6410,3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7620,3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118,9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7898,5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8217,9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6109,7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7323,9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7590,2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налог на доходы физических лиц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3461,3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4054,6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4224,9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4427,7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1263,4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1290,5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1316,7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703,1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747,8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801,3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244,7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712,4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1302,8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1327,0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1351,6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00892" y="128586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тыс.рублей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8"/>
          <a:ext cx="8572558" cy="6286544"/>
        </p:xfrm>
        <a:graphic>
          <a:graphicData uri="http://schemas.openxmlformats.org/drawingml/2006/table">
            <a:tbl>
              <a:tblPr/>
              <a:tblGrid>
                <a:gridCol w="1427931"/>
                <a:gridCol w="1429588"/>
                <a:gridCol w="1427931"/>
                <a:gridCol w="1429589"/>
                <a:gridCol w="1429588"/>
                <a:gridCol w="1427931"/>
              </a:tblGrid>
              <a:tr h="983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  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2021 г,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 период 2023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 период 2024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(первонач.)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83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320,6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5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300,6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320,6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0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8353,0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7823,8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6209,3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5209,8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3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городских поселений на выравнивание бюджетной обеспеченности из бюджета муниципального района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8353,0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7823,8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6209,3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5209,8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+mn-lt"/>
              </a:rPr>
              <a:t>Сведения о налоговых льготах и объеме выпадающих доходов в связи с введением </a:t>
            </a:r>
          </a:p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+mn-lt"/>
              </a:rPr>
              <a:t>таких </a:t>
            </a:r>
            <a:r>
              <a:rPr lang="ru-RU" sz="2400" b="1" i="1" dirty="0" smtClean="0">
                <a:solidFill>
                  <a:srgbClr val="FFFF00"/>
                </a:solidFill>
                <a:latin typeface="+mn-lt"/>
              </a:rPr>
              <a:t>льгот</a:t>
            </a:r>
            <a:endParaRPr lang="ru-RU" sz="2400" b="1" i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785926"/>
            <a:ext cx="6143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i="1" dirty="0" smtClean="0"/>
              <a:t>Налоговые льготы утверждаются </a:t>
            </a:r>
            <a:r>
              <a:rPr lang="ru-RU" i="1" dirty="0" smtClean="0"/>
              <a:t>решением Хиславичского районного Совета депутатов Хиславичского района Смоленской области.</a:t>
            </a:r>
            <a:endParaRPr lang="ru-RU" i="1" dirty="0" smtClean="0"/>
          </a:p>
          <a:p>
            <a:pPr indent="361950"/>
            <a:r>
              <a:rPr lang="ru-RU" i="1" dirty="0" smtClean="0"/>
              <a:t>Ежегодно проводится оценка эффективности налоговых льгот.</a:t>
            </a:r>
          </a:p>
          <a:p>
            <a:pPr indent="361950"/>
            <a:r>
              <a:rPr lang="ru-RU" i="1" dirty="0" smtClean="0"/>
              <a:t>Налоговые льготы предоставляются по следующим категориям:</a:t>
            </a:r>
          </a:p>
          <a:p>
            <a:pPr indent="361950">
              <a:buFontTx/>
              <a:buChar char="-"/>
            </a:pPr>
            <a:r>
              <a:rPr lang="ru-RU" i="1" dirty="0" smtClean="0"/>
              <a:t>юридические лица: </a:t>
            </a:r>
          </a:p>
          <a:p>
            <a:pPr indent="361950"/>
            <a:r>
              <a:rPr lang="ru-RU" i="1" dirty="0" smtClean="0"/>
              <a:t>       бюджетные, автономные, казенные учреждения; </a:t>
            </a:r>
          </a:p>
          <a:p>
            <a:pPr indent="361950"/>
            <a:r>
              <a:rPr lang="ru-RU" i="1" dirty="0" smtClean="0"/>
              <a:t>       органы местного самоуправления;</a:t>
            </a:r>
          </a:p>
          <a:p>
            <a:pPr indent="361950">
              <a:buFontTx/>
              <a:buChar char="-"/>
            </a:pPr>
            <a:r>
              <a:rPr lang="ru-RU" i="1" dirty="0" smtClean="0"/>
              <a:t>физические лица:</a:t>
            </a:r>
          </a:p>
          <a:p>
            <a:pPr indent="361950"/>
            <a:r>
              <a:rPr lang="ru-RU" i="1" dirty="0" smtClean="0"/>
              <a:t>       многодетные семьи;</a:t>
            </a:r>
          </a:p>
          <a:p>
            <a:pPr indent="361950"/>
            <a:r>
              <a:rPr lang="ru-RU" i="1" dirty="0" smtClean="0"/>
              <a:t>       пенсионеры старше 80 лет</a:t>
            </a:r>
            <a:r>
              <a:rPr lang="ru-RU" i="1" dirty="0" smtClean="0"/>
              <a:t>.</a:t>
            </a:r>
            <a:endParaRPr lang="ru-RU" i="1" dirty="0" smtClean="0"/>
          </a:p>
        </p:txBody>
      </p:sp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357562"/>
            <a:ext cx="2647950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85728"/>
            <a:ext cx="7572428" cy="1500198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Структура налоговых доходов на </a:t>
            </a:r>
            <a:r>
              <a:rPr lang="ru-RU" sz="2800" b="1" i="1" dirty="0" smtClean="0">
                <a:solidFill>
                  <a:srgbClr val="FFFF00"/>
                </a:solidFill>
              </a:rPr>
              <a:t>2022 </a:t>
            </a:r>
            <a:r>
              <a:rPr lang="ru-RU" sz="2800" b="1" i="1" dirty="0" smtClean="0">
                <a:solidFill>
                  <a:srgbClr val="FFFF00"/>
                </a:solidFill>
              </a:rPr>
              <a:t>год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50017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85728"/>
            <a:ext cx="7572428" cy="1928826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Структура </a:t>
            </a:r>
            <a:r>
              <a:rPr lang="ru-RU" sz="2800" b="1" i="1" dirty="0" smtClean="0">
                <a:solidFill>
                  <a:srgbClr val="FFFF00"/>
                </a:solidFill>
              </a:rPr>
              <a:t>неналоговых доходов на 2022 </a:t>
            </a:r>
            <a:r>
              <a:rPr lang="ru-RU" sz="2800" b="1" i="1" dirty="0" smtClean="0">
                <a:solidFill>
                  <a:srgbClr val="FFFF00"/>
                </a:solidFill>
              </a:rPr>
              <a:t>год</a:t>
            </a:r>
            <a:endParaRPr lang="ru-RU" sz="2800" dirty="0">
              <a:solidFill>
                <a:srgbClr val="FFC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47251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71448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285728"/>
            <a:ext cx="7572428" cy="1714512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FF00"/>
                </a:solidFill>
              </a:rPr>
              <a:t>Структура безвозмездных поступлений на </a:t>
            </a:r>
            <a:r>
              <a:rPr lang="ru-RU" sz="2800" b="1" i="1" dirty="0" smtClean="0">
                <a:solidFill>
                  <a:srgbClr val="FFFF00"/>
                </a:solidFill>
              </a:rPr>
              <a:t>2022 </a:t>
            </a:r>
            <a:r>
              <a:rPr lang="ru-RU" sz="2800" b="1" i="1" dirty="0" smtClean="0">
                <a:solidFill>
                  <a:srgbClr val="FFFF00"/>
                </a:solidFill>
              </a:rPr>
              <a:t>год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50017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285720" y="500042"/>
            <a:ext cx="821537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600" b="1" i="1" dirty="0" smtClean="0">
                <a:latin typeface="Times New Roman" pitchFamily="18" charset="0"/>
              </a:rPr>
              <a:t>МЕЖБЮДЖЕТНЫЕ ТРАНСФЕРТЫ  НА 2022ГОД И</a:t>
            </a:r>
          </a:p>
          <a:p>
            <a:pPr algn="ctr" eaLnBrk="0" hangingPunct="0"/>
            <a:endParaRPr lang="ru-RU" sz="1600" b="1" i="1" dirty="0" smtClean="0">
              <a:latin typeface="Times New Roman" pitchFamily="18" charset="0"/>
            </a:endParaRPr>
          </a:p>
          <a:p>
            <a:pPr algn="ctr" eaLnBrk="0" hangingPunct="0"/>
            <a:r>
              <a:rPr lang="ru-RU" sz="1600" b="1" i="1" dirty="0" smtClean="0">
                <a:latin typeface="Times New Roman" pitchFamily="18" charset="0"/>
              </a:rPr>
              <a:t>ПЛАНОВЫЙ ПЕРИОД 2023 И 2024 ГОДОВ</a:t>
            </a:r>
          </a:p>
          <a:p>
            <a:pPr algn="r" eaLnBrk="0" hangingPunct="0"/>
            <a:r>
              <a:rPr lang="ru-RU" sz="1400" b="1" i="1" dirty="0" smtClean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ru-RU" sz="1400" b="1" i="1" dirty="0" smtClean="0">
                <a:latin typeface="Times New Roman" pitchFamily="18" charset="0"/>
              </a:rPr>
              <a:t>тыс.рублей</a:t>
            </a:r>
            <a:endParaRPr lang="ru-RU" sz="14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000240"/>
          <a:ext cx="8572561" cy="1049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72"/>
                <a:gridCol w="4161353"/>
                <a:gridCol w="961409"/>
                <a:gridCol w="961409"/>
                <a:gridCol w="961409"/>
                <a:gridCol w="961409"/>
              </a:tblGrid>
              <a:tr h="500691"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№ 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/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трансферта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 год </a:t>
                      </a:r>
                      <a:r>
                        <a:rPr lang="ru-RU" sz="1200" i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(</a:t>
                      </a:r>
                      <a:r>
                        <a:rPr lang="ru-RU" sz="1200" i="1" u="none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2022 год 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 год (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 год (</a:t>
                      </a:r>
                      <a:r>
                        <a:rPr lang="ru-RU" sz="1200" i="1" u="non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перв</a:t>
                      </a:r>
                      <a:r>
                        <a:rPr lang="ru-RU" sz="1200" i="1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.)</a:t>
                      </a:r>
                      <a:endParaRPr lang="ru-RU" sz="120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089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Дотации: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8353,0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7823,8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6209,3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5209,8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0893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ИТОГО МЕЖБЮДЖЕТНЫХ ТРАНСФЕРТОВ: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8353,0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7823,8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6209,3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5209,8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14313"/>
            <a:ext cx="85725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i="1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Направления увеличения доходной базы</a:t>
            </a:r>
            <a:endParaRPr lang="ru-RU" b="1" i="1" dirty="0">
              <a:solidFill>
                <a:srgbClr val="0070C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dirty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Совершенствование налогового администрирования и повышения уровня ответственности главных администраторов доходов;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Усиление инвестиционной направленности экономического развития;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Совершенствование методов контроля за легализацией «теневой» заработной платы;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Повышение эффективности управления муниципальной собственностью;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Сокращение недоимки по налогам;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Совершенствование прогнозирования доходной и расходной части бюджета;</a:t>
            </a:r>
          </a:p>
          <a:p>
            <a:pPr marL="447675" indent="266700" algn="just">
              <a:lnSpc>
                <a:spcPct val="150000"/>
              </a:lnSpc>
              <a:defRPr/>
            </a:pPr>
            <a:r>
              <a:rPr lang="ru-RU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Создание условий для обеспечения устойчивого исполнения местных бюджетов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rgbClr val="FFFF00"/>
                </a:solidFill>
                <a:effectLst/>
              </a:rPr>
              <a:t>Объем и структура расходов бюджета по разделам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на 2022 год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15444,1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из них:</a:t>
            </a:r>
            <a:endParaRPr lang="ru-RU" sz="20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618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rgbClr val="FFFF00"/>
                </a:solidFill>
                <a:effectLst/>
              </a:rPr>
              <a:t>Объем и структура расходов бюджета по разделам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на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2023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год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14107,8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из них:</a:t>
            </a:r>
            <a:endParaRPr lang="ru-RU" sz="20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618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i="1" dirty="0" err="1" smtClean="0">
                <a:solidFill>
                  <a:srgbClr val="FFFF00"/>
                </a:solidFill>
                <a:effectLst/>
              </a:rPr>
              <a:t>Как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/>
              </a:rPr>
              <a:t>определяется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/>
              </a:rPr>
              <a:t>баланс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/>
              </a:rPr>
              <a:t>бюджета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>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Доходы – Расходы = Дефицит / </a:t>
            </a:r>
            <a:r>
              <a:rPr lang="ru-RU" b="1" i="1" dirty="0" err="1" smtClean="0"/>
              <a:t>Профицит</a:t>
            </a:r>
            <a:endParaRPr lang="ru-RU" i="1" dirty="0" smtClean="0"/>
          </a:p>
          <a:p>
            <a:pPr algn="just">
              <a:buFont typeface="Wingdings 2" pitchFamily="18" charset="2"/>
              <a:buNone/>
            </a:pPr>
            <a:endParaRPr lang="ru-RU" dirty="0" smtClean="0"/>
          </a:p>
          <a:p>
            <a:pPr algn="just"/>
            <a:r>
              <a:rPr lang="ru-RU" i="1" dirty="0" smtClean="0"/>
              <a:t>Если расходы превышают доходы складывается дефицит, если они меньше доходов – </a:t>
            </a:r>
            <a:r>
              <a:rPr lang="ru-RU" i="1" dirty="0" err="1" smtClean="0"/>
              <a:t>профицит</a:t>
            </a:r>
            <a:endParaRPr lang="ru-RU" i="1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i="1" dirty="0" smtClean="0"/>
              <a:t>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расходов.</a:t>
            </a:r>
          </a:p>
          <a:p>
            <a:pPr>
              <a:buFont typeface="Wingdings 2" pitchFamily="18" charset="2"/>
              <a:buNone/>
            </a:pPr>
            <a:r>
              <a:rPr lang="ru-RU" i="1" dirty="0" smtClean="0"/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rgbClr val="FFFF00"/>
                </a:solidFill>
                <a:effectLst/>
              </a:rPr>
              <a:t>Объем и структура расходов бюджета по разделам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на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2024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год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13427,7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из них:</a:t>
            </a:r>
            <a:endParaRPr lang="ru-RU" sz="20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6182" y="1643050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571472" y="2643182"/>
            <a:ext cx="821531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algn="just" eaLnBrk="0" hangingPunct="0"/>
            <a:endParaRPr lang="ru-RU" sz="2800" b="1" i="1" dirty="0">
              <a:latin typeface="Times New Roman" pitchFamily="18" charset="0"/>
            </a:endParaRPr>
          </a:p>
          <a:p>
            <a:pPr indent="228600" algn="just" eaLnBrk="0" hangingPunct="0"/>
            <a:r>
              <a:rPr lang="ru-RU" sz="2400" b="1" i="1" dirty="0">
                <a:latin typeface="Times New Roman" pitchFamily="18" charset="0"/>
              </a:rPr>
              <a:t> цели и задачи государственной политики в определенной сфере;</a:t>
            </a:r>
          </a:p>
          <a:p>
            <a:pPr indent="228600" algn="just" eaLnBrk="0" hangingPunct="0"/>
            <a:endParaRPr lang="ru-RU" sz="2400" i="1" dirty="0">
              <a:latin typeface="Times New Roman" pitchFamily="18" charset="0"/>
            </a:endParaRPr>
          </a:p>
          <a:p>
            <a:pPr indent="228600" algn="just" eaLnBrk="0" hangingPunct="0"/>
            <a:r>
              <a:rPr lang="ru-RU" sz="2400" b="1" i="1" dirty="0">
                <a:latin typeface="Times New Roman" pitchFamily="18" charset="0"/>
              </a:rPr>
              <a:t> способы их достижения;</a:t>
            </a:r>
          </a:p>
          <a:p>
            <a:pPr indent="228600" algn="just" eaLnBrk="0" hangingPunct="0"/>
            <a:endParaRPr lang="ru-RU" sz="2400" i="1" dirty="0">
              <a:latin typeface="Times New Roman" pitchFamily="18" charset="0"/>
            </a:endParaRPr>
          </a:p>
          <a:p>
            <a:pPr indent="228600" algn="just" eaLnBrk="0" hangingPunct="0"/>
            <a:r>
              <a:rPr lang="ru-RU" sz="2400" b="1" i="1" dirty="0">
                <a:latin typeface="Times New Roman" pitchFamily="18" charset="0"/>
              </a:rPr>
              <a:t> примерные объемы используемых финансов</a:t>
            </a:r>
            <a:r>
              <a:rPr lang="ru-RU" sz="2400" b="1" i="1" dirty="0" smtClean="0">
                <a:latin typeface="Times New Roman" pitchFamily="18" charset="0"/>
              </a:rPr>
              <a:t>.</a:t>
            </a:r>
            <a:endParaRPr lang="ru-RU" sz="28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42"/>
            <a:ext cx="3071834" cy="263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7158" y="1357298"/>
            <a:ext cx="51435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just" eaLnBrk="0" hangingPunct="0"/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</a:rPr>
              <a:t>Государственная (муниципальная) программа </a:t>
            </a:r>
            <a:r>
              <a:rPr lang="ru-RU" sz="2600" b="1" i="1" dirty="0" smtClean="0">
                <a:solidFill>
                  <a:srgbClr val="00B050"/>
                </a:solidFill>
              </a:rPr>
              <a:t>–</a:t>
            </a:r>
            <a:r>
              <a:rPr lang="ru-RU" sz="2600" b="1" i="1" dirty="0" smtClean="0">
                <a:solidFill>
                  <a:srgbClr val="00B050"/>
                </a:solidFill>
                <a:latin typeface="Times New Roman" pitchFamily="18" charset="0"/>
              </a:rPr>
              <a:t> это документ, определяющий:</a:t>
            </a:r>
            <a:endParaRPr lang="ru-RU" sz="26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rgbClr val="FFFF00"/>
                </a:solidFill>
                <a:effectLst/>
              </a:rPr>
              <a:t>Расходы бюджета в разрезе муниципальных программ на 2022 год</a:t>
            </a:r>
            <a:endParaRPr lang="ru-RU" sz="24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4010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7554" y="142873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rgbClr val="FFFF00"/>
                </a:solidFill>
                <a:effectLst/>
              </a:rPr>
              <a:t>Расходы бюджета в разрезе муниципальных программ на </a:t>
            </a:r>
            <a:r>
              <a:rPr lang="ru-RU" sz="2400" i="1" dirty="0" smtClean="0">
                <a:solidFill>
                  <a:srgbClr val="FFFF00"/>
                </a:solidFill>
                <a:effectLst/>
              </a:rPr>
              <a:t>2023 </a:t>
            </a:r>
            <a:r>
              <a:rPr lang="ru-RU" sz="2400" i="1" dirty="0" smtClean="0">
                <a:solidFill>
                  <a:srgbClr val="FFFF00"/>
                </a:solidFill>
                <a:effectLst/>
              </a:rPr>
              <a:t>год</a:t>
            </a:r>
            <a:endParaRPr lang="ru-RU" sz="24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4010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43306" y="1357298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/>
          <a:lstStyle/>
          <a:p>
            <a:pPr algn="ctr">
              <a:defRPr/>
            </a:pPr>
            <a:r>
              <a:rPr lang="ru-RU" sz="2400" i="1" dirty="0" smtClean="0">
                <a:solidFill>
                  <a:srgbClr val="FFFF00"/>
                </a:solidFill>
                <a:effectLst/>
              </a:rPr>
              <a:t>Расходы бюджета в разрезе муниципальных программ на </a:t>
            </a:r>
            <a:r>
              <a:rPr lang="ru-RU" sz="2400" i="1" dirty="0" smtClean="0">
                <a:solidFill>
                  <a:srgbClr val="FFFF00"/>
                </a:solidFill>
                <a:effectLst/>
              </a:rPr>
              <a:t>2024 </a:t>
            </a:r>
            <a:r>
              <a:rPr lang="ru-RU" sz="2400" i="1" dirty="0" smtClean="0">
                <a:solidFill>
                  <a:srgbClr val="FFFF00"/>
                </a:solidFill>
                <a:effectLst/>
              </a:rPr>
              <a:t>год</a:t>
            </a:r>
            <a:endParaRPr lang="ru-RU" sz="24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4010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8992" y="142873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8"/>
          </a:xfrm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Расходы бюджета</a:t>
            </a:r>
            <a:b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</a:b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Хиславичского городского поселения Хиславичского района Смоленской </a:t>
            </a: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области на реализацию муниципальных программ </a:t>
            </a: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/>
            </a:r>
            <a:b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</a:b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на </a:t>
            </a: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2022 год </a:t>
            </a: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и плановый </a:t>
            </a: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период 2023 и </a:t>
            </a:r>
            <a:r>
              <a:rPr lang="ru-RU" sz="1600" i="1" dirty="0" smtClean="0">
                <a:solidFill>
                  <a:srgbClr val="FFFF00"/>
                </a:solidFill>
                <a:effectLst/>
                <a:latin typeface="+mn-lt"/>
              </a:rPr>
              <a:t>2024годов</a:t>
            </a:r>
            <a:endParaRPr lang="ru-RU" sz="1600" i="1" dirty="0">
              <a:solidFill>
                <a:srgbClr val="FFFF00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1"/>
          <a:ext cx="8286808" cy="457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0161"/>
                <a:gridCol w="935150"/>
                <a:gridCol w="935150"/>
                <a:gridCol w="906347"/>
              </a:tblGrid>
              <a:tr h="695708">
                <a:tc rowSpan="2">
                  <a:txBody>
                    <a:bodyPr/>
                    <a:lstStyle/>
                    <a:p>
                      <a:pPr algn="ctr"/>
                      <a:endParaRPr lang="ru-RU" sz="1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муниципальной программы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Решение о бюджете на 2022</a:t>
                      </a:r>
                      <a:r>
                        <a:rPr lang="ru-RU" sz="12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год и плановый период 2023 и 2024 годов (первонач.)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4794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 год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год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1062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ВСЕГО: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14333,3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12742,2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11730,2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766">
                <a:tc>
                  <a:txBody>
                    <a:bodyPr/>
                    <a:lstStyle/>
                    <a:p>
                      <a:r>
                        <a:rPr lang="ru-RU" sz="10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 том числе:</a:t>
                      </a:r>
                      <a:endParaRPr lang="ru-RU" sz="10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3557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Муниципальная программа  «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области»</a:t>
                      </a:r>
                    </a:p>
                    <a:p>
                      <a:r>
                        <a:rPr kumimoji="0" lang="ru-RU" sz="11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условий для приведения жилищного фонда и коммунальной инфраструктуры в соответствии со стандартами качества, обеспечивающими комфортные условия проживания населения муниципального образования</a:t>
                      </a:r>
                      <a:endParaRPr lang="ru-RU" sz="11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7875,5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7875,3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7875,3</a:t>
                      </a:r>
                      <a:endParaRPr lang="ru-RU" sz="1100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r"/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3557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Муниципальная программа  «Комплексное</a:t>
                      </a:r>
                      <a:r>
                        <a:rPr lang="ru-RU" sz="11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развитие транспортной инфраструктуры Хиславичского городского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поселения Хиславичского района Смоленской области на период 2017-2027 годы»</a:t>
                      </a:r>
                    </a:p>
                    <a:p>
                      <a:r>
                        <a:rPr kumimoji="0" lang="ru-RU" sz="1100" b="0" i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комфортности и безопасности жизнедеятельности</a:t>
                      </a: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наделения на территории муниципального образования; повышение доступности услуг транспортного комплекса населения; повышение комплексной безопасности и устойчивости транспортной системы</a:t>
                      </a:r>
                      <a:endParaRPr lang="ru-RU" sz="11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4813,4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3222,5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2210,5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357166"/>
          <a:ext cx="8358245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988"/>
                <a:gridCol w="913085"/>
                <a:gridCol w="913085"/>
                <a:gridCol w="913087"/>
              </a:tblGrid>
              <a:tr h="761727">
                <a:tc rowSpan="2">
                  <a:txBody>
                    <a:bodyPr/>
                    <a:lstStyle/>
                    <a:p>
                      <a:pPr algn="ctr"/>
                      <a:endParaRPr lang="ru-RU" sz="1200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rgbClr val="000000"/>
                          </a:solidFill>
                        </a:rPr>
                        <a:t>Наименование муниципальной программы</a:t>
                      </a:r>
                      <a:endParaRPr lang="ru-RU" sz="120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Решение о бюджете на 2022 </a:t>
                      </a:r>
                      <a:r>
                        <a:rPr lang="ru-RU" sz="12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год и плановый период 2023 и 2024 годов (первонач.)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318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2022 год</a:t>
                      </a:r>
                      <a:endParaRPr kumimoji="0" lang="ru-RU" sz="12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  <a:endParaRPr kumimoji="0" lang="ru-RU" sz="12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2024 год</a:t>
                      </a:r>
                      <a:endParaRPr kumimoji="0" lang="ru-RU" sz="1200" b="1" i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77294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Муниципальная программа "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комфортной городской среды на территории муниципального образования Хиславичское городское поселение Хиславичского района Смоленской области»</a:t>
                      </a:r>
                      <a:endParaRPr lang="ru-RU" sz="1100" b="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0" lang="ru-RU" sz="11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благоустройства территорий Хиславичского городского поселения Хиславичского района Смоленской области</a:t>
                      </a:r>
                      <a:endParaRPr lang="ru-RU" sz="11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650,2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650,0</a:t>
                      </a:r>
                      <a:endParaRPr lang="ru-RU" sz="110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650,0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851">
                <a:tc>
                  <a:txBody>
                    <a:bodyPr/>
                    <a:lstStyle/>
                    <a:p>
                      <a:r>
                        <a:rPr lang="ru-RU" sz="1100" b="0" i="1" dirty="0" smtClean="0"/>
                        <a:t>Муниципальная программа "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права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собственности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муниципальное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Хиславичского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городского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поселения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Хиславичского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района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Смоленской</a:t>
                      </a:r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</a:t>
                      </a:r>
                      <a:r>
                        <a:rPr lang="ru-RU" sz="1100" b="0" i="1" dirty="0" smtClean="0"/>
                        <a:t>»</a:t>
                      </a:r>
                    </a:p>
                    <a:p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права муниципальной собственности на все объекты муниципального имущества Хиславичского городского поселения Хиславичского района Смоленской области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414,2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81137">
                <a:tc>
                  <a:txBody>
                    <a:bodyPr/>
                    <a:lstStyle/>
                    <a:p>
                      <a:r>
                        <a:rPr lang="ru-RU" sz="1100" i="1" u="none" dirty="0" smtClean="0"/>
                        <a:t>Муниципальная программа «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Обустройство мест (площадок) для накопления твердых коммунальных отходов (ТКО) и оснащение мест 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(площадок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для накопления ТКО контейнерами (бункерами) на территории муниципального образования Хиславичское городское поселение Хиславичского района </a:t>
                      </a:r>
                    </a:p>
                    <a:p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Смоленской области</a:t>
                      </a:r>
                      <a:r>
                        <a:rPr lang="ru-RU" sz="1100" i="1" u="none" dirty="0" smtClean="0"/>
                        <a:t>»</a:t>
                      </a:r>
                    </a:p>
                    <a:p>
                      <a:r>
                        <a:rPr kumimoji="0" lang="ru-RU" sz="11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системы санкционированных мест сбора твердых коммунальных отходов на территории муниципального образования Хиславичское городское поселение Хиславичского района Смоленской области, обеспечение экологической безопасности, в том числе для защиты здоровья человека и окружающей среды от вредного воздействия твердых коммунальных отходов (ТКО), создание для жителей благоприятных санитарно - экологических условий, бесперебойной работы Регионального оператора в области обращения с отходами</a:t>
                      </a:r>
                      <a:endParaRPr lang="ru-RU" sz="1100" u="non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400,0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500042"/>
          <a:ext cx="8215370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2937"/>
                <a:gridCol w="897477"/>
                <a:gridCol w="897477"/>
                <a:gridCol w="897479"/>
              </a:tblGrid>
              <a:tr h="761727">
                <a:tc rowSpan="2">
                  <a:txBody>
                    <a:bodyPr/>
                    <a:lstStyle/>
                    <a:p>
                      <a:pPr algn="ctr"/>
                      <a:endParaRPr lang="ru-RU" sz="1200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rgbClr val="000000"/>
                          </a:solidFill>
                        </a:rPr>
                        <a:t>Наименование муниципальной программы</a:t>
                      </a:r>
                      <a:endParaRPr lang="ru-RU" sz="120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Решение о бюджете на 2022</a:t>
                      </a:r>
                      <a:r>
                        <a:rPr lang="ru-RU" sz="1200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год и плановый период 2023 и 2024 годов (первонач.)</a:t>
                      </a:r>
                      <a:endParaRPr lang="ru-RU" sz="12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318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 год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 год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 год</a:t>
                      </a:r>
                      <a:endParaRPr kumimoji="0" lang="ru-RU" sz="12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81137">
                <a:tc>
                  <a:txBody>
                    <a:bodyPr/>
                    <a:lstStyle/>
                    <a:p>
                      <a:r>
                        <a:rPr lang="ru-RU" sz="1100" i="1" dirty="0" smtClean="0"/>
                        <a:t>Муниципальная программа "</a:t>
                      </a:r>
                      <a:r>
                        <a:rPr kumimoji="0" lang="ru-RU" sz="11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восстановление военно-мемориальных объектов на территории муниципального образования  Хиславичского городского поселения Хиславичского района Смоленской области</a:t>
                      </a:r>
                      <a:r>
                        <a:rPr lang="ru-RU" sz="1100" b="0" i="1" dirty="0" smtClean="0"/>
                        <a:t>»</a:t>
                      </a:r>
                    </a:p>
                    <a:p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муниципальной программы: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в надлежащее состояние воинских захоронений, памятников и памятных знаков, увековечивающих память погибших при защите Отечества на территории п.Хиславичи, в соответствии с требованиями современного общества.</a:t>
                      </a:r>
                      <a:endParaRPr lang="ru-RU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180,0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rgbClr val="000000"/>
                          </a:solidFill>
                        </a:rPr>
                        <a:t>180,2</a:t>
                      </a:r>
                      <a:endParaRPr lang="ru-RU" sz="11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72494" cy="15001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rgbClr val="FFFF00"/>
                </a:solidFill>
                <a:effectLst/>
              </a:rPr>
              <a:t>Перечень муниципальных программ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Хиславичского городского поселения </a:t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Хиславичского района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Смоленской области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000" i="1" dirty="0" smtClean="0">
                <a:solidFill>
                  <a:srgbClr val="FFFF00"/>
                </a:solidFill>
                <a:effectLst/>
              </a:rPr>
            </a:br>
            <a:r>
              <a:rPr lang="ru-RU" sz="2000" i="1" dirty="0" smtClean="0">
                <a:solidFill>
                  <a:srgbClr val="FFFF00"/>
                </a:solidFill>
                <a:effectLst/>
              </a:rPr>
              <a:t>на </a:t>
            </a:r>
            <a:r>
              <a:rPr lang="ru-RU" sz="2000" i="1" dirty="0" smtClean="0">
                <a:solidFill>
                  <a:srgbClr val="FFFF00"/>
                </a:solidFill>
                <a:effectLst/>
              </a:rPr>
              <a:t>2022 год, 2023 год, 2024 год.</a:t>
            </a:r>
            <a:endParaRPr lang="ru-RU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786214"/>
          </a:xfrm>
        </p:spPr>
        <p:txBody>
          <a:bodyPr>
            <a:normAutofit/>
          </a:bodyPr>
          <a:lstStyle/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«Создание условий для обеспечения качественными услугами ЖКХ и благоустройство территории муниципального образования Хиславичского городского поселения Хиславичского района Смоленской области</a:t>
            </a:r>
            <a:r>
              <a:rPr lang="ru-RU" sz="1400" dirty="0" smtClean="0"/>
              <a:t>»</a:t>
            </a: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</a:t>
            </a:r>
            <a:r>
              <a:rPr lang="ru-RU" sz="1400" dirty="0" smtClean="0"/>
              <a:t>программа «По проведению праздничных мероприятий на территории муниципального образования Хиславичского городского поселения Хиславичского района Смоленской </a:t>
            </a:r>
            <a:r>
              <a:rPr lang="ru-RU" sz="1400" dirty="0" smtClean="0"/>
              <a:t>области»</a:t>
            </a: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Программа комплексного развития социальной инфраструктуры муниципального образования Хиславичское городское поселение Хиславичского района Смоленской области на 2017-2025 годы </a:t>
            </a: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 «Комплексное развитие транспортной  инфраструктуры Хиславичского городского поселения Хиславичского района  Смоленской области на период 2017 -2027 годы</a:t>
            </a:r>
            <a:r>
              <a:rPr lang="ru-RU" sz="1400" dirty="0" smtClean="0"/>
              <a:t>»</a:t>
            </a:r>
            <a:endParaRPr lang="en-US" sz="1300" b="1" i="1" dirty="0" smtClean="0">
              <a:solidFill>
                <a:srgbClr val="0070C0"/>
              </a:solidFill>
            </a:endParaRPr>
          </a:p>
          <a:p>
            <a:pPr algn="just">
              <a:buClr>
                <a:srgbClr val="002060"/>
              </a:buClr>
            </a:pPr>
            <a:r>
              <a:rPr lang="ru-RU" sz="1400" dirty="0" smtClean="0"/>
              <a:t>Муниципальная программа «Формирование комфортной городской  среды на территории муниципального образования Хиславичского городского поселения </a:t>
            </a:r>
            <a:r>
              <a:rPr lang="ru-RU" sz="1400" dirty="0" smtClean="0"/>
              <a:t>Хиславичского </a:t>
            </a:r>
            <a:r>
              <a:rPr lang="ru-RU" sz="1400" dirty="0" smtClean="0"/>
              <a:t>района Смоленской области</a:t>
            </a:r>
            <a:r>
              <a:rPr lang="ru-RU" sz="1400" dirty="0" smtClean="0"/>
              <a:t>»</a:t>
            </a:r>
            <a:endParaRPr lang="ru-RU" sz="13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214953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«Развитие физической культуры и спорта в муниципальном образовании Хиславичском городском поселении Хиславичского района Смоленской области»</a:t>
            </a:r>
            <a:endParaRPr lang="en-US" sz="1300" i="1" dirty="0" smtClean="0">
              <a:solidFill>
                <a:srgbClr val="0070C0"/>
              </a:solidFill>
            </a:endParaRP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</a:t>
            </a:r>
            <a:r>
              <a:rPr lang="ru-RU" sz="1400" dirty="0" smtClean="0"/>
              <a:t>программа «Создание и восстановление военно-мемориальных объектов на территории муниципального образования Хиславичского городского поселения Хиславичского района  Смоленской области</a:t>
            </a:r>
            <a:r>
              <a:rPr lang="ru-RU" sz="1400" dirty="0" smtClean="0"/>
              <a:t>»</a:t>
            </a:r>
            <a:endParaRPr lang="ru-RU" sz="1300" i="1" dirty="0" smtClean="0">
              <a:solidFill>
                <a:srgbClr val="0070C0"/>
              </a:solidFill>
            </a:endParaRP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«Развитие территориального общественного самоуправления на территории муниципального образования Хиславичского городского поселения Хиславичского района  Смоленской </a:t>
            </a:r>
            <a:r>
              <a:rPr lang="ru-RU" sz="1400" dirty="0" smtClean="0"/>
              <a:t>области»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программа«Оформление </a:t>
            </a:r>
            <a:r>
              <a:rPr lang="ru-RU" sz="1400" dirty="0" smtClean="0"/>
              <a:t>права собственности на муниципальное имущество Хиславичского городского поселения Хиславичского района Смоленской области</a:t>
            </a:r>
            <a:r>
              <a:rPr lang="ru-RU" sz="1400" dirty="0" smtClean="0"/>
              <a:t>»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программа«Обустройство </a:t>
            </a:r>
            <a:r>
              <a:rPr lang="ru-RU" sz="1400" dirty="0" smtClean="0"/>
              <a:t>мест (площадок) для накопления твердых коммунальных отходов (ТКО) и оснащение мест (площадок) для ТКО контейнерами (бункерами) на территории муниципального </a:t>
            </a:r>
            <a:r>
              <a:rPr lang="ru-RU" sz="1400" dirty="0" smtClean="0"/>
              <a:t>образования Хиславичского </a:t>
            </a:r>
            <a:r>
              <a:rPr lang="ru-RU" sz="1400" dirty="0" smtClean="0"/>
              <a:t>городского поселения Хиславичского района Смоленской области»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программа«Использование </a:t>
            </a:r>
            <a:r>
              <a:rPr lang="ru-RU" sz="1400" dirty="0" smtClean="0"/>
              <a:t>и охрана земель муниципального образования Хиславичского городского поселения Хиславичского района Смоленской области» на 2020 – 2024 годы</a:t>
            </a:r>
          </a:p>
          <a:p>
            <a:pPr>
              <a:buClr>
                <a:srgbClr val="002060"/>
              </a:buClr>
            </a:pPr>
            <a:r>
              <a:rPr lang="ru-RU" sz="1400" dirty="0" smtClean="0"/>
              <a:t>Муниципальная программа «Разработка проекта генерального плана и правил землепользования и застройки муниципального образования Хиславичское городское поселение Хиславичского района Смоленской </a:t>
            </a:r>
            <a:r>
              <a:rPr lang="ru-RU" sz="1400" dirty="0" err="1" smtClean="0"/>
              <a:t>облати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28596" y="428604"/>
            <a:ext cx="821537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бюджетной и налоговой политики Хиславичского городского поселения Хиславичского района Смоленской области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romanU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Хиславичского городского поселения  Хиславичского района Смоленской области на 2022 год и на плановый период 2023 и 2024 годов разработаны в целях формирования задач бюджетной и налоговой политики на среднесрочный период, а также условий и подходов, принимаемых при составлении проекта бюджета Хиславичского городского поселения  Хиславичского района Смоленской области на 2022 год и плановый период 2023 и 2024 годов.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1950" algn="just" eaLnBrk="0" hangingPunct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подготовке основных направлений бюджетной и налоговой политики муниципального образования  «Хиславичский район» Смоленской области на 2022 год и плановый период 2023 и 2024 годов были учтены положения Указа Президента Российской Федерации от 21 июля 2020 года № 474 «О национальных целях развития Российской Федерации на период до 2030 года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361950" algn="just" eaLnBrk="0" hangingPunct="0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бюджетной и налоговой политики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Хиславичского городского поселения  Хиславичского района Смоленской области  сохраняют преемственность в отношении определенных ранее приоритетов и скорректированы с учетом текущей экономической ситуации, вызванной распространением новой коронавирусной инфекции, и принятием на федеральном и региональном уровне мер по ее устранению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i="1" dirty="0" smtClean="0">
                <a:solidFill>
                  <a:srgbClr val="FFFF00"/>
                </a:solidFill>
                <a:effectLst/>
              </a:rPr>
              <a:t>РЕАЛИЗАЦИЯ </a:t>
            </a:r>
            <a:br>
              <a:rPr lang="ru-RU" sz="3600" i="1" dirty="0" smtClean="0">
                <a:solidFill>
                  <a:srgbClr val="FFFF00"/>
                </a:solidFill>
                <a:effectLst/>
              </a:rPr>
            </a:br>
            <a:r>
              <a:rPr lang="ru-RU" sz="3600" i="1" dirty="0" smtClean="0">
                <a:solidFill>
                  <a:srgbClr val="FFFF00"/>
                </a:solidFill>
                <a:effectLst/>
              </a:rPr>
              <a:t>НАЦИОНАЛЬНЫХ </a:t>
            </a:r>
            <a:br>
              <a:rPr lang="ru-RU" sz="3600" i="1" dirty="0" smtClean="0">
                <a:solidFill>
                  <a:srgbClr val="FFFF00"/>
                </a:solidFill>
                <a:effectLst/>
              </a:rPr>
            </a:br>
            <a:r>
              <a:rPr lang="ru-RU" sz="3600" i="1" dirty="0" smtClean="0">
                <a:solidFill>
                  <a:srgbClr val="FFFF00"/>
                </a:solidFill>
                <a:effectLst/>
              </a:rPr>
              <a:t>ПРОЕКТОВ</a:t>
            </a:r>
            <a:endParaRPr lang="ru-RU" sz="3600" i="1" dirty="0">
              <a:solidFill>
                <a:srgbClr val="FFFF00"/>
              </a:solidFill>
              <a:effectLst/>
            </a:endParaRPr>
          </a:p>
        </p:txBody>
      </p:sp>
      <p:pic>
        <p:nvPicPr>
          <p:cNvPr id="1026" name="Picture 2" descr="C:\Users\USER\Desktop\1200px-Logo_of_the_National_Projects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42918"/>
            <a:ext cx="3296015" cy="2571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3357562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В целях осуществления прорывного научно-технологического и социально-экономического развития Российской Федерации, увеличения численности населения страны, повышения уровня жизни граждан, создания комфортных условий для их проживания, а также условий и возможностей для самореализации и раскрытия таланта каждого человека Президентом России издан указ от 7 мая 2018 года №204 «О национальных целях и стратегических задачах развития Российской Федерации на период до 2024 года», устанавливающий и утверждающий национальные проекты России.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872410" cy="185738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800" i="1" dirty="0" smtClean="0">
                <a:solidFill>
                  <a:srgbClr val="FFFF00"/>
                </a:solidFill>
                <a:effectLst/>
              </a:rPr>
              <a:t>Хиславичское городское поселение </a:t>
            </a:r>
            <a:br>
              <a:rPr lang="ru-RU" sz="1800" i="1" dirty="0" smtClean="0">
                <a:solidFill>
                  <a:srgbClr val="FFFF00"/>
                </a:solidFill>
                <a:effectLst/>
              </a:rPr>
            </a:br>
            <a:r>
              <a:rPr lang="ru-RU" sz="1800" i="1" dirty="0" smtClean="0">
                <a:solidFill>
                  <a:srgbClr val="FFFF00"/>
                </a:solidFill>
                <a:effectLst/>
              </a:rPr>
              <a:t>Хиславичского района </a:t>
            </a:r>
            <a:r>
              <a:rPr lang="ru-RU" sz="1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1800" i="1" dirty="0" smtClean="0">
                <a:solidFill>
                  <a:srgbClr val="FFFF00"/>
                </a:solidFill>
                <a:effectLst/>
              </a:rPr>
            </a:br>
            <a:r>
              <a:rPr lang="ru-RU" sz="1800" i="1" dirty="0" smtClean="0">
                <a:solidFill>
                  <a:srgbClr val="FFFF00"/>
                </a:solidFill>
                <a:effectLst/>
              </a:rPr>
              <a:t>Смоленской области </a:t>
            </a:r>
            <a:br>
              <a:rPr lang="ru-RU" sz="1800" i="1" dirty="0" smtClean="0">
                <a:solidFill>
                  <a:srgbClr val="FFFF00"/>
                </a:solidFill>
                <a:effectLst/>
              </a:rPr>
            </a:br>
            <a:r>
              <a:rPr lang="ru-RU" sz="1800" i="1" dirty="0" smtClean="0">
                <a:solidFill>
                  <a:srgbClr val="FFFF00"/>
                </a:solidFill>
                <a:effectLst/>
              </a:rPr>
              <a:t>участвует в реализации </a:t>
            </a:r>
            <a:br>
              <a:rPr lang="ru-RU" sz="1800" i="1" dirty="0" smtClean="0">
                <a:solidFill>
                  <a:srgbClr val="FFFF00"/>
                </a:solidFill>
                <a:effectLst/>
              </a:rPr>
            </a:br>
            <a:r>
              <a:rPr lang="ru-RU" sz="1800" i="1" dirty="0" smtClean="0">
                <a:solidFill>
                  <a:srgbClr val="FFFF00"/>
                </a:solidFill>
                <a:effectLst/>
              </a:rPr>
              <a:t>следующего национального проекта:</a:t>
            </a:r>
            <a:r>
              <a:rPr lang="ru-RU" sz="1800" i="1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1800" i="1" dirty="0" smtClean="0">
                <a:solidFill>
                  <a:srgbClr val="FFFF00"/>
                </a:solidFill>
                <a:effectLst/>
              </a:rPr>
            </a:br>
            <a:r>
              <a:rPr lang="ru-RU" sz="1800" i="1" dirty="0" smtClean="0">
                <a:solidFill>
                  <a:srgbClr val="FFFF00"/>
                </a:solidFill>
                <a:effectLst/>
              </a:rPr>
              <a:t>«Жилье и городская среда»</a:t>
            </a:r>
            <a:endParaRPr lang="ru-RU" sz="1800" i="1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143931" cy="292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947"/>
                <a:gridCol w="2574605"/>
                <a:gridCol w="953013"/>
                <a:gridCol w="953013"/>
                <a:gridCol w="953013"/>
                <a:gridCol w="1126288"/>
                <a:gridCol w="953052"/>
              </a:tblGrid>
              <a:tr h="3520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 проектов (мероприятий)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 том числе по годам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2020, факт.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2022,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2024, план,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тыс.руб.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6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Сведения о реализации регионального проекта в рамках национального проекта «Жилье и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городская среда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»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FDF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</a:t>
                      </a:r>
                      <a:r>
                        <a:rPr kumimoji="0" lang="ru-RU" sz="12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проект </a:t>
                      </a:r>
                    </a:p>
                    <a:p>
                      <a:pPr algn="ctr"/>
                      <a:r>
                        <a:rPr kumimoji="0" lang="ru-RU" sz="12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городской среды»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2188,2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2120,3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Федеральный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проект «Чистая вода»</a:t>
                      </a:r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46656,3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21667,1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0,0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USER\Desktop\1200px-Logo_of_the_National_Projects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00042"/>
            <a:ext cx="2472011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83880" cy="10715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i="1" dirty="0" smtClean="0">
                <a:solidFill>
                  <a:srgbClr val="FFFF00"/>
                </a:solidFill>
                <a:effectLst/>
              </a:rPr>
              <a:t>Показатели бюджета Хиславичского городского поселения на 1 жителя</a:t>
            </a:r>
            <a:endParaRPr lang="ru-RU" sz="2800" i="1" dirty="0">
              <a:solidFill>
                <a:srgbClr val="FFFF00"/>
              </a:solidFill>
              <a:effectLst/>
            </a:endParaRP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</a:pPr>
            <a:endParaRPr lang="ru-RU" sz="2000" i="1" dirty="0" smtClean="0">
              <a:solidFill>
                <a:srgbClr val="0070C0"/>
              </a:solidFill>
            </a:endParaRP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</a:t>
            </a:r>
            <a:r>
              <a:rPr lang="ru-RU" sz="2000" i="1" dirty="0" smtClean="0">
                <a:solidFill>
                  <a:srgbClr val="0070C0"/>
                </a:solidFill>
              </a:rPr>
              <a:t>доходов бюджета муниципального образования в расчете на 1 жителя – </a:t>
            </a:r>
            <a:r>
              <a:rPr lang="ru-RU" sz="2000" i="1" dirty="0" smtClean="0">
                <a:solidFill>
                  <a:srgbClr val="0070C0"/>
                </a:solidFill>
              </a:rPr>
              <a:t>4,11</a:t>
            </a:r>
            <a:endParaRPr lang="ru-RU" sz="2000" i="1" dirty="0" smtClean="0">
              <a:solidFill>
                <a:srgbClr val="0070C0"/>
              </a:solidFill>
            </a:endParaRP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бюджета муниципального образования в расчете на 1 жителя -  </a:t>
            </a:r>
            <a:r>
              <a:rPr lang="ru-RU" sz="2000" i="1" dirty="0" smtClean="0">
                <a:solidFill>
                  <a:srgbClr val="0070C0"/>
                </a:solidFill>
              </a:rPr>
              <a:t>4,11</a:t>
            </a:r>
            <a:endParaRPr lang="ru-RU" sz="2000" i="1" dirty="0" smtClean="0">
              <a:solidFill>
                <a:srgbClr val="0070C0"/>
              </a:solidFill>
            </a:endParaRP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бюджета муниципального образования на жилищно-коммунальное хозяйство в расчете на 1 жителя – </a:t>
            </a:r>
            <a:r>
              <a:rPr lang="ru-RU" sz="2000" i="1" dirty="0" smtClean="0">
                <a:solidFill>
                  <a:srgbClr val="0070C0"/>
                </a:solidFill>
              </a:rPr>
              <a:t>2,35</a:t>
            </a: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</a:t>
            </a:r>
            <a:r>
              <a:rPr lang="ru-RU" sz="2000" i="1" dirty="0" smtClean="0">
                <a:solidFill>
                  <a:srgbClr val="0070C0"/>
                </a:solidFill>
              </a:rPr>
              <a:t>расходов муниципального образования на культуру и кинематографию в расчете на 1 жителя – </a:t>
            </a:r>
            <a:r>
              <a:rPr lang="ru-RU" sz="2000" i="1" dirty="0" smtClean="0">
                <a:solidFill>
                  <a:srgbClr val="0070C0"/>
                </a:solidFill>
              </a:rPr>
              <a:t>0,03</a:t>
            </a:r>
            <a:endParaRPr lang="ru-RU" sz="2000" i="1" dirty="0" smtClean="0">
              <a:solidFill>
                <a:srgbClr val="0070C0"/>
              </a:solidFill>
            </a:endParaRPr>
          </a:p>
          <a:p>
            <a:pPr>
              <a:buClr>
                <a:srgbClr val="7030A0"/>
              </a:buClr>
            </a:pPr>
            <a:r>
              <a:rPr lang="ru-RU" sz="2000" i="1" dirty="0" smtClean="0">
                <a:solidFill>
                  <a:srgbClr val="0070C0"/>
                </a:solidFill>
              </a:rPr>
              <a:t>Объем расходов бюджета муниципального образования на социальную политику в расчете на 1 жителя – </a:t>
            </a:r>
            <a:r>
              <a:rPr lang="ru-RU" sz="2000" i="1" dirty="0" smtClean="0">
                <a:solidFill>
                  <a:srgbClr val="0070C0"/>
                </a:solidFill>
              </a:rPr>
              <a:t>0,02</a:t>
            </a:r>
            <a:endParaRPr lang="ru-RU" sz="2000" i="1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2330" y="178592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тысячах рублей</a:t>
            </a:r>
            <a:endParaRPr lang="ru-RU" sz="1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571472" y="428625"/>
            <a:ext cx="8115328" cy="5500705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Контактная </a:t>
            </a:r>
            <a:r>
              <a:rPr lang="ru-RU" b="1" i="1" dirty="0" smtClean="0">
                <a:solidFill>
                  <a:srgbClr val="FFFF00"/>
                </a:solidFill>
              </a:rPr>
              <a:t>информация</a:t>
            </a:r>
            <a:r>
              <a:rPr lang="ru-RU" b="1" i="1" dirty="0" smtClean="0">
                <a:solidFill>
                  <a:srgbClr val="FFFF00"/>
                </a:solidFill>
              </a:rPr>
              <a:t>:</a:t>
            </a:r>
          </a:p>
          <a:p>
            <a:pPr algn="ctr">
              <a:buFont typeface="Wingdings 2" pitchFamily="18" charset="2"/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Начальник финансового </a:t>
            </a:r>
            <a:r>
              <a:rPr lang="ru-RU" sz="2000" i="1" dirty="0" smtClean="0">
                <a:solidFill>
                  <a:srgbClr val="002060"/>
                </a:solidFill>
              </a:rPr>
              <a:t>управления</a:t>
            </a:r>
          </a:p>
          <a:p>
            <a:pPr algn="ctr">
              <a:buFont typeface="Wingdings 2" pitchFamily="18" charset="2"/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Калистратова Наталья Ивановна</a:t>
            </a:r>
          </a:p>
          <a:p>
            <a:pPr algn="ctr">
              <a:buFont typeface="Wingdings 2" pitchFamily="18" charset="2"/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График работы: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понедельник-четверг с 9-00 до 18-00 , 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пятница </a:t>
            </a:r>
            <a:r>
              <a:rPr lang="ru-RU" sz="2000" i="1" dirty="0" smtClean="0">
                <a:solidFill>
                  <a:srgbClr val="002060"/>
                </a:solidFill>
              </a:rPr>
              <a:t>с 9-00 до 17-00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перерыв с 13-00 до 13-48 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Выходные дни суббота-воскресенье</a:t>
            </a:r>
          </a:p>
          <a:p>
            <a:pPr>
              <a:buFont typeface="Wingdings 2" pitchFamily="18" charset="2"/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</a:t>
            </a:r>
            <a:r>
              <a:rPr lang="ru-RU" sz="1500" i="1" dirty="0" smtClean="0">
                <a:solidFill>
                  <a:srgbClr val="002060"/>
                </a:solidFill>
              </a:rPr>
              <a:t>Контактный телефон 8(48140) 2-22-42, </a:t>
            </a:r>
            <a:r>
              <a:rPr lang="ru-RU" sz="1500" i="1" dirty="0" smtClean="0">
                <a:solidFill>
                  <a:srgbClr val="002060"/>
                </a:solidFill>
              </a:rPr>
              <a:t>факс  </a:t>
            </a:r>
            <a:r>
              <a:rPr lang="ru-RU" sz="1500" i="1" dirty="0" smtClean="0">
                <a:solidFill>
                  <a:srgbClr val="002060"/>
                </a:solidFill>
              </a:rPr>
              <a:t>(48140) 2-21-60</a:t>
            </a:r>
            <a:endParaRPr lang="en-US" sz="1500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  <a:buFont typeface="Wingdings 2" pitchFamily="18" charset="2"/>
              <a:buNone/>
            </a:pPr>
            <a:r>
              <a:rPr lang="en-US" sz="1500" dirty="0" smtClean="0">
                <a:solidFill>
                  <a:srgbClr val="002060"/>
                </a:solidFill>
              </a:rPr>
              <a:t>      </a:t>
            </a:r>
            <a:r>
              <a:rPr lang="ru-RU" sz="1500" i="1" dirty="0" smtClean="0">
                <a:solidFill>
                  <a:srgbClr val="002060"/>
                </a:solidFill>
              </a:rPr>
              <a:t>Вопросы, предложения и отзывы Вы можете </a:t>
            </a:r>
            <a:r>
              <a:rPr lang="ru-RU" sz="1500" i="1" dirty="0" smtClean="0">
                <a:solidFill>
                  <a:srgbClr val="002060"/>
                </a:solidFill>
              </a:rPr>
              <a:t>отправить </a:t>
            </a:r>
            <a:r>
              <a:rPr lang="ru-RU" sz="1500" i="1" dirty="0" smtClean="0">
                <a:solidFill>
                  <a:srgbClr val="002060"/>
                </a:solidFill>
              </a:rPr>
              <a:t>по</a:t>
            </a:r>
            <a:r>
              <a:rPr lang="en-US" sz="1500" i="1" dirty="0" smtClean="0">
                <a:solidFill>
                  <a:srgbClr val="002060"/>
                </a:solidFill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</a:rPr>
              <a:t>электронной </a:t>
            </a:r>
            <a:r>
              <a:rPr lang="ru-RU" sz="1500" i="1" dirty="0" smtClean="0">
                <a:solidFill>
                  <a:srgbClr val="002060"/>
                </a:solidFill>
              </a:rPr>
              <a:t>почте </a:t>
            </a:r>
            <a:r>
              <a:rPr lang="ru-RU" sz="1500" dirty="0" err="1" smtClean="0">
                <a:solidFill>
                  <a:srgbClr val="002060"/>
                </a:solidFill>
                <a:hlinkClick r:id="rId2"/>
              </a:rPr>
              <a:t>fin</a:t>
            </a:r>
            <a:r>
              <a:rPr lang="en-US" sz="1500" dirty="0" smtClean="0">
                <a:solidFill>
                  <a:srgbClr val="002060"/>
                </a:solidFill>
                <a:hlinkClick r:id="rId2"/>
              </a:rPr>
              <a:t>his</a:t>
            </a:r>
            <a:r>
              <a:rPr lang="ru-RU" sz="1500" dirty="0" smtClean="0">
                <a:solidFill>
                  <a:srgbClr val="002060"/>
                </a:solidFill>
                <a:hlinkClick r:id="rId2"/>
              </a:rPr>
              <a:t>@</a:t>
            </a:r>
            <a:r>
              <a:rPr lang="ru-RU" sz="1500" dirty="0" err="1" smtClean="0">
                <a:solidFill>
                  <a:srgbClr val="002060"/>
                </a:solidFill>
                <a:hlinkClick r:id="rId2"/>
              </a:rPr>
              <a:t>mail.ru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</a:rPr>
              <a:t>или </a:t>
            </a:r>
            <a:r>
              <a:rPr lang="ru-RU" sz="1500" i="1" dirty="0" smtClean="0">
                <a:solidFill>
                  <a:srgbClr val="002060"/>
                </a:solidFill>
              </a:rPr>
              <a:t>по адресу: </a:t>
            </a:r>
            <a:endParaRPr lang="ru-RU" sz="1500" i="1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  <a:buFont typeface="Wingdings 2" pitchFamily="18" charset="2"/>
              <a:buNone/>
            </a:pPr>
            <a:r>
              <a:rPr lang="ru-RU" sz="1500" i="1" dirty="0" smtClean="0">
                <a:solidFill>
                  <a:srgbClr val="002060"/>
                </a:solidFill>
              </a:rPr>
              <a:t>21</a:t>
            </a:r>
            <a:r>
              <a:rPr lang="en-US" sz="1500" i="1" dirty="0" smtClean="0">
                <a:solidFill>
                  <a:srgbClr val="002060"/>
                </a:solidFill>
              </a:rPr>
              <a:t>6620</a:t>
            </a:r>
            <a:r>
              <a:rPr lang="ru-RU" sz="1500" i="1" dirty="0" smtClean="0">
                <a:solidFill>
                  <a:srgbClr val="002060"/>
                </a:solidFill>
              </a:rPr>
              <a:t>, Смоленская обл</a:t>
            </a:r>
            <a:r>
              <a:rPr lang="ru-RU" sz="1500" i="1" dirty="0" smtClean="0">
                <a:solidFill>
                  <a:srgbClr val="002060"/>
                </a:solidFill>
              </a:rPr>
              <a:t>., </a:t>
            </a:r>
            <a:r>
              <a:rPr lang="ru-RU" sz="1500" i="1" dirty="0" err="1" smtClean="0">
                <a:solidFill>
                  <a:srgbClr val="002060"/>
                </a:solidFill>
              </a:rPr>
              <a:t>пгт</a:t>
            </a:r>
            <a:r>
              <a:rPr lang="ru-RU" sz="1500" i="1" dirty="0" smtClean="0">
                <a:solidFill>
                  <a:srgbClr val="002060"/>
                </a:solidFill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</a:rPr>
              <a:t>Хиславичи, </a:t>
            </a:r>
            <a:r>
              <a:rPr lang="ru-RU" sz="1500" i="1" dirty="0" smtClean="0">
                <a:solidFill>
                  <a:srgbClr val="002060"/>
                </a:solidFill>
              </a:rPr>
              <a:t>ул.Советская</a:t>
            </a:r>
            <a:r>
              <a:rPr lang="ru-RU" sz="1500" i="1" dirty="0" smtClean="0">
                <a:solidFill>
                  <a:srgbClr val="002060"/>
                </a:solidFill>
              </a:rPr>
              <a:t>, </a:t>
            </a:r>
            <a:r>
              <a:rPr lang="ru-RU" sz="1500" i="1" dirty="0" smtClean="0">
                <a:solidFill>
                  <a:srgbClr val="002060"/>
                </a:solidFill>
              </a:rPr>
              <a:t>д.23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28596" y="500042"/>
            <a:ext cx="835824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направления налоговой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Налоговая политика Хиславичского городского поселения будет направлена на увеличение доходов бюджета поселения за счет оптимизации налоговой нагрузки, отмены неэффективных налоговых льгот, повышения эффективности системы налогового администрирования и проведения антикризисных налоговых мер, стимулирования развития малого и среднего предпринимательства.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Основными направлениями налоговой политики будут являться: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объемов поступлений налога на доходы физических лиц, в частности: создание условий для роста общего объема фонда оплаты труда в поселении, легализация «теневой» заработной платы, доведение ее до среднеотраслевого уровня, проведение мероприятий по сокращению задолженности по налогу на доходы физических лиц;</a:t>
            </a:r>
          </a:p>
          <a:p>
            <a:pPr lvl="0" indent="4508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собираемости единого сельскохозяйственного налога за счет расширения деятельности сельскохозяйственных товаропроизводителей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усиление работы по погашению задолженности по налоговым платежам;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 или зарегистрированы с указанием неполных (неактуальных) сведений, необходимых для исчисления налогов;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улучшение качества администрирования земельного налога и повышения уровня его собираемости для целей пополнения доходной базы местных бюджетов;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>
              <a:buFontTx/>
              <a:buChar char="-"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85750"/>
            <a:ext cx="8501062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latin typeface="+mn-lt"/>
                <a:cs typeface="Times New Roman" pitchFamily="18" charset="0"/>
              </a:rPr>
              <a:t>    </a:t>
            </a:r>
            <a:endParaRPr lang="ru-RU" sz="1600" i="1" dirty="0" smtClean="0">
              <a:latin typeface="+mn-lt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оптимизация налоговых льгот, предоставляемых инвесторам, реализующим инвестиционные проекты на территории района;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создание условий для развития малого и среднего предпринимательства.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целях мобилизации доходов консолидированного бюджета планируется проведение следующих мероприятий: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законодательного закрепления на федеральном уровне обязанности по уплате налога на имущество физических лиц в отношении объектов капитального строительства, которые поставлены на кадастровый учет и в отношении которых осуществлена кадастровая оценка, но права собственности на которые не зарегистрированы в установленном порядке, за собственниками земельных участков, на которых расположены указанные объекты, вовлечение в налоговый оборот таких объектов;</a:t>
            </a:r>
          </a:p>
          <a:p>
            <a:pPr lvl="0" indent="450850" algn="just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проведение мероприятий по вовлечению в налоговый оборот земельных участков посредством усиления муниципального земельного контроля и выявления собственников земельных участков, не оформивших права собственности на земельные участки, в целях увеличения налоговой базы по земельному налогу.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устойчивость доходов бюджетной системы поселения существенное влияние оказывают решения по установлению налоговых льгот по региональным и местным налогам, доходы от которых поступают в местный бюджет.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эффективности действующих налоговых льгот является  составной частью бюджетного процесса.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этой связи предлагается строить налоговую политику Хиславичского городского поселения  в среднесрочной перспективе, исходя из следующих предпосылок: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14282" y="142852"/>
            <a:ext cx="8572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1950" algn="just"/>
            <a:r>
              <a:rPr lang="ru-RU" sz="1600" i="1" dirty="0" smtClean="0">
                <a:latin typeface="+mn-lt"/>
              </a:rPr>
              <a:t> 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28596" y="142852"/>
            <a:ext cx="828680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введение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новой налоговой льготы, налогового освобождения или иного стимулирующего механизма в рамках налоговой политики должно сопровождаться определением «источника» для такого решения, в качестве которого может рассматриваться отмена одной или нескольких неэффективных льгот;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любая принятая налоговая льгота должна быть подвергнута анализу на предмет ее эффективности по итогам ее применения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увеличения доходов различных уровней бюджетной системы Российской Федерации, планируется поэтапная отмена действующих налоговых льгот, установленных на федеральном уровне, по региональным и местным налогам, с передачей соответствующих полномочий на региональный (местный) уровень.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совершенствования налогового администрирования предполагается: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ответственности администраторов доходов за эффективное прогнозирование, своевременность, полноту поступления и сокращение задолженности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администрируемых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платежей;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продолжение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работы с органами власти всех уровней по легализации прибыли и убытков организаций, допускающих искажения в налоговом учете, легализации «теневой» заработной платы, взысканию задолженности по налоговым и неналоговым доходам, реализации мероприятий по повышению роли имущественных налогов в формировании доходов бюджета;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57158" y="214290"/>
            <a:ext cx="842962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195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активного взаимодействия территориальных органов налоговой службы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Хиславичским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городским поселением по реализации экономических мер, влияющих на условия ведения деятельности налогоплательщиков и стимулирующих налогоплательщиков декларировать реально получаемые доходы.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повышения собираемости налога на имущество физических лиц будет продолжена работа по следующим направлениям: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выявления факта неиспользования земельных участков с целью применения повышенной налоговой ставки 1,5% (вместо 0,3%) в отношении земель сельскохозяйственного назначения в связи с неиспользованием в целях сельскохозяйственного производства;</a:t>
            </a:r>
          </a:p>
          <a:p>
            <a:pPr indent="361950" algn="just">
              <a:buFontTx/>
              <a:buChar char="-"/>
            </a:pP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актуализация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на постоянной основе сведений, представляемых органами, осуществляющими регистрацию и учет объектов 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недвижимого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361950"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налоговых расходов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Налоговые расходы предоставлены в виде налоговых льгот (пониженных налоговых ставок). 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Будет продолжена работа по оптимизации налоговых льгот (пониженных налоговых ставок) с учетом результатов ежегодной оценки налоговых расходов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6195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00034" y="285750"/>
            <a:ext cx="814393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1950"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Основные направления бюджетной политики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Основными направлениями бюджетной политики Хиславичского городского поселения Хиславичского района  Смоленской области на среднесрочный период являются: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расходов на первоочередных и приоритетных направлениях, в том числе на достижении целей и результатов региональных проектов, направленных на реализацию национальных проектов;</a:t>
            </a:r>
          </a:p>
          <a:p>
            <a:pPr indent="3619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реалистичности и минимизация рисков несбалансированности бюджета;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недопущение принятия новых расходных обязательств, не обеспеченных источниками финансирования;</a:t>
            </a:r>
          </a:p>
          <a:p>
            <a:pPr indent="36195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обеспечение прозрачности (открытости) и публичности процесса управления общественными финансами, гарантирующих обществу право на доступ к открытым государственным данным, в том числе в рамках размещения финансовой и иной информации о бюджете и бюджетном процессе на едином портале бюджетной системы Российской Федерации, а также на официальном сайте Администрации муниципального образования «Хиславичский район» Смоленской области, размещение основных положений решения о бюджете в формате «Бюджет для граждан» в социальных сетях.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6354</TotalTime>
  <Words>2928</Words>
  <Application>Microsoft Office PowerPoint</Application>
  <PresentationFormat>Экран (4:3)</PresentationFormat>
  <Paragraphs>493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Аспект</vt:lpstr>
      <vt:lpstr>                     Финансовое управление Администрации муниципального образования «Хиславичский район» Смоленской области   БЮДЖЕТ ДЛЯ ГРАЖДАН  на 2022 год и плановый период  2023 и 2024 годов   к проекту решения  СОВЕТА ДЕПУТАТОВ  ХИСЛАВИЧСКОГО ГОРОДСКОГО ПОСЕЛЕНИЯ О бюджете Хиславичского городского поселения Хиславичского района Смоленской области на  2022 год и плановый период 2023 и 2024годов </vt:lpstr>
      <vt:lpstr>Что такое  «Бюджет для граждан?»</vt:lpstr>
      <vt:lpstr>Как определяется баланс бюджета?</vt:lpstr>
      <vt:lpstr>Слайд 4</vt:lpstr>
      <vt:lpstr>Слайд 5</vt:lpstr>
      <vt:lpstr>Слайд 6</vt:lpstr>
      <vt:lpstr>Слайд 7</vt:lpstr>
      <vt:lpstr>Слайд 8</vt:lpstr>
      <vt:lpstr>Слайд 9</vt:lpstr>
      <vt:lpstr>Бюджет (от старонормандского bougette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vt:lpstr>
      <vt:lpstr>Из каких поступлений в настоящее время формируется доходная часть местного бюджета?</vt:lpstr>
      <vt:lpstr>Межбюджетные трансферты - основной вид безвозмездных перечислений. </vt:lpstr>
      <vt:lpstr> Общие характеристики  доходов и расходов местного бюджета  на 2022 год</vt:lpstr>
      <vt:lpstr>Общие характеристики  доходов и расходов местного бюджета  на 2023 год</vt:lpstr>
      <vt:lpstr>Общие характеристики  доходов и расходов местного бюджета  на 2024 год</vt:lpstr>
      <vt:lpstr>   Сведения об объеме муниципального долга и дефицита бюджета Хиславичского городского поселения Хиславичского района Смоленской области» в динамике на 2022год  и на плановый период 2023 и 2024 годов</vt:lpstr>
      <vt:lpstr>Слайд 17</vt:lpstr>
      <vt:lpstr>Слайд 18</vt:lpstr>
      <vt:lpstr>Слайд 19</vt:lpstr>
      <vt:lpstr>Объем и структура доходов бюджета Хиславичского городского поселения Хиславичского района Смоленской области» в динамике на 2022 год и на плановый период 2023 и 2024 годов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Объем и структура расходов бюджета по разделам  на 2022 год  15444,1 из них:</vt:lpstr>
      <vt:lpstr>Объем и структура расходов бюджета по разделам  на 2023 год  14107,8 из них:</vt:lpstr>
      <vt:lpstr>Объем и структура расходов бюджета по разделам  на 2024 год  13427,7 из них:</vt:lpstr>
      <vt:lpstr>Слайд 31</vt:lpstr>
      <vt:lpstr>Расходы бюджета в разрезе муниципальных программ на 2022 год</vt:lpstr>
      <vt:lpstr>Расходы бюджета в разрезе муниципальных программ на 2023 год</vt:lpstr>
      <vt:lpstr>Расходы бюджета в разрезе муниципальных программ на 2024 год</vt:lpstr>
      <vt:lpstr>Расходы бюджета Хиславичского городского поселения Хиславичского района Смоленской области на реализацию муниципальных программ  на 2022 год и плановый период 2023 и 2024годов</vt:lpstr>
      <vt:lpstr>Слайд 36</vt:lpstr>
      <vt:lpstr>Слайд 37</vt:lpstr>
      <vt:lpstr>Перечень муниципальных программ  Хиславичского городского поселения  Хиславичского района Смоленской области  на 2022 год, 2023 год, 2024 год.</vt:lpstr>
      <vt:lpstr>Слайд 39</vt:lpstr>
      <vt:lpstr>РЕАЛИЗАЦИЯ  НАЦИОНАЛЬНЫХ  ПРОЕКТОВ</vt:lpstr>
      <vt:lpstr>Хиславичское городское поселение  Хиславичского района  Смоленской области  участвует в реализации  следующего национального проекта: «Жилье и городская среда»</vt:lpstr>
      <vt:lpstr>Показатели бюджета Хиславичского городского поселения на 1 жителя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Sergej</dc:creator>
  <cp:lastModifiedBy>USER</cp:lastModifiedBy>
  <cp:revision>859</cp:revision>
  <dcterms:created xsi:type="dcterms:W3CDTF">2013-12-11T14:12:53Z</dcterms:created>
  <dcterms:modified xsi:type="dcterms:W3CDTF">2021-11-22T13:29:24Z</dcterms:modified>
</cp:coreProperties>
</file>