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04" r:id="rId32"/>
    <p:sldId id="307" r:id="rId33"/>
    <p:sldId id="331" r:id="rId34"/>
    <p:sldId id="332" r:id="rId35"/>
    <p:sldId id="308" r:id="rId36"/>
    <p:sldId id="327" r:id="rId37"/>
    <p:sldId id="330" r:id="rId38"/>
    <p:sldId id="329" r:id="rId39"/>
    <p:sldId id="314" r:id="rId40"/>
    <p:sldId id="315" r:id="rId41"/>
    <p:sldId id="316" r:id="rId42"/>
    <p:sldId id="317" r:id="rId43"/>
    <p:sldId id="273" r:id="rId44"/>
    <p:sldId id="275" r:id="rId45"/>
    <p:sldId id="313" r:id="rId46"/>
    <p:sldId id="291" r:id="rId47"/>
    <p:sldId id="335" r:id="rId48"/>
    <p:sldId id="336" r:id="rId49"/>
    <p:sldId id="274" r:id="rId50"/>
    <p:sldId id="276" r:id="rId5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FFFF00"/>
    <a:srgbClr val="CCFFFF"/>
    <a:srgbClr val="BFEFDF"/>
    <a:srgbClr val="CCECFF"/>
    <a:srgbClr val="66FFFF"/>
    <a:srgbClr val="D5F7B7"/>
    <a:srgbClr val="66FF99"/>
    <a:srgbClr val="CCFF99"/>
    <a:srgbClr val="FF7C80"/>
    <a:srgbClr val="FF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5209" autoAdjust="0"/>
  </p:normalViewPr>
  <p:slideViewPr>
    <p:cSldViewPr>
      <p:cViewPr>
        <p:scale>
          <a:sx n="100" d="100"/>
          <a:sy n="100" d="100"/>
        </p:scale>
        <p:origin x="-222" y="-78"/>
      </p:cViewPr>
      <p:guideLst>
        <p:guide orient="horz" pos="2160"/>
        <p:guide pos="2880"/>
      </p:guideLst>
    </p:cSldViewPr>
  </p:slideViewPr>
  <p:outlineViewPr>
    <p:cViewPr>
      <p:scale>
        <a:sx n="33" d="100"/>
        <a:sy n="33" d="100"/>
      </p:scale>
      <p:origin x="48" y="253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(240199,4)</c:v>
                </c:pt>
              </c:strCache>
            </c:strRef>
          </c:tx>
          <c:spPr>
            <a:solidFill>
              <a:srgbClr val="FFFF00"/>
            </a:solidFill>
          </c:spPr>
          <c:dLbls>
            <c:txPr>
              <a:bodyPr/>
              <a:lstStyle/>
              <a:p>
                <a:pPr>
                  <a:defRPr b="1"/>
                </a:pPr>
                <a:endParaRPr lang="ru-RU"/>
              </a:p>
            </c:txPr>
            <c:showVal val="1"/>
          </c:dLbls>
          <c:cat>
            <c:strRef>
              <c:f>Лист1!$A$2</c:f>
              <c:strCache>
                <c:ptCount val="1"/>
                <c:pt idx="0">
                  <c:v>2021 год</c:v>
                </c:pt>
              </c:strCache>
            </c:strRef>
          </c:cat>
          <c:val>
            <c:numRef>
              <c:f>Лист1!$B$2</c:f>
              <c:numCache>
                <c:formatCode>General</c:formatCode>
                <c:ptCount val="1"/>
                <c:pt idx="0">
                  <c:v>240199.4</c:v>
                </c:pt>
              </c:numCache>
            </c:numRef>
          </c:val>
        </c:ser>
        <c:ser>
          <c:idx val="1"/>
          <c:order val="1"/>
          <c:tx>
            <c:strRef>
              <c:f>Лист1!$C$1</c:f>
              <c:strCache>
                <c:ptCount val="1"/>
                <c:pt idx="0">
                  <c:v>Расходы (246160,7)</c:v>
                </c:pt>
              </c:strCache>
            </c:strRef>
          </c:tx>
          <c:spPr>
            <a:solidFill>
              <a:srgbClr val="66FF99"/>
            </a:solidFill>
          </c:spPr>
          <c:dLbls>
            <c:txPr>
              <a:bodyPr/>
              <a:lstStyle/>
              <a:p>
                <a:pPr>
                  <a:defRPr b="1"/>
                </a:pPr>
                <a:endParaRPr lang="ru-RU"/>
              </a:p>
            </c:txPr>
            <c:showVal val="1"/>
          </c:dLbls>
          <c:cat>
            <c:strRef>
              <c:f>Лист1!$A$2</c:f>
              <c:strCache>
                <c:ptCount val="1"/>
                <c:pt idx="0">
                  <c:v>2021 год</c:v>
                </c:pt>
              </c:strCache>
            </c:strRef>
          </c:cat>
          <c:val>
            <c:numRef>
              <c:f>Лист1!$C$2</c:f>
              <c:numCache>
                <c:formatCode>General</c:formatCode>
                <c:ptCount val="1"/>
                <c:pt idx="0">
                  <c:v>246160.7</c:v>
                </c:pt>
              </c:numCache>
            </c:numRef>
          </c:val>
        </c:ser>
        <c:ser>
          <c:idx val="2"/>
          <c:order val="2"/>
          <c:tx>
            <c:strRef>
              <c:f>Лист1!$D$1</c:f>
              <c:strCache>
                <c:ptCount val="1"/>
                <c:pt idx="0">
                  <c:v>Дефицит (5961,3)</c:v>
                </c:pt>
              </c:strCache>
            </c:strRef>
          </c:tx>
          <c:spPr>
            <a:solidFill>
              <a:srgbClr val="FF0000"/>
            </a:solidFill>
          </c:spPr>
          <c:dLbls>
            <c:txPr>
              <a:bodyPr/>
              <a:lstStyle/>
              <a:p>
                <a:pPr>
                  <a:defRPr b="1"/>
                </a:pPr>
                <a:endParaRPr lang="ru-RU"/>
              </a:p>
            </c:txPr>
            <c:showVal val="1"/>
          </c:dLbls>
          <c:cat>
            <c:strRef>
              <c:f>Лист1!$A$2</c:f>
              <c:strCache>
                <c:ptCount val="1"/>
                <c:pt idx="0">
                  <c:v>2021 год</c:v>
                </c:pt>
              </c:strCache>
            </c:strRef>
          </c:cat>
          <c:val>
            <c:numRef>
              <c:f>Лист1!$D$2</c:f>
              <c:numCache>
                <c:formatCode>General</c:formatCode>
                <c:ptCount val="1"/>
                <c:pt idx="0">
                  <c:v>5961.3</c:v>
                </c:pt>
              </c:numCache>
            </c:numRef>
          </c:val>
        </c:ser>
        <c:axId val="176869760"/>
        <c:axId val="176871296"/>
      </c:barChart>
      <c:catAx>
        <c:axId val="176869760"/>
        <c:scaling>
          <c:orientation val="minMax"/>
        </c:scaling>
        <c:axPos val="b"/>
        <c:tickLblPos val="nextTo"/>
        <c:crossAx val="176871296"/>
        <c:crosses val="autoZero"/>
        <c:auto val="1"/>
        <c:lblAlgn val="ctr"/>
        <c:lblOffset val="100"/>
      </c:catAx>
      <c:valAx>
        <c:axId val="176871296"/>
        <c:scaling>
          <c:orientation val="minMax"/>
        </c:scaling>
        <c:axPos val="l"/>
        <c:majorGridlines/>
        <c:numFmt formatCode="General" sourceLinked="1"/>
        <c:tickLblPos val="nextTo"/>
        <c:crossAx val="176869760"/>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1"/>
          <c:dPt>
            <c:idx val="0"/>
            <c:spPr>
              <a:solidFill>
                <a:srgbClr val="FFC000"/>
              </a:solidFill>
            </c:spPr>
          </c:dPt>
          <c:dPt>
            <c:idx val="2"/>
            <c:spPr>
              <a:solidFill>
                <a:srgbClr val="FF7C80"/>
              </a:solidFill>
            </c:spPr>
          </c:dPt>
          <c:dPt>
            <c:idx val="3"/>
            <c:spPr>
              <a:solidFill>
                <a:srgbClr val="0000FF"/>
              </a:solidFill>
            </c:spPr>
          </c:dPt>
          <c:dPt>
            <c:idx val="4"/>
            <c:spPr>
              <a:solidFill>
                <a:srgbClr val="66FF99"/>
              </a:solidFill>
            </c:spPr>
          </c:dPt>
          <c:dPt>
            <c:idx val="6"/>
            <c:spPr>
              <a:solidFill>
                <a:srgbClr val="FFFF00"/>
              </a:solidFill>
            </c:spPr>
          </c:dPt>
          <c:dPt>
            <c:idx val="8"/>
            <c:spPr>
              <a:solidFill>
                <a:srgbClr val="66FFFF"/>
              </a:solidFill>
            </c:spPr>
          </c:dPt>
          <c:dLbls>
            <c:dLbl>
              <c:idx val="0"/>
              <c:layout>
                <c:manualLayout>
                  <c:x val="-7.6730096237970433E-2"/>
                  <c:y val="-3.3344200147604613E-2"/>
                </c:manualLayout>
              </c:layout>
              <c:showVal val="1"/>
            </c:dLbl>
            <c:dLbl>
              <c:idx val="3"/>
              <c:layout>
                <c:manualLayout>
                  <c:x val="-9.1536405171576393E-2"/>
                  <c:y val="8.4724834210289354E-2"/>
                </c:manualLayout>
              </c:layout>
              <c:showVal val="1"/>
            </c:dLbl>
            <c:dLbl>
              <c:idx val="4"/>
              <c:layout>
                <c:manualLayout>
                  <c:x val="4.0123456790123462E-2"/>
                  <c:y val="0.18637152823867267"/>
                </c:manualLayout>
              </c:layout>
              <c:showVal val="1"/>
            </c:dLbl>
            <c:showVal val="1"/>
            <c:showLeaderLines val="1"/>
          </c:dLbls>
          <c:cat>
            <c:strRef>
              <c:f>Лист1!$A$2:$A$10</c:f>
              <c:strCache>
                <c:ptCount val="9"/>
                <c:pt idx="0">
                  <c:v>01 Общегосударственные вопросы (30365,0)</c:v>
                </c:pt>
                <c:pt idx="1">
                  <c:v>04 Национальная экономика (4079,4)</c:v>
                </c:pt>
                <c:pt idx="2">
                  <c:v>05 Жилищно-коммунальное хозяйство (190,0)</c:v>
                </c:pt>
                <c:pt idx="3">
                  <c:v>07 Образование (119418,6)</c:v>
                </c:pt>
                <c:pt idx="4">
                  <c:v>08 Культура, кинематография (45114,1)</c:v>
                </c:pt>
                <c:pt idx="5">
                  <c:v>10 Социальная политика (14197,5)</c:v>
                </c:pt>
                <c:pt idx="6">
                  <c:v>11 Физическая культура и спорт (5106,5)</c:v>
                </c:pt>
                <c:pt idx="7">
                  <c:v>13 Обслуживание муниципального долга (8,8)</c:v>
                </c:pt>
                <c:pt idx="8">
                  <c:v>14 Межбюджетные трансферты (27680,8)</c:v>
                </c:pt>
              </c:strCache>
            </c:strRef>
          </c:cat>
          <c:val>
            <c:numRef>
              <c:f>Лист1!$B$2:$B$10</c:f>
              <c:numCache>
                <c:formatCode>General</c:formatCode>
                <c:ptCount val="9"/>
                <c:pt idx="0">
                  <c:v>30365</c:v>
                </c:pt>
                <c:pt idx="1">
                  <c:v>4079.4</c:v>
                </c:pt>
                <c:pt idx="2">
                  <c:v>190</c:v>
                </c:pt>
                <c:pt idx="3">
                  <c:v>119418.6</c:v>
                </c:pt>
                <c:pt idx="4">
                  <c:v>45114.1</c:v>
                </c:pt>
                <c:pt idx="5">
                  <c:v>14197.5</c:v>
                </c:pt>
                <c:pt idx="6">
                  <c:v>5106.5</c:v>
                </c:pt>
                <c:pt idx="7">
                  <c:v>8.8000000000000007</c:v>
                </c:pt>
                <c:pt idx="8">
                  <c:v>27680.799999999996</c:v>
                </c:pt>
              </c:numCache>
            </c:numRef>
          </c:val>
        </c:ser>
      </c:pie3DChart>
    </c:plotArea>
    <c:legend>
      <c:legendPos val="r"/>
      <c:layout>
        <c:manualLayout>
          <c:xMode val="edge"/>
          <c:yMode val="edge"/>
          <c:x val="0.65277777777778123"/>
          <c:y val="0.10035711820580689"/>
          <c:w val="0.33796296296296802"/>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FFC000"/>
              </a:solidFill>
            </c:spPr>
          </c:dPt>
          <c:dPt>
            <c:idx val="2"/>
            <c:spPr>
              <a:solidFill>
                <a:srgbClr val="0000FF"/>
              </a:solidFill>
            </c:spPr>
          </c:dPt>
          <c:dPt>
            <c:idx val="3"/>
            <c:spPr>
              <a:solidFill>
                <a:srgbClr val="66FF99"/>
              </a:solidFill>
            </c:spPr>
          </c:dPt>
          <c:dPt>
            <c:idx val="4"/>
            <c:spPr>
              <a:solidFill>
                <a:srgbClr val="C00000"/>
              </a:solidFill>
            </c:spPr>
          </c:dPt>
          <c:dPt>
            <c:idx val="5"/>
            <c:spPr>
              <a:solidFill>
                <a:srgbClr val="FFFF00"/>
              </a:solidFill>
            </c:spPr>
          </c:dPt>
          <c:dPt>
            <c:idx val="7"/>
            <c:spPr>
              <a:solidFill>
                <a:srgbClr val="66FFFF"/>
              </a:solidFill>
            </c:spPr>
          </c:dPt>
          <c:dLbls>
            <c:dLbl>
              <c:idx val="0"/>
              <c:layout>
                <c:manualLayout>
                  <c:x val="-5.3047171186934965E-2"/>
                  <c:y val="-1.9046354407766152E-2"/>
                </c:manualLayout>
              </c:layout>
              <c:showVal val="1"/>
            </c:dLbl>
            <c:dLbl>
              <c:idx val="2"/>
              <c:layout>
                <c:manualLayout>
                  <c:x val="-6.0098911247205539E-2"/>
                  <c:y val="0.11847567689189463"/>
                </c:manualLayout>
              </c:layout>
              <c:showVal val="1"/>
            </c:dLbl>
            <c:dLbl>
              <c:idx val="3"/>
              <c:layout>
                <c:manualLayout>
                  <c:x val="4.9382716049382991E-2"/>
                  <c:y val="0.20910149592550314"/>
                </c:manualLayout>
              </c:layout>
              <c:showVal val="1"/>
            </c:dLbl>
            <c:dLbl>
              <c:idx val="7"/>
              <c:layout>
                <c:manualLayout>
                  <c:x val="7.3590696996209098E-2"/>
                  <c:y val="-3.5957048263838297E-2"/>
                </c:manualLayout>
              </c:layout>
              <c:showVal val="1"/>
            </c:dLbl>
            <c:showVal val="1"/>
            <c:showLeaderLines val="1"/>
          </c:dLbls>
          <c:cat>
            <c:strRef>
              <c:f>Лист1!$A$2:$A$10</c:f>
              <c:strCache>
                <c:ptCount val="9"/>
                <c:pt idx="0">
                  <c:v>01 Общегосударственные вопросы (26859,9)</c:v>
                </c:pt>
                <c:pt idx="1">
                  <c:v>04 Национальная экономика (5,0)</c:v>
                </c:pt>
                <c:pt idx="2">
                  <c:v>07 Образование (92452,2)</c:v>
                </c:pt>
                <c:pt idx="3">
                  <c:v>08 Культура, кинематография (39951,2)</c:v>
                </c:pt>
                <c:pt idx="4">
                  <c:v>10 Социальная политика (1404,7)</c:v>
                </c:pt>
                <c:pt idx="5">
                  <c:v>11 Физическая культура и спорт (3182,8)</c:v>
                </c:pt>
                <c:pt idx="6">
                  <c:v>13 Обслуживание муниципального долга (3,8)</c:v>
                </c:pt>
                <c:pt idx="7">
                  <c:v>14 Межбюджетные трансферты (27032,6)</c:v>
                </c:pt>
                <c:pt idx="8">
                  <c:v>Условно утвержденные расходы (4798,5)</c:v>
                </c:pt>
              </c:strCache>
            </c:strRef>
          </c:cat>
          <c:val>
            <c:numRef>
              <c:f>Лист1!$B$2:$B$10</c:f>
              <c:numCache>
                <c:formatCode>General</c:formatCode>
                <c:ptCount val="9"/>
                <c:pt idx="0">
                  <c:v>26859.9</c:v>
                </c:pt>
                <c:pt idx="1">
                  <c:v>5</c:v>
                </c:pt>
                <c:pt idx="2">
                  <c:v>92452.2</c:v>
                </c:pt>
                <c:pt idx="3">
                  <c:v>39951.199999999997</c:v>
                </c:pt>
                <c:pt idx="4">
                  <c:v>1404.7</c:v>
                </c:pt>
                <c:pt idx="5">
                  <c:v>3182.8</c:v>
                </c:pt>
                <c:pt idx="6">
                  <c:v>3.8</c:v>
                </c:pt>
                <c:pt idx="7">
                  <c:v>27032.6</c:v>
                </c:pt>
                <c:pt idx="8">
                  <c:v>4798.5</c:v>
                </c:pt>
              </c:numCache>
            </c:numRef>
          </c:val>
        </c:ser>
      </c:pie3DChart>
    </c:plotArea>
    <c:legend>
      <c:legendPos val="r"/>
      <c:layout>
        <c:manualLayout>
          <c:xMode val="edge"/>
          <c:yMode val="edge"/>
          <c:x val="0.65277777777778134"/>
          <c:y val="0.10035711820580687"/>
          <c:w val="0.33796296296296818"/>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0000FF"/>
              </a:solidFill>
            </c:spPr>
          </c:dPt>
          <c:dPt>
            <c:idx val="2"/>
            <c:spPr>
              <a:solidFill>
                <a:srgbClr val="66FF99"/>
              </a:solidFill>
            </c:spPr>
          </c:dPt>
          <c:dPt>
            <c:idx val="3"/>
            <c:spPr>
              <a:solidFill>
                <a:srgbClr val="FFFF00"/>
              </a:solidFill>
            </c:spPr>
          </c:dPt>
          <c:dPt>
            <c:idx val="4"/>
            <c:spPr>
              <a:solidFill>
                <a:srgbClr val="FF6699"/>
              </a:solidFill>
            </c:spPr>
          </c:dPt>
          <c:dPt>
            <c:idx val="6"/>
            <c:spPr>
              <a:solidFill>
                <a:srgbClr val="66FFFF"/>
              </a:solidFill>
            </c:spPr>
          </c:dPt>
          <c:dLbls>
            <c:dLbl>
              <c:idx val="1"/>
              <c:layout>
                <c:manualLayout>
                  <c:x val="-8.1226183532614002E-2"/>
                  <c:y val="6.8158145438442577E-2"/>
                </c:manualLayout>
              </c:layout>
              <c:showVal val="1"/>
            </c:dLbl>
            <c:dLbl>
              <c:idx val="2"/>
              <c:layout>
                <c:manualLayout>
                  <c:x val="2.3533950617284031E-2"/>
                  <c:y val="0.15054951968129501"/>
                </c:manualLayout>
              </c:layout>
              <c:showVal val="1"/>
            </c:dLbl>
            <c:dLbl>
              <c:idx val="6"/>
              <c:layout>
                <c:manualLayout>
                  <c:x val="7.8734081850880072E-2"/>
                  <c:y val="-3.1493513612428366E-2"/>
                </c:manualLayout>
              </c:layout>
              <c:showVal val="1"/>
            </c:dLbl>
            <c:dLbl>
              <c:idx val="7"/>
              <c:layout>
                <c:manualLayout>
                  <c:x val="1.7151380383007682E-2"/>
                  <c:y val="-7.6455500207070107E-2"/>
                </c:manualLayout>
              </c:layout>
              <c:showVal val="1"/>
            </c:dLbl>
            <c:showVal val="1"/>
            <c:showLeaderLines val="1"/>
          </c:dLbls>
          <c:cat>
            <c:strRef>
              <c:f>Лист1!$A$2:$A$9</c:f>
              <c:strCache>
                <c:ptCount val="8"/>
                <c:pt idx="0">
                  <c:v>01 Общегосударственные вопросы (21146,4)</c:v>
                </c:pt>
                <c:pt idx="1">
                  <c:v>07 Образование (141786,7)</c:v>
                </c:pt>
                <c:pt idx="2">
                  <c:v>08 Культура, кинематография (33631,5)</c:v>
                </c:pt>
                <c:pt idx="3">
                  <c:v>10 Социальная политика (1454,0)</c:v>
                </c:pt>
                <c:pt idx="4">
                  <c:v>11 Физическая культура и спорт (3182,8)</c:v>
                </c:pt>
                <c:pt idx="5">
                  <c:v>13 Обслуживание муниципального долга (3,8)</c:v>
                </c:pt>
                <c:pt idx="6">
                  <c:v>14 Межбюджетные трансферты (23657,3)</c:v>
                </c:pt>
                <c:pt idx="7">
                  <c:v>Условно утвержденные расходы (9236,0)</c:v>
                </c:pt>
              </c:strCache>
            </c:strRef>
          </c:cat>
          <c:val>
            <c:numRef>
              <c:f>Лист1!$B$2:$B$9</c:f>
              <c:numCache>
                <c:formatCode>General</c:formatCode>
                <c:ptCount val="8"/>
                <c:pt idx="0">
                  <c:v>21146.400000000001</c:v>
                </c:pt>
                <c:pt idx="1">
                  <c:v>141786.70000000001</c:v>
                </c:pt>
                <c:pt idx="2">
                  <c:v>33631.5</c:v>
                </c:pt>
                <c:pt idx="3">
                  <c:v>1454</c:v>
                </c:pt>
                <c:pt idx="4">
                  <c:v>3182.8</c:v>
                </c:pt>
                <c:pt idx="5">
                  <c:v>3.8</c:v>
                </c:pt>
                <c:pt idx="6">
                  <c:v>23657.3</c:v>
                </c:pt>
                <c:pt idx="7">
                  <c:v>9236</c:v>
                </c:pt>
              </c:numCache>
            </c:numRef>
          </c:val>
        </c:ser>
      </c:pie3DChart>
    </c:plotArea>
    <c:legend>
      <c:legendPos val="r"/>
      <c:layout>
        <c:manualLayout>
          <c:xMode val="edge"/>
          <c:yMode val="edge"/>
          <c:x val="0.65277777777778145"/>
          <c:y val="0.10035711820580685"/>
          <c:w val="0.33796296296296835"/>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manualLayout>
          <c:layoutTarget val="inner"/>
          <c:xMode val="edge"/>
          <c:yMode val="edge"/>
          <c:x val="5.6959870147810468E-2"/>
          <c:y val="8.9660303728796922E-2"/>
          <c:w val="0.49919429479209837"/>
          <c:h val="0.75648231100161356"/>
        </c:manualLayout>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6699"/>
              </a:solidFill>
            </c:spPr>
          </c:dPt>
          <c:dPt>
            <c:idx val="10"/>
            <c:spPr>
              <a:solidFill>
                <a:srgbClr val="33CCCC"/>
              </a:solidFill>
            </c:spPr>
          </c:dPt>
          <c:dLbls>
            <c:dLbl>
              <c:idx val="0"/>
              <c:layout>
                <c:manualLayout>
                  <c:x val="-0.15990862253329544"/>
                  <c:y val="0.28955644521589974"/>
                </c:manualLayout>
              </c:layout>
              <c:showVal val="1"/>
            </c:dLbl>
            <c:dLbl>
              <c:idx val="1"/>
              <c:layout>
                <c:manualLayout>
                  <c:x val="9.5715344609701533E-2"/>
                  <c:y val="4.3052678157594323E-2"/>
                </c:manualLayout>
              </c:layout>
              <c:showVal val="1"/>
            </c:dLbl>
            <c:dLbl>
              <c:idx val="2"/>
              <c:layout>
                <c:manualLayout>
                  <c:x val="1.46604938271605E-2"/>
                  <c:y val="1.1453988073574286E-2"/>
                </c:manualLayout>
              </c:layout>
              <c:showVal val="1"/>
            </c:dLbl>
            <c:showVal val="1"/>
            <c:showLeaderLines val="1"/>
          </c:dLbls>
          <c:cat>
            <c:strRef>
              <c:f>Лист1!$A$2:$A$20</c:f>
              <c:strCache>
                <c:ptCount val="19"/>
                <c:pt idx="0">
                  <c:v>Развитие образования и молодежной политики (117193,9)</c:v>
                </c:pt>
                <c:pt idx="1">
                  <c:v>Развитие культуры и туризма (50279,0)</c:v>
                </c:pt>
                <c:pt idx="2">
                  <c:v>Управление муниципальными финансами (33287,7)</c:v>
                </c:pt>
                <c:pt idx="3">
                  <c:v>Создание условий для эффективного управления (21490,0)</c:v>
                </c:pt>
                <c:pt idx="4">
                  <c:v>Развитие физической культуры и спорта (5001,5)</c:v>
                </c:pt>
                <c:pt idx="5">
                  <c:v>Создание благоприятного предпринимательского климата (1950,3)</c:v>
                </c:pt>
                <c:pt idx="6">
                  <c:v>Обеспечение жильем молодых семей (645,9)</c:v>
                </c:pt>
                <c:pt idx="7">
                  <c:v>Противодействие терроризму и экстремизму (10,0)</c:v>
                </c:pt>
                <c:pt idx="8">
                  <c:v>Демографическое развитие на территории муниципального образования (10,0)</c:v>
                </c:pt>
                <c:pt idx="9">
                  <c:v>Обеспечение безопасности дорожного движения (5,0)</c:v>
                </c:pt>
                <c:pt idx="10">
                  <c:v>Социальная поддержка замещающих семей и семей с детьми, находящихся в социально опасном положении (4993,3)</c:v>
                </c:pt>
                <c:pt idx="11">
                  <c:v>Разработка проектов генеральных планов и правил землепользования и застройки сельских поселений (570,0)</c:v>
                </c:pt>
                <c:pt idx="12">
                  <c:v>Доступная среда (10,0)</c:v>
                </c:pt>
                <c:pt idx="13">
                  <c:v>Модернизация объектов жилищно-коммунального хозяйства (5,0)</c:v>
                </c:pt>
                <c:pt idx="14">
                  <c:v>Развитие водохозяйственного комплекса (1147,3)</c:v>
                </c:pt>
                <c:pt idx="15">
                  <c:v>Профилактика правонарушений и усиление борьбы с преступностью (5,0)</c:v>
                </c:pt>
                <c:pt idx="16">
                  <c:v>Комплексные меры противодействия злоупотреблению наркотических средств и их незаконному обороту (5,0)</c:v>
                </c:pt>
                <c:pt idx="17">
                  <c:v>Развитие добровольчества (волонтерства) (5,0)</c:v>
                </c:pt>
                <c:pt idx="18">
                  <c:v>Развитие дорожно-транспортного комплекса муниципального образования "Хиславичский район" Смоленской области (352,0)</c:v>
                </c:pt>
              </c:strCache>
            </c:strRef>
          </c:cat>
          <c:val>
            <c:numRef>
              <c:f>Лист1!$B$2:$B$20</c:f>
              <c:numCache>
                <c:formatCode>General</c:formatCode>
                <c:ptCount val="19"/>
                <c:pt idx="0">
                  <c:v>117193.9</c:v>
                </c:pt>
                <c:pt idx="1">
                  <c:v>50279</c:v>
                </c:pt>
                <c:pt idx="2">
                  <c:v>33287.699999999997</c:v>
                </c:pt>
                <c:pt idx="3">
                  <c:v>21490</c:v>
                </c:pt>
                <c:pt idx="4">
                  <c:v>5001.5</c:v>
                </c:pt>
                <c:pt idx="5">
                  <c:v>1950.3</c:v>
                </c:pt>
                <c:pt idx="6">
                  <c:v>645.9</c:v>
                </c:pt>
                <c:pt idx="7">
                  <c:v>10</c:v>
                </c:pt>
                <c:pt idx="8">
                  <c:v>10</c:v>
                </c:pt>
                <c:pt idx="9">
                  <c:v>5</c:v>
                </c:pt>
                <c:pt idx="10">
                  <c:v>4993.3</c:v>
                </c:pt>
                <c:pt idx="11">
                  <c:v>570</c:v>
                </c:pt>
                <c:pt idx="12">
                  <c:v>10</c:v>
                </c:pt>
                <c:pt idx="13">
                  <c:v>5</c:v>
                </c:pt>
                <c:pt idx="14">
                  <c:v>1147.3</c:v>
                </c:pt>
                <c:pt idx="15">
                  <c:v>5</c:v>
                </c:pt>
                <c:pt idx="16">
                  <c:v>5</c:v>
                </c:pt>
                <c:pt idx="17">
                  <c:v>5</c:v>
                </c:pt>
                <c:pt idx="18">
                  <c:v>352</c:v>
                </c:pt>
              </c:numCache>
            </c:numRef>
          </c:val>
        </c:ser>
      </c:pie3DChart>
    </c:plotArea>
    <c:legend>
      <c:legendPos val="r"/>
      <c:layout>
        <c:manualLayout>
          <c:xMode val="edge"/>
          <c:yMode val="edge"/>
          <c:x val="0.57145646267900763"/>
          <c:y val="2.2241508565313942E-4"/>
          <c:w val="0.41051238660956901"/>
          <c:h val="0.99977758491434587"/>
        </c:manualLayout>
      </c:layout>
      <c:txPr>
        <a:bodyPr/>
        <a:lstStyle/>
        <a:p>
          <a:pPr>
            <a:defRPr sz="800"/>
          </a:pPr>
          <a:endParaRPr lang="ru-RU"/>
        </a:p>
      </c:txPr>
    </c:legend>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7836030912802815"/>
          <c:y val="1.6542975747491289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Lbls>
            <c:dLbl>
              <c:idx val="0"/>
              <c:layout>
                <c:manualLayout>
                  <c:x val="-0.1460558228832507"/>
                  <c:y val="0.30260414320962015"/>
                </c:manualLayout>
              </c:layout>
              <c:showVal val="1"/>
            </c:dLbl>
            <c:showVal val="1"/>
            <c:showLeaderLines val="1"/>
          </c:dLbls>
          <c:cat>
            <c:strRef>
              <c:f>Лист1!$A$2:$A$8</c:f>
              <c:strCache>
                <c:ptCount val="7"/>
                <c:pt idx="0">
                  <c:v>Развитие образования и молодежной политики (90654,6)</c:v>
                </c:pt>
                <c:pt idx="1">
                  <c:v>Развитие культуры и туризма (42686,7)</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pt idx="6">
                  <c:v>Обеспечение жильем молодых семей муниципального образования "Хиславичский район" Смоленской области (466,8)</c:v>
                </c:pt>
              </c:strCache>
            </c:strRef>
          </c:cat>
          <c:val>
            <c:numRef>
              <c:f>Лист1!$B$2:$B$8</c:f>
              <c:numCache>
                <c:formatCode>General</c:formatCode>
                <c:ptCount val="7"/>
                <c:pt idx="0">
                  <c:v>90654.6</c:v>
                </c:pt>
                <c:pt idx="1">
                  <c:v>42686.7</c:v>
                </c:pt>
                <c:pt idx="2">
                  <c:v>32500.5</c:v>
                </c:pt>
                <c:pt idx="3">
                  <c:v>12324.5</c:v>
                </c:pt>
                <c:pt idx="4">
                  <c:v>3182.8</c:v>
                </c:pt>
                <c:pt idx="5">
                  <c:v>1829.2</c:v>
                </c:pt>
                <c:pt idx="6">
                  <c:v>466.8</c:v>
                </c:pt>
              </c:numCache>
            </c:numRef>
          </c:val>
        </c:ser>
      </c:pie3DChart>
    </c:plotArea>
    <c:legend>
      <c:legendPos val="r"/>
      <c:layout>
        <c:manualLayout>
          <c:xMode val="edge"/>
          <c:yMode val="edge"/>
          <c:x val="0.60362022455526465"/>
          <c:y val="8.6104866041740766E-2"/>
          <c:w val="0.38712051618547977"/>
          <c:h val="0.7966823161951326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6910104986876641"/>
          <c:y val="3.953311496215838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0000"/>
              </a:solidFill>
            </c:spPr>
          </c:dPt>
          <c:dLbls>
            <c:dLbl>
              <c:idx val="0"/>
              <c:layout>
                <c:manualLayout>
                  <c:x val="-0.15627320890444249"/>
                  <c:y val="0.21186412348793923"/>
                </c:manualLayout>
              </c:layout>
              <c:showVal val="1"/>
            </c:dLbl>
            <c:showVal val="1"/>
            <c:showLeaderLines val="1"/>
          </c:dLbls>
          <c:cat>
            <c:strRef>
              <c:f>Лист1!$A$2:$A$8</c:f>
              <c:strCache>
                <c:ptCount val="7"/>
                <c:pt idx="0">
                  <c:v>Развитие образования и молодежной политики (94412,1)</c:v>
                </c:pt>
                <c:pt idx="1">
                  <c:v>Развитие культуры и туризма (81981,5)</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pt idx="6">
                  <c:v>Обеспечение жильем молодых семей муниципального образования "Хиславичский район" Смоленской области (478,6)</c:v>
                </c:pt>
              </c:strCache>
            </c:strRef>
          </c:cat>
          <c:val>
            <c:numRef>
              <c:f>Лист1!$B$2:$B$8</c:f>
              <c:numCache>
                <c:formatCode>General</c:formatCode>
                <c:ptCount val="7"/>
                <c:pt idx="0">
                  <c:v>94412.1</c:v>
                </c:pt>
                <c:pt idx="1">
                  <c:v>81981.5</c:v>
                </c:pt>
                <c:pt idx="2">
                  <c:v>26942.2</c:v>
                </c:pt>
                <c:pt idx="3">
                  <c:v>10886.7</c:v>
                </c:pt>
                <c:pt idx="4">
                  <c:v>3182.8</c:v>
                </c:pt>
                <c:pt idx="5">
                  <c:v>739.2</c:v>
                </c:pt>
                <c:pt idx="6">
                  <c:v>478.6</c:v>
                </c:pt>
              </c:numCache>
            </c:numRef>
          </c:val>
        </c:ser>
      </c:pie3DChart>
    </c:plotArea>
    <c:legend>
      <c:legendPos val="r"/>
      <c:layout>
        <c:manualLayout>
          <c:xMode val="edge"/>
          <c:yMode val="edge"/>
          <c:x val="0.60362022455526465"/>
          <c:y val="0.11494152002704865"/>
          <c:w val="0.38712051618547977"/>
          <c:h val="0.7796720086679939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(195690,7)</c:v>
                </c:pt>
              </c:strCache>
            </c:strRef>
          </c:tx>
          <c:spPr>
            <a:solidFill>
              <a:srgbClr val="FFFF00"/>
            </a:solidFill>
          </c:spPr>
          <c:dLbls>
            <c:showVal val="1"/>
          </c:dLbls>
          <c:cat>
            <c:strRef>
              <c:f>Лист1!$A$2</c:f>
              <c:strCache>
                <c:ptCount val="1"/>
                <c:pt idx="0">
                  <c:v>2022 год</c:v>
                </c:pt>
              </c:strCache>
            </c:strRef>
          </c:cat>
          <c:val>
            <c:numRef>
              <c:f>Лист1!$B$2</c:f>
              <c:numCache>
                <c:formatCode>General</c:formatCode>
                <c:ptCount val="1"/>
                <c:pt idx="0">
                  <c:v>195690.7</c:v>
                </c:pt>
              </c:numCache>
            </c:numRef>
          </c:val>
        </c:ser>
        <c:ser>
          <c:idx val="1"/>
          <c:order val="1"/>
          <c:tx>
            <c:strRef>
              <c:f>Лист1!$C$1</c:f>
              <c:strCache>
                <c:ptCount val="1"/>
                <c:pt idx="0">
                  <c:v>Расходы (195690,7)</c:v>
                </c:pt>
              </c:strCache>
            </c:strRef>
          </c:tx>
          <c:spPr>
            <a:solidFill>
              <a:srgbClr val="66FF99"/>
            </a:solidFill>
          </c:spPr>
          <c:dLbls>
            <c:showVal val="1"/>
          </c:dLbls>
          <c:cat>
            <c:strRef>
              <c:f>Лист1!$A$2</c:f>
              <c:strCache>
                <c:ptCount val="1"/>
                <c:pt idx="0">
                  <c:v>2022 год</c:v>
                </c:pt>
              </c:strCache>
            </c:strRef>
          </c:cat>
          <c:val>
            <c:numRef>
              <c:f>Лист1!$C$2</c:f>
              <c:numCache>
                <c:formatCode>General</c:formatCode>
                <c:ptCount val="1"/>
                <c:pt idx="0">
                  <c:v>195690.7</c:v>
                </c:pt>
              </c:numCache>
            </c:numRef>
          </c:val>
        </c:ser>
        <c:ser>
          <c:idx val="2"/>
          <c:order val="2"/>
          <c:tx>
            <c:strRef>
              <c:f>Лист1!$D$1</c:f>
              <c:strCache>
                <c:ptCount val="1"/>
                <c:pt idx="0">
                  <c:v>Дефицит (0)</c:v>
                </c:pt>
              </c:strCache>
            </c:strRef>
          </c:tx>
          <c:dLbls>
            <c:showVal val="1"/>
          </c:dLbls>
          <c:cat>
            <c:strRef>
              <c:f>Лист1!$A$2</c:f>
              <c:strCache>
                <c:ptCount val="1"/>
                <c:pt idx="0">
                  <c:v>2022 год</c:v>
                </c:pt>
              </c:strCache>
            </c:strRef>
          </c:cat>
          <c:val>
            <c:numRef>
              <c:f>Лист1!$D$2</c:f>
              <c:numCache>
                <c:formatCode>General</c:formatCode>
                <c:ptCount val="1"/>
                <c:pt idx="0">
                  <c:v>0</c:v>
                </c:pt>
              </c:numCache>
            </c:numRef>
          </c:val>
        </c:ser>
        <c:axId val="110045824"/>
        <c:axId val="110068096"/>
      </c:barChart>
      <c:catAx>
        <c:axId val="110045824"/>
        <c:scaling>
          <c:orientation val="minMax"/>
        </c:scaling>
        <c:axPos val="b"/>
        <c:tickLblPos val="nextTo"/>
        <c:crossAx val="110068096"/>
        <c:crosses val="autoZero"/>
        <c:auto val="1"/>
        <c:lblAlgn val="ctr"/>
        <c:lblOffset val="100"/>
      </c:catAx>
      <c:valAx>
        <c:axId val="110068096"/>
        <c:scaling>
          <c:orientation val="minMax"/>
        </c:scaling>
        <c:axPos val="l"/>
        <c:majorGridlines/>
        <c:numFmt formatCode="General" sourceLinked="1"/>
        <c:tickLblPos val="nextTo"/>
        <c:crossAx val="110045824"/>
        <c:crosses val="autoZero"/>
        <c:crossBetween val="between"/>
      </c:valAx>
      <c:spPr>
        <a:noFill/>
      </c:spPr>
    </c:plotArea>
    <c:legend>
      <c:legendPos val="r"/>
    </c:legend>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(234098,5)</c:v>
                </c:pt>
              </c:strCache>
            </c:strRef>
          </c:tx>
          <c:dPt>
            <c:idx val="0"/>
            <c:spPr>
              <a:solidFill>
                <a:srgbClr val="FFFF00"/>
              </a:solidFill>
            </c:spPr>
          </c:dPt>
          <c:dLbls>
            <c:showVal val="1"/>
          </c:dLbls>
          <c:cat>
            <c:strRef>
              <c:f>Лист1!$A$2</c:f>
              <c:strCache>
                <c:ptCount val="1"/>
                <c:pt idx="0">
                  <c:v>2023 год</c:v>
                </c:pt>
              </c:strCache>
            </c:strRef>
          </c:cat>
          <c:val>
            <c:numRef>
              <c:f>Лист1!$B$2</c:f>
              <c:numCache>
                <c:formatCode>General</c:formatCode>
                <c:ptCount val="1"/>
                <c:pt idx="0">
                  <c:v>234098.5</c:v>
                </c:pt>
              </c:numCache>
            </c:numRef>
          </c:val>
        </c:ser>
        <c:ser>
          <c:idx val="1"/>
          <c:order val="1"/>
          <c:tx>
            <c:strRef>
              <c:f>Лист1!$C$1</c:f>
              <c:strCache>
                <c:ptCount val="1"/>
                <c:pt idx="0">
                  <c:v>Расходы (234098,5)</c:v>
                </c:pt>
              </c:strCache>
            </c:strRef>
          </c:tx>
          <c:spPr>
            <a:solidFill>
              <a:srgbClr val="66FF99"/>
            </a:solidFill>
          </c:spPr>
          <c:dLbls>
            <c:showVal val="1"/>
          </c:dLbls>
          <c:cat>
            <c:strRef>
              <c:f>Лист1!$A$2</c:f>
              <c:strCache>
                <c:ptCount val="1"/>
                <c:pt idx="0">
                  <c:v>2023 год</c:v>
                </c:pt>
              </c:strCache>
            </c:strRef>
          </c:cat>
          <c:val>
            <c:numRef>
              <c:f>Лист1!$C$2</c:f>
              <c:numCache>
                <c:formatCode>General</c:formatCode>
                <c:ptCount val="1"/>
                <c:pt idx="0">
                  <c:v>234098.5</c:v>
                </c:pt>
              </c:numCache>
            </c:numRef>
          </c:val>
        </c:ser>
        <c:ser>
          <c:idx val="2"/>
          <c:order val="2"/>
          <c:tx>
            <c:strRef>
              <c:f>Лист1!$D$1</c:f>
              <c:strCache>
                <c:ptCount val="1"/>
                <c:pt idx="0">
                  <c:v>Дефицит (0)</c:v>
                </c:pt>
              </c:strCache>
            </c:strRef>
          </c:tx>
          <c:dLbls>
            <c:showVal val="1"/>
          </c:dLbls>
          <c:cat>
            <c:strRef>
              <c:f>Лист1!$A$2</c:f>
              <c:strCache>
                <c:ptCount val="1"/>
                <c:pt idx="0">
                  <c:v>2023 год</c:v>
                </c:pt>
              </c:strCache>
            </c:strRef>
          </c:cat>
          <c:val>
            <c:numRef>
              <c:f>Лист1!$D$2</c:f>
              <c:numCache>
                <c:formatCode>General</c:formatCode>
                <c:ptCount val="1"/>
                <c:pt idx="0">
                  <c:v>0</c:v>
                </c:pt>
              </c:numCache>
            </c:numRef>
          </c:val>
        </c:ser>
        <c:axId val="110095360"/>
        <c:axId val="112091904"/>
      </c:barChart>
      <c:catAx>
        <c:axId val="110095360"/>
        <c:scaling>
          <c:orientation val="minMax"/>
        </c:scaling>
        <c:axPos val="b"/>
        <c:tickLblPos val="nextTo"/>
        <c:crossAx val="112091904"/>
        <c:crosses val="autoZero"/>
        <c:auto val="1"/>
        <c:lblAlgn val="ctr"/>
        <c:lblOffset val="100"/>
      </c:catAx>
      <c:valAx>
        <c:axId val="112091904"/>
        <c:scaling>
          <c:orientation val="minMax"/>
        </c:scaling>
        <c:axPos val="l"/>
        <c:majorGridlines/>
        <c:numFmt formatCode="General" sourceLinked="1"/>
        <c:tickLblPos val="nextTo"/>
        <c:crossAx val="110095360"/>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spPr>
              <a:solidFill>
                <a:srgbClr val="66FF99"/>
              </a:solidFill>
            </c:spPr>
          </c:dPt>
          <c:dPt>
            <c:idx val="2"/>
            <c:spPr>
              <a:solidFill>
                <a:srgbClr val="FF7C80"/>
              </a:solidFill>
            </c:spPr>
          </c:dPt>
          <c:dLbls>
            <c:dLbl>
              <c:idx val="0"/>
              <c:layout>
                <c:manualLayout>
                  <c:x val="0.11512892485661563"/>
                  <c:y val="-0.12760556649906288"/>
                </c:manualLayout>
              </c:layout>
              <c:showVal val="1"/>
            </c:dLbl>
            <c:showVal val="1"/>
            <c:showLeaderLines val="1"/>
          </c:dLbls>
          <c:cat>
            <c:strRef>
              <c:f>Лист1!$A$2:$A$4</c:f>
              <c:strCache>
                <c:ptCount val="3"/>
                <c:pt idx="0">
                  <c:v>Безвозмездные поступления (219488,7)</c:v>
                </c:pt>
                <c:pt idx="1">
                  <c:v>Налоговые доходы (19406,3)</c:v>
                </c:pt>
                <c:pt idx="2">
                  <c:v>Неналоговые доходы (1304,4)</c:v>
                </c:pt>
              </c:strCache>
            </c:strRef>
          </c:cat>
          <c:val>
            <c:numRef>
              <c:f>Лист1!$B$2:$B$4</c:f>
              <c:numCache>
                <c:formatCode>General</c:formatCode>
                <c:ptCount val="3"/>
                <c:pt idx="0">
                  <c:v>219488.7</c:v>
                </c:pt>
                <c:pt idx="1">
                  <c:v>19406.3</c:v>
                </c:pt>
                <c:pt idx="2">
                  <c:v>1304.4000000000001</c:v>
                </c:pt>
              </c:numCache>
            </c:numRef>
          </c:val>
        </c:ser>
        <c:firstSliceAng val="0"/>
      </c:pieChart>
    </c:plotArea>
    <c:legend>
      <c:legendPos val="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9620516185476822E-2"/>
                  <c:y val="-8.9014925056148247E-2"/>
                </c:manualLayout>
              </c:layout>
              <c:showVal val="1"/>
            </c:dLbl>
            <c:showVal val="1"/>
            <c:showLeaderLines val="1"/>
          </c:dLbls>
          <c:cat>
            <c:strRef>
              <c:f>Лист1!$A$2:$A$4</c:f>
              <c:strCache>
                <c:ptCount val="3"/>
                <c:pt idx="0">
                  <c:v>Безвозмездные поступления (174482,4)</c:v>
                </c:pt>
                <c:pt idx="1">
                  <c:v>Налоговые доходы (19853,8)</c:v>
                </c:pt>
                <c:pt idx="2">
                  <c:v>Неналоговые доходы (1354,5)</c:v>
                </c:pt>
              </c:strCache>
            </c:strRef>
          </c:cat>
          <c:val>
            <c:numRef>
              <c:f>Лист1!$B$2:$B$4</c:f>
              <c:numCache>
                <c:formatCode>General</c:formatCode>
                <c:ptCount val="3"/>
                <c:pt idx="0">
                  <c:v>174482.4</c:v>
                </c:pt>
                <c:pt idx="1">
                  <c:v>19853.8</c:v>
                </c:pt>
                <c:pt idx="2">
                  <c:v>1354.5</c:v>
                </c:pt>
              </c:numCache>
            </c:numRef>
          </c:val>
        </c:ser>
        <c:firstSliceAng val="0"/>
      </c:pieChart>
    </c:plotArea>
    <c:legend>
      <c:legendPos val="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manualLayout>
          <c:layoutTarget val="inner"/>
          <c:xMode val="edge"/>
          <c:yMode val="edge"/>
          <c:x val="0.1262139107611549"/>
          <c:y val="0.14754705560658593"/>
          <c:w val="0.43278373189462643"/>
          <c:h val="0.75642308366208344"/>
        </c:manualLayout>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134283561777E-2"/>
                  <c:y val="-9.9821706373015046E-2"/>
                </c:manualLayout>
              </c:layout>
              <c:showVal val="1"/>
            </c:dLbl>
            <c:dLbl>
              <c:idx val="1"/>
              <c:layout>
                <c:manualLayout>
                  <c:x val="-5.9997691260815021E-2"/>
                  <c:y val="0.1374286002516712"/>
                </c:manualLayout>
              </c:layout>
              <c:showVal val="1"/>
            </c:dLbl>
            <c:showVal val="1"/>
            <c:showLeaderLines val="1"/>
          </c:dLbls>
          <c:cat>
            <c:strRef>
              <c:f>Лист1!$A$2:$A$4</c:f>
              <c:strCache>
                <c:ptCount val="3"/>
                <c:pt idx="0">
                  <c:v>Безвозмездные поступления (211698,2)</c:v>
                </c:pt>
                <c:pt idx="1">
                  <c:v>Налоговые доходы (20991,6)</c:v>
                </c:pt>
                <c:pt idx="2">
                  <c:v>Неналоговые доходы (1408,7)</c:v>
                </c:pt>
              </c:strCache>
            </c:strRef>
          </c:cat>
          <c:val>
            <c:numRef>
              <c:f>Лист1!$B$2:$B$4</c:f>
              <c:numCache>
                <c:formatCode>General</c:formatCode>
                <c:ptCount val="3"/>
                <c:pt idx="0">
                  <c:v>211698.2</c:v>
                </c:pt>
                <c:pt idx="1">
                  <c:v>20991.59999999994</c:v>
                </c:pt>
                <c:pt idx="2">
                  <c:v>1408.7</c:v>
                </c:pt>
              </c:numCache>
            </c:numRef>
          </c:val>
        </c:ser>
        <c:firstSliceAng val="0"/>
      </c:pieChart>
    </c:plotArea>
    <c:legend>
      <c:legendPos val="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75"/>
      <c:perspective val="30"/>
    </c:view3D>
    <c:plotArea>
      <c:layout/>
      <c:pie3DChart>
        <c:varyColors val="1"/>
        <c:ser>
          <c:idx val="0"/>
          <c:order val="0"/>
          <c:tx>
            <c:strRef>
              <c:f>Лист1!$B$1</c:f>
              <c:strCache>
                <c:ptCount val="1"/>
                <c:pt idx="0">
                  <c:v>в тысячах рублей</c:v>
                </c:pt>
              </c:strCache>
            </c:strRef>
          </c:tx>
          <c:explosion val="25"/>
          <c:dPt>
            <c:idx val="0"/>
            <c:explosion val="23"/>
            <c:spPr>
              <a:solidFill>
                <a:srgbClr val="FFFF00"/>
              </a:solidFill>
            </c:spPr>
          </c:dPt>
          <c:dPt>
            <c:idx val="1"/>
            <c:spPr>
              <a:solidFill>
                <a:srgbClr val="66FF99"/>
              </a:solidFill>
            </c:spPr>
          </c:dPt>
          <c:dPt>
            <c:idx val="2"/>
            <c:spPr>
              <a:solidFill>
                <a:srgbClr val="00FFFF"/>
              </a:solidFill>
            </c:spPr>
          </c:dPt>
          <c:dPt>
            <c:idx val="3"/>
            <c:spPr>
              <a:solidFill>
                <a:srgbClr val="FFC000"/>
              </a:solidFill>
            </c:spPr>
          </c:dPt>
          <c:dPt>
            <c:idx val="4"/>
            <c:spPr>
              <a:solidFill>
                <a:srgbClr val="FF6699"/>
              </a:solidFill>
            </c:spPr>
          </c:dPt>
          <c:dPt>
            <c:idx val="5"/>
            <c:spPr>
              <a:solidFill>
                <a:srgbClr val="00B050"/>
              </a:solidFill>
            </c:spPr>
          </c:dPt>
          <c:dLbls>
            <c:dLbl>
              <c:idx val="0"/>
              <c:layout>
                <c:manualLayout>
                  <c:x val="8.5667590162341462E-3"/>
                  <c:y val="-1.7916438799836523E-2"/>
                </c:manualLayout>
              </c:layout>
              <c:showVal val="1"/>
            </c:dLbl>
            <c:showVal val="1"/>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pie3DChart>
    </c:plotArea>
    <c:legend>
      <c:legendPos val="r"/>
      <c:layout>
        <c:manualLayout>
          <c:xMode val="edge"/>
          <c:yMode val="edge"/>
          <c:x val="0.59443982696607367"/>
          <c:y val="0.11480474246181238"/>
          <c:w val="0.39012807426849738"/>
          <c:h val="0.81850898105032532"/>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manualLayout>
          <c:layoutTarget val="inner"/>
          <c:xMode val="edge"/>
          <c:yMode val="edge"/>
          <c:x val="5.7773889374939304E-2"/>
          <c:y val="0.14754705560658593"/>
          <c:w val="0.53722999902789925"/>
          <c:h val="0.75642308366208366"/>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spPr>
              <a:solidFill>
                <a:srgbClr val="FF7C80"/>
              </a:solidFill>
            </c:spPr>
          </c:dPt>
          <c:dPt>
            <c:idx val="2"/>
            <c:spPr>
              <a:solidFill>
                <a:srgbClr val="00FFFF"/>
              </a:solidFill>
            </c:spPr>
          </c:dPt>
          <c:dPt>
            <c:idx val="3"/>
            <c:spPr>
              <a:solidFill>
                <a:srgbClr val="FFFF00"/>
              </a:solidFill>
            </c:spPr>
          </c:dPt>
          <c:dPt>
            <c:idx val="4"/>
            <c:spPr>
              <a:solidFill>
                <a:srgbClr val="0070C0"/>
              </a:solidFill>
            </c:spPr>
          </c:dPt>
          <c:dLbls>
            <c:dLbl>
              <c:idx val="0"/>
              <c:layout>
                <c:manualLayout>
                  <c:x val="-6.4647735005346832E-2"/>
                  <c:y val="7.1380315491581761E-2"/>
                </c:manualLayout>
              </c:layout>
              <c:showVal val="1"/>
            </c:dLbl>
            <c:dLbl>
              <c:idx val="2"/>
              <c:layout>
                <c:manualLayout>
                  <c:x val="0"/>
                  <c:y val="-8.4776017967410546E-3"/>
                </c:manualLayout>
              </c:layout>
              <c:showVal val="1"/>
            </c:dLbl>
            <c:dLbl>
              <c:idx val="3"/>
              <c:layout>
                <c:manualLayout>
                  <c:x val="5.6804704967434713E-2"/>
                  <c:y val="-2.9604812547454049E-2"/>
                </c:manualLayout>
              </c:layout>
              <c:showVal val="1"/>
            </c:dLbl>
            <c:showVal val="1"/>
            <c:showLeaderLines val="1"/>
          </c:dLbls>
          <c:cat>
            <c:strRef>
              <c:f>Лист1!$A$2:$A$6</c:f>
              <c:strCache>
                <c:ptCount val="5"/>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pt idx="4">
                  <c:v>Доходы от оказания платных услуг  и компенсации затрат государства (10,5)</c:v>
                </c:pt>
              </c:strCache>
            </c:strRef>
          </c:cat>
          <c:val>
            <c:numRef>
              <c:f>Лист1!$B$2:$B$6</c:f>
              <c:numCache>
                <c:formatCode>General</c:formatCode>
                <c:ptCount val="5"/>
                <c:pt idx="0">
                  <c:v>825.2</c:v>
                </c:pt>
                <c:pt idx="1">
                  <c:v>55.3</c:v>
                </c:pt>
                <c:pt idx="2">
                  <c:v>218.4</c:v>
                </c:pt>
                <c:pt idx="3">
                  <c:v>195</c:v>
                </c:pt>
                <c:pt idx="4">
                  <c:v>10.5</c:v>
                </c:pt>
              </c:numCache>
            </c:numRef>
          </c:val>
        </c:ser>
      </c:pie3DChart>
    </c:plotArea>
    <c:legend>
      <c:legendPos val="r"/>
      <c:txPr>
        <a:bodyPr/>
        <a:lstStyle/>
        <a:p>
          <a:pPr>
            <a:defRPr sz="1400"/>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view3D>
      <c:rotX val="30"/>
      <c:perspective val="30"/>
    </c:view3D>
    <c:plotArea>
      <c:layout/>
      <c:pie3DChart>
        <c:varyColors val="1"/>
        <c:ser>
          <c:idx val="0"/>
          <c:order val="0"/>
          <c:tx>
            <c:strRef>
              <c:f>Лист1!$B$1</c:f>
              <c:strCache>
                <c:ptCount val="1"/>
                <c:pt idx="0">
                  <c:v>в тысячах рублей</c:v>
                </c:pt>
              </c:strCache>
            </c:strRef>
          </c:tx>
          <c:explosion val="25"/>
          <c:dLbls>
            <c:dLbl>
              <c:idx val="1"/>
              <c:layout>
                <c:manualLayout>
                  <c:x val="4.0895061728395084E-2"/>
                  <c:y val="-7.8032717252218345E-2"/>
                </c:manualLayout>
              </c:layout>
              <c:showVal val="1"/>
            </c:dLbl>
            <c:showVal val="1"/>
            <c:showLeaderLines val="1"/>
          </c:dLbls>
          <c:cat>
            <c:strRef>
              <c:f>Лист1!$A$2:$A$6</c:f>
              <c:strCache>
                <c:ptCount val="5"/>
                <c:pt idx="0">
                  <c:v>Дотации бюджетам муниципальных образований (127493,3)</c:v>
                </c:pt>
                <c:pt idx="1">
                  <c:v>Субвенции бюджетам муниципальных образований (83323,1)</c:v>
                </c:pt>
                <c:pt idx="2">
                  <c:v>Субсидии бюджетам муниципальных районов (8810,8)</c:v>
                </c:pt>
                <c:pt idx="3">
                  <c:v>Иные межбюджетные трансферты (239,2)</c:v>
                </c:pt>
                <c:pt idx="4">
                  <c:v>Возврат остатков субсидий, субвенций и иных межбюджетных трансфертов (-377,7)</c:v>
                </c:pt>
              </c:strCache>
            </c:strRef>
          </c:cat>
          <c:val>
            <c:numRef>
              <c:f>Лист1!$B$2:$B$6</c:f>
              <c:numCache>
                <c:formatCode>General</c:formatCode>
                <c:ptCount val="5"/>
                <c:pt idx="0">
                  <c:v>127493.3</c:v>
                </c:pt>
                <c:pt idx="1">
                  <c:v>83323.100000000006</c:v>
                </c:pt>
                <c:pt idx="2">
                  <c:v>8810.7999999999938</c:v>
                </c:pt>
                <c:pt idx="3">
                  <c:v>239.2</c:v>
                </c:pt>
                <c:pt idx="4">
                  <c:v>-377.7</c:v>
                </c:pt>
              </c:numCache>
            </c:numRef>
          </c:val>
        </c:ser>
      </c:pie3DChart>
    </c:plotArea>
    <c:legend>
      <c:legendPos val="r"/>
      <c:layout>
        <c:manualLayout>
          <c:xMode val="edge"/>
          <c:yMode val="edge"/>
          <c:x val="0.62835022358316495"/>
          <c:y val="0.13105293058866629"/>
          <c:w val="0.36239051715757847"/>
          <c:h val="0.75364578079122468"/>
        </c:manualLayout>
      </c:layout>
      <c:txPr>
        <a:bodyPr/>
        <a:lstStyle/>
        <a:p>
          <a:pPr>
            <a:defRPr sz="12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28.06.2021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28.06.2021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28.06.2021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28.06.2021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28.06.2021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28.06.2021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28.06.2021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28.06.2021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28.06.2021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28.06.2021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28.06.2021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28.06.2021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28.06.2021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solidFill>
                  <a:srgbClr val="00B050"/>
                </a:solidFill>
                <a:effectLst/>
                <a:latin typeface="Impact" pitchFamily="34" charset="0"/>
              </a:rPr>
              <a:t>БЮДЖЕТ ДЛЯ ГРАЖДАН</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 на 20</a:t>
            </a:r>
            <a:r>
              <a:rPr lang="en-US" sz="3200" i="1" dirty="0" smtClean="0">
                <a:solidFill>
                  <a:srgbClr val="00B050"/>
                </a:solidFill>
                <a:effectLst/>
                <a:latin typeface="Bernard MT Condensed" pitchFamily="18" charset="0"/>
              </a:rPr>
              <a:t>2</a:t>
            </a:r>
            <a:r>
              <a:rPr lang="ru-RU" sz="3200" i="1" dirty="0" smtClean="0">
                <a:solidFill>
                  <a:srgbClr val="00B050"/>
                </a:solidFill>
                <a:effectLst/>
                <a:latin typeface="Bernard MT Condensed" pitchFamily="18" charset="0"/>
              </a:rPr>
              <a:t>1</a:t>
            </a:r>
            <a:r>
              <a:rPr lang="ru-RU" sz="3200" i="1" dirty="0" smtClean="0">
                <a:solidFill>
                  <a:srgbClr val="00B050"/>
                </a:solidFill>
                <a:effectLst/>
                <a:latin typeface="Impact" pitchFamily="34" charset="0"/>
              </a:rPr>
              <a:t> год</a:t>
            </a:r>
            <a:r>
              <a:rPr lang="ru-RU" sz="3200" dirty="0" smtClean="0">
                <a:solidFill>
                  <a:srgbClr val="00B050"/>
                </a:solidFill>
                <a:effectLst/>
                <a:latin typeface="Impact" pitchFamily="34" charset="0"/>
              </a:rPr>
              <a:t> </a:t>
            </a:r>
            <a:r>
              <a:rPr lang="ru-RU" sz="3200" i="1" dirty="0" smtClean="0">
                <a:solidFill>
                  <a:srgbClr val="00B050"/>
                </a:solidFill>
                <a:effectLst/>
                <a:latin typeface="Impact" pitchFamily="34" charset="0"/>
              </a:rPr>
              <a:t>и на плановый период </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2022 и 2023 годов</a:t>
            </a:r>
            <a:r>
              <a:rPr lang="en-US" sz="3200" i="1" dirty="0" smtClean="0">
                <a:solidFill>
                  <a:srgbClr val="00B050"/>
                </a:solidFill>
                <a:effectLst/>
                <a:latin typeface="Bernard MT Condensed" pitchFamily="18" charset="0"/>
              </a:rPr>
              <a:t> </a:t>
            </a:r>
            <a:r>
              <a:rPr lang="ru-RU" sz="3200" i="1" dirty="0" smtClean="0">
                <a:solidFill>
                  <a:srgbClr val="00B050"/>
                </a:solidFill>
                <a:effectLst/>
                <a:latin typeface="Bernard MT Condensed" pitchFamily="18" charset="0"/>
              </a:rPr>
              <a:t/>
            </a:r>
            <a:br>
              <a:rPr lang="ru-RU" sz="3200" i="1" dirty="0" smtClean="0">
                <a:solidFill>
                  <a:srgbClr val="00B050"/>
                </a:solidFill>
                <a:effectLst/>
                <a:latin typeface="Bernard MT Condensed" pitchFamily="18" charset="0"/>
              </a:rPr>
            </a:br>
            <a:r>
              <a:rPr lang="ru-RU" sz="3200" dirty="0" smtClean="0">
                <a:solidFill>
                  <a:srgbClr val="0070C0"/>
                </a:solidFill>
                <a:effectLst/>
              </a:rPr>
              <a:t> </a:t>
            </a:r>
            <a:r>
              <a:rPr lang="ru-RU" sz="1400" i="1" dirty="0" smtClean="0">
                <a:solidFill>
                  <a:srgbClr val="0070C0"/>
                </a:solidFill>
                <a:effectLst/>
              </a:rPr>
              <a:t>Решение </a:t>
            </a:r>
            <a:r>
              <a:rPr lang="ru-RU" sz="1400" i="1" dirty="0" err="1" smtClean="0">
                <a:solidFill>
                  <a:srgbClr val="0070C0"/>
                </a:solidFill>
                <a:effectLst/>
              </a:rPr>
              <a:t>ХиславичскоГО</a:t>
            </a:r>
            <a:r>
              <a:rPr lang="en-US" sz="1400" i="1" dirty="0" smtClean="0">
                <a:solidFill>
                  <a:srgbClr val="0070C0"/>
                </a:solidFill>
                <a:effectLst/>
              </a:rPr>
              <a:t> </a:t>
            </a:r>
            <a:r>
              <a:rPr lang="ru-RU" sz="1400" i="1" dirty="0" err="1" smtClean="0">
                <a:solidFill>
                  <a:srgbClr val="0070C0"/>
                </a:solidFill>
                <a:effectLst/>
              </a:rPr>
              <a:t>районнОГО</a:t>
            </a:r>
            <a:r>
              <a:rPr lang="ru-RU" sz="1400" i="1" dirty="0" smtClean="0">
                <a:solidFill>
                  <a:srgbClr val="0070C0"/>
                </a:solidFill>
                <a:effectLst/>
              </a:rPr>
              <a:t> СОВЕТА ДЕПУТАТОВ </a:t>
            </a:r>
            <a:br>
              <a:rPr lang="ru-RU" sz="1400" i="1" dirty="0" smtClean="0">
                <a:solidFill>
                  <a:srgbClr val="0070C0"/>
                </a:solidFill>
                <a:effectLst/>
              </a:rPr>
            </a:br>
            <a:r>
              <a:rPr lang="ru-RU" sz="1400" i="1" dirty="0" smtClean="0">
                <a:solidFill>
                  <a:srgbClr val="0070C0"/>
                </a:solidFill>
                <a:effectLst/>
              </a:rPr>
              <a:t>О   бюджете муниципального образования </a:t>
            </a:r>
            <a:br>
              <a:rPr lang="ru-RU" sz="1400" i="1" dirty="0" smtClean="0">
                <a:solidFill>
                  <a:srgbClr val="0070C0"/>
                </a:solidFill>
                <a:effectLst/>
              </a:rPr>
            </a:br>
            <a:r>
              <a:rPr lang="ru-RU" sz="1400" i="1" dirty="0" smtClean="0">
                <a:solidFill>
                  <a:srgbClr val="0070C0"/>
                </a:solidFill>
                <a:effectLst/>
              </a:rPr>
              <a:t>«Хиславичский район»  Смоленской области на </a:t>
            </a:r>
            <a:br>
              <a:rPr lang="ru-RU" sz="1400" i="1" dirty="0" smtClean="0">
                <a:solidFill>
                  <a:srgbClr val="0070C0"/>
                </a:solidFill>
                <a:effectLst/>
              </a:rPr>
            </a:br>
            <a:r>
              <a:rPr lang="ru-RU" sz="1400" i="1" dirty="0" smtClean="0">
                <a:solidFill>
                  <a:srgbClr val="0070C0"/>
                </a:solidFill>
                <a:effectLst/>
              </a:rPr>
              <a:t>2021год и плановый период 2022 и 2023годов </a:t>
            </a:r>
            <a:br>
              <a:rPr lang="ru-RU" sz="1400" i="1" dirty="0" smtClean="0">
                <a:solidFill>
                  <a:srgbClr val="0070C0"/>
                </a:solidFill>
                <a:effectLst/>
              </a:rPr>
            </a:br>
            <a:r>
              <a:rPr lang="ru-RU" sz="1400" i="1" dirty="0" smtClean="0">
                <a:solidFill>
                  <a:srgbClr val="0070C0"/>
                </a:solidFill>
                <a:effectLst/>
              </a:rPr>
              <a:t>от 23.12.2020 года №54 </a:t>
            </a:r>
            <a:br>
              <a:rPr lang="ru-RU" sz="1400" i="1" dirty="0" smtClean="0">
                <a:solidFill>
                  <a:srgbClr val="0070C0"/>
                </a:solidFill>
                <a:effectLst/>
              </a:rPr>
            </a:br>
            <a:r>
              <a:rPr lang="ru-RU" sz="1400" i="1" dirty="0" smtClean="0">
                <a:solidFill>
                  <a:srgbClr val="0070C0"/>
                </a:solidFill>
                <a:effectLst/>
              </a:rPr>
              <a:t>(с изменениями в соответствии с решением </a:t>
            </a:r>
            <a:br>
              <a:rPr lang="ru-RU" sz="1400" i="1" dirty="0" smtClean="0">
                <a:solidFill>
                  <a:srgbClr val="0070C0"/>
                </a:solidFill>
                <a:effectLst/>
              </a:rPr>
            </a:br>
            <a:r>
              <a:rPr lang="ru-RU" sz="1400" i="1" dirty="0" smtClean="0">
                <a:solidFill>
                  <a:srgbClr val="0070C0"/>
                </a:solidFill>
                <a:effectLst/>
              </a:rPr>
              <a:t>№</a:t>
            </a:r>
            <a:r>
              <a:rPr lang="en-US" sz="1400" i="1" dirty="0" smtClean="0">
                <a:solidFill>
                  <a:srgbClr val="0070C0"/>
                </a:solidFill>
                <a:effectLst/>
              </a:rPr>
              <a:t>7</a:t>
            </a:r>
            <a:r>
              <a:rPr lang="ru-RU" sz="1400" i="1" dirty="0" smtClean="0">
                <a:solidFill>
                  <a:srgbClr val="0070C0"/>
                </a:solidFill>
                <a:effectLst/>
              </a:rPr>
              <a:t> от 30.03.2021, №17 от 23.06.2021)</a:t>
            </a:r>
            <a:br>
              <a:rPr lang="ru-RU" sz="1400" i="1" dirty="0" smtClean="0">
                <a:solidFill>
                  <a:srgbClr val="0070C0"/>
                </a:solidFill>
                <a:effectLst/>
              </a:rPr>
            </a:br>
            <a:endParaRPr lang="ru-RU" sz="3200" i="1" dirty="0">
              <a:solidFill>
                <a:srgbClr val="0070C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solidFill>
                  <a:schemeClr val="tx1">
                    <a:lumMod val="85000"/>
                    <a:lumOff val="15000"/>
                  </a:schemeClr>
                </a:solidFill>
              </a:rPr>
              <a:t>Муниципального образования</a:t>
            </a:r>
          </a:p>
          <a:p>
            <a:r>
              <a:rPr lang="ru-RU" sz="2000" b="1" i="1" dirty="0" smtClean="0">
                <a:solidFill>
                  <a:schemeClr val="tx1">
                    <a:lumMod val="85000"/>
                    <a:lumOff val="15000"/>
                  </a:schemeClr>
                </a:solidFill>
              </a:rPr>
              <a:t> «Хиславичский район» Смоленской области</a:t>
            </a:r>
            <a:endParaRPr lang="en-US" sz="2000" b="1" i="1" dirty="0" smtClean="0">
              <a:solidFill>
                <a:schemeClr val="tx1">
                  <a:lumMod val="85000"/>
                  <a:lumOff val="15000"/>
                </a:schemeClr>
              </a:solidFill>
            </a:endParaRPr>
          </a:p>
          <a:p>
            <a:endParaRPr lang="en-US" sz="2000" dirty="0" smtClean="0"/>
          </a:p>
          <a:p>
            <a:endParaRPr lang="ru-RU" sz="2000" b="1" i="1" dirty="0" smtClean="0"/>
          </a:p>
          <a:p>
            <a:endParaRPr lang="ru-RU" sz="2000" dirty="0" smtClean="0"/>
          </a:p>
        </p:txBody>
      </p:sp>
      <p:pic>
        <p:nvPicPr>
          <p:cNvPr id="18436" name="Рисунок 3" descr="gerb-hislavich_a3-01_150_212.jpg"/>
          <p:cNvPicPr>
            <a:picLocks noChangeAspect="1"/>
          </p:cNvPicPr>
          <p:nvPr/>
        </p:nvPicPr>
        <p:blipFill>
          <a:blip r:embed="rId2"/>
          <a:srcRect/>
          <a:stretch>
            <a:fillRect/>
          </a:stretch>
        </p:blipFill>
        <p:spPr bwMode="auto">
          <a:xfrm>
            <a:off x="214313" y="3929063"/>
            <a:ext cx="1285875" cy="1571625"/>
          </a:xfrm>
          <a:prstGeom prst="rect">
            <a:avLst/>
          </a:prstGeom>
          <a:noFill/>
          <a:ln w="9525">
            <a:noFill/>
            <a:miter lim="800000"/>
            <a:headEnd/>
            <a:tailEnd/>
          </a:ln>
        </p:spPr>
      </p:pic>
      <p:pic>
        <p:nvPicPr>
          <p:cNvPr id="18437" name="Рисунок 4" descr="dsc03301.jpg"/>
          <p:cNvPicPr>
            <a:picLocks noChangeAspect="1"/>
          </p:cNvPicPr>
          <p:nvPr/>
        </p:nvPicPr>
        <p:blipFill>
          <a:blip r:embed="rId3"/>
          <a:srcRect/>
          <a:stretch>
            <a:fillRect/>
          </a:stretch>
        </p:blipFill>
        <p:spPr bwMode="auto">
          <a:xfrm>
            <a:off x="7215188" y="4000500"/>
            <a:ext cx="1643062"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7030A0"/>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00B0F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00B0F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00B0F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00B0F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solidFill>
                  <a:srgbClr val="002060"/>
                </a:solidFill>
                <a:effectLst/>
              </a:rPr>
              <a:t>Из каких поступлений в настоящее время формируется доходная часть местного бюджета?</a:t>
            </a:r>
            <a:endParaRPr lang="ru-RU" dirty="0">
              <a:solidFill>
                <a:srgbClr val="002060"/>
              </a:solidFill>
              <a:effectLst/>
            </a:endParaRPr>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00B050"/>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00B050"/>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solidFill>
                <a:srgbClr val="00B050"/>
              </a:solidFill>
            </a:endParaRPr>
          </a:p>
          <a:p>
            <a:pPr>
              <a:buFont typeface="Wingdings 2" pitchFamily="18" charset="2"/>
              <a:buNone/>
            </a:pPr>
            <a:r>
              <a:rPr lang="ru-RU" sz="1400" b="1" i="1" dirty="0" smtClean="0">
                <a:solidFill>
                  <a:srgbClr val="00B050"/>
                </a:solidFill>
              </a:rPr>
              <a:t>Субвенции </a:t>
            </a:r>
            <a:r>
              <a:rPr lang="ru-RU" sz="1400" b="1" i="1" dirty="0" smtClean="0"/>
              <a:t>-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00B050"/>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solidFill>
                  <a:srgbClr val="0070C0"/>
                </a:solidFill>
                <a:effectLst/>
              </a:rPr>
              <a:t>Общие характеристики доходов и расходов местного бюджета </a:t>
            </a:r>
            <a:endParaRPr lang="ru-RU" sz="2800" i="1" dirty="0">
              <a:solidFill>
                <a:srgbClr val="0070C0"/>
              </a:solidFill>
              <a:effectLst/>
            </a:endParaRPr>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00B050"/>
                </a:solidFill>
                <a:effectLst/>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00B050"/>
                </a:solidFill>
                <a:effectLst/>
              </a:rPr>
            </a:br>
            <a:r>
              <a:rPr lang="ru-RU" sz="2000" dirty="0" smtClean="0">
                <a:solidFill>
                  <a:srgbClr val="00B050"/>
                </a:solidFill>
                <a:effectLst/>
              </a:rPr>
              <a:t>и на плановый период 2022 и 2023 годов</a:t>
            </a:r>
            <a:endParaRPr lang="ru-RU" sz="2000" i="1" dirty="0">
              <a:solidFill>
                <a:srgbClr val="00B050"/>
              </a:solidFill>
              <a:effectLst/>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solidFill>
                            <a:schemeClr val="tx1">
                              <a:lumMod val="95000"/>
                              <a:lumOff val="5000"/>
                            </a:schemeClr>
                          </a:solidFill>
                        </a:rPr>
                        <a:t>Наименование</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2020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2021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 01.01.</a:t>
                      </a:r>
                    </a:p>
                    <a:p>
                      <a:pPr algn="ctr">
                        <a:lnSpc>
                          <a:spcPct val="115000"/>
                        </a:lnSpc>
                        <a:spcAft>
                          <a:spcPts val="1000"/>
                        </a:spcAft>
                      </a:pPr>
                      <a:r>
                        <a:rPr lang="ru-RU" sz="1000" dirty="0" smtClean="0">
                          <a:solidFill>
                            <a:schemeClr val="tx1">
                              <a:lumMod val="95000"/>
                              <a:lumOff val="5000"/>
                            </a:schemeClr>
                          </a:solidFill>
                        </a:rPr>
                        <a:t>2022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00000"/>
                        </a:lnSpc>
                        <a:spcAft>
                          <a:spcPts val="1000"/>
                        </a:spcAft>
                      </a:pPr>
                      <a:r>
                        <a:rPr lang="ru-RU" sz="1000" dirty="0" smtClean="0">
                          <a:solidFill>
                            <a:schemeClr val="tx1">
                              <a:lumMod val="95000"/>
                              <a:lumOff val="5000"/>
                            </a:schemeClr>
                          </a:solidFill>
                        </a:rPr>
                        <a:t>На 01.01.</a:t>
                      </a:r>
                    </a:p>
                    <a:p>
                      <a:pPr algn="ctr">
                        <a:lnSpc>
                          <a:spcPct val="100000"/>
                        </a:lnSpc>
                        <a:spcAft>
                          <a:spcPts val="1000"/>
                        </a:spcAft>
                      </a:pPr>
                      <a:r>
                        <a:rPr lang="ru-RU" sz="1000" dirty="0" smtClean="0">
                          <a:solidFill>
                            <a:schemeClr val="tx1">
                              <a:lumMod val="95000"/>
                              <a:lumOff val="5000"/>
                            </a:schemeClr>
                          </a:solidFill>
                        </a:rPr>
                        <a:t>2023г</a:t>
                      </a:r>
                      <a:r>
                        <a:rPr lang="ru-RU" sz="1000" dirty="0">
                          <a:solidFill>
                            <a:schemeClr val="tx1">
                              <a:lumMod val="95000"/>
                              <a:lumOff val="5000"/>
                            </a:schemeClr>
                          </a:solidFill>
                        </a:rPr>
                        <a:t>.</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76924">
                <a:tc>
                  <a:txBody>
                    <a:bodyPr/>
                    <a:lstStyle/>
                    <a:p>
                      <a:pPr algn="l">
                        <a:lnSpc>
                          <a:spcPct val="115000"/>
                        </a:lnSpc>
                        <a:spcAft>
                          <a:spcPts val="1000"/>
                        </a:spcAft>
                      </a:pPr>
                      <a:r>
                        <a:rPr lang="ru-RU" sz="1000" dirty="0">
                          <a:solidFill>
                            <a:schemeClr val="tx1">
                              <a:lumMod val="95000"/>
                              <a:lumOff val="5000"/>
                            </a:schemeClr>
                          </a:solidFill>
                        </a:rPr>
                        <a:t>Дефицит бюджета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Обслуживание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Объем муниципального долга, в том числе:</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4857,4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4777,1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4782,4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11200,15</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89130">
                <a:tc>
                  <a:txBody>
                    <a:bodyPr/>
                    <a:lstStyle/>
                    <a:p>
                      <a:pPr algn="l">
                        <a:lnSpc>
                          <a:spcPct val="115000"/>
                        </a:lnSpc>
                        <a:spcAft>
                          <a:spcPts val="1000"/>
                        </a:spcAft>
                      </a:pPr>
                      <a:r>
                        <a:rPr lang="ru-RU" sz="1000" dirty="0">
                          <a:solidFill>
                            <a:schemeClr val="tx1">
                              <a:lumMod val="95000"/>
                              <a:lumOff val="5000"/>
                            </a:schemeClr>
                          </a:solidFill>
                        </a:rPr>
                        <a:t> -бюджетные кредиты, полученные от бюджетов других уровней бюджетной системы Российской Федерации</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 -кредиты, полученные от кредитных организаций</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1110,0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177055">
                <a:tc>
                  <a:txBody>
                    <a:bodyPr/>
                    <a:lstStyle/>
                    <a:p>
                      <a:pPr algn="l">
                        <a:lnSpc>
                          <a:spcPct val="115000"/>
                        </a:lnSpc>
                        <a:spcAft>
                          <a:spcPts val="1000"/>
                        </a:spcAft>
                      </a:pPr>
                      <a:r>
                        <a:rPr lang="ru-RU" sz="1000" dirty="0">
                          <a:solidFill>
                            <a:schemeClr val="tx1">
                              <a:lumMod val="95000"/>
                              <a:lumOff val="5000"/>
                            </a:schemeClr>
                          </a:solidFill>
                        </a:rPr>
                        <a:t>Источники погашения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a:bodyPr>
          <a:lstStyle/>
          <a:p>
            <a:pPr>
              <a:defRPr/>
            </a:pPr>
            <a:r>
              <a:rPr lang="ru-RU" sz="3600" i="1" dirty="0" smtClean="0">
                <a:solidFill>
                  <a:srgbClr val="00B050"/>
                </a:solidFill>
                <a:effectLst/>
              </a:rPr>
              <a:t>Что такое «Бюджет для граждан?»</a:t>
            </a:r>
            <a:r>
              <a:rPr lang="ru-RU" sz="3600" i="1" dirty="0" smtClean="0">
                <a:effectLst/>
              </a:rPr>
              <a:t/>
            </a:r>
            <a:br>
              <a:rPr lang="ru-RU" sz="3600" i="1" dirty="0" smtClean="0">
                <a:effectLst/>
              </a:rPr>
            </a:br>
            <a:endParaRPr lang="ru-RU" sz="3600" i="1" dirty="0">
              <a:effectLst/>
            </a:endParaRPr>
          </a:p>
        </p:txBody>
      </p:sp>
      <p:sp>
        <p:nvSpPr>
          <p:cNvPr id="19459" name="Содержимое 2"/>
          <p:cNvSpPr>
            <a:spLocks noGrp="1"/>
          </p:cNvSpPr>
          <p:nvPr>
            <p:ph idx="1"/>
          </p:nvPr>
        </p:nvSpPr>
        <p:spPr>
          <a:xfrm>
            <a:off x="457200" y="1928813"/>
            <a:ext cx="8229600" cy="4379912"/>
          </a:xfrm>
        </p:spPr>
        <p:txBody>
          <a:bodyPr/>
          <a:lstStyle/>
          <a:p>
            <a:pPr algn="just"/>
            <a:r>
              <a:rPr lang="ru-RU" sz="2400" b="1" i="1" dirty="0" smtClean="0">
                <a:solidFill>
                  <a:srgbClr val="0070C0"/>
                </a:solidFill>
              </a:rPr>
              <a:t>«Бюджет для граждан» </a:t>
            </a:r>
            <a:r>
              <a:rPr lang="ru-RU" sz="2400" i="1" dirty="0" smtClean="0">
                <a:solidFill>
                  <a:srgbClr val="0070C0"/>
                </a:solidFill>
              </a:rPr>
              <a:t>познакомит вас с положениями основного финансового</a:t>
            </a:r>
            <a:r>
              <a:rPr lang="ru-RU" sz="2400" b="1" i="1" dirty="0" smtClean="0">
                <a:solidFill>
                  <a:srgbClr val="0070C0"/>
                </a:solidFill>
              </a:rPr>
              <a:t> </a:t>
            </a:r>
            <a:r>
              <a:rPr lang="ru-RU" sz="2400" i="1" dirty="0" smtClean="0">
                <a:solidFill>
                  <a:srgbClr val="0070C0"/>
                </a:solidFill>
              </a:rPr>
              <a:t>документа Хиславичского района Смоленской области.</a:t>
            </a:r>
          </a:p>
          <a:p>
            <a:pPr algn="just"/>
            <a:r>
              <a:rPr lang="ru-RU" sz="2400" i="1" dirty="0" smtClean="0">
                <a:solidFill>
                  <a:srgbClr val="0070C0"/>
                </a:solidFill>
              </a:rPr>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i="1" dirty="0" smtClean="0">
              <a:solidFill>
                <a:srgbClr val="FFC000"/>
              </a:solidFill>
            </a:endParaRPr>
          </a:p>
          <a:p>
            <a:pPr algn="ctr" fontAlgn="auto">
              <a:spcBef>
                <a:spcPts val="0"/>
              </a:spcBef>
              <a:spcAft>
                <a:spcPts val="0"/>
              </a:spcAft>
              <a:defRPr/>
            </a:pPr>
            <a:r>
              <a:rPr lang="ru-RU" sz="2800" b="1" i="1" dirty="0" smtClean="0">
                <a:solidFill>
                  <a:srgbClr val="002060"/>
                </a:solidFill>
              </a:rPr>
              <a:t>Доходы </a:t>
            </a:r>
            <a:r>
              <a:rPr lang="ru-RU" sz="2800" b="1" i="1" dirty="0">
                <a:solidFill>
                  <a:srgbClr val="002060"/>
                </a:solidFill>
              </a:rPr>
              <a:t>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a:t>
            </a:r>
            <a:r>
              <a:rPr lang="ru-RU" sz="2800" b="1" i="1" dirty="0">
                <a:solidFill>
                  <a:srgbClr val="002060"/>
                </a:solidFill>
              </a:rPr>
              <a:t>202</a:t>
            </a:r>
            <a:r>
              <a:rPr lang="en-US" sz="2800" b="1" i="1" dirty="0">
                <a:solidFill>
                  <a:srgbClr val="002060"/>
                </a:solidFill>
              </a:rPr>
              <a:t>1</a:t>
            </a:r>
            <a:r>
              <a:rPr lang="ru-RU" sz="2800" b="1" i="1" dirty="0">
                <a:solidFill>
                  <a:srgbClr val="00206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2022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2023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002060"/>
                </a:solidFill>
                <a:effectLst/>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002060"/>
                </a:solidFill>
                <a:effectLst/>
              </a:rPr>
              <a:t/>
            </a:r>
            <a:br>
              <a:rPr lang="ru-RU" dirty="0" smtClean="0">
                <a:solidFill>
                  <a:srgbClr val="002060"/>
                </a:solidFill>
                <a:effectLst/>
              </a:rPr>
            </a:br>
            <a:endParaRPr lang="ru-RU" dirty="0">
              <a:solidFill>
                <a:srgbClr val="002060"/>
              </a:solidFill>
              <a:effectLst/>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2021 год 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793234"/>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 (первонач.)</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240199,4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195690,7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234098,5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00063" y="285750"/>
          <a:ext cx="8215312" cy="4181475"/>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219488,7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174482,4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211698,2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83323,1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76374,5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80434,0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субсидии</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8810,8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548,7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46175,0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1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-377,7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357158" y="4500570"/>
            <a:ext cx="8286750" cy="2123658"/>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chemeClr val="tx1">
                    <a:lumMod val="95000"/>
                    <a:lumOff val="5000"/>
                  </a:schemeClr>
                </a:solidFill>
                <a:latin typeface="Times New Roman" pitchFamily="18" charset="0"/>
              </a:rPr>
              <a:t>Основным налоговым доходом, формирующим бюджет муниципального района, является </a:t>
            </a:r>
            <a:r>
              <a:rPr lang="ru-RU" sz="1600" b="1" i="1" dirty="0" smtClean="0">
                <a:solidFill>
                  <a:schemeClr val="tx1">
                    <a:lumMod val="95000"/>
                    <a:lumOff val="5000"/>
                  </a:schemeClr>
                </a:solidFill>
                <a:latin typeface="Times New Roman" pitchFamily="18" charset="0"/>
              </a:rPr>
              <a:t>в </a:t>
            </a:r>
            <a:r>
              <a:rPr lang="ru-RU" sz="1600" b="1" i="1" dirty="0">
                <a:solidFill>
                  <a:schemeClr val="tx1">
                    <a:lumMod val="95000"/>
                    <a:lumOff val="5000"/>
                  </a:schemeClr>
                </a:solidFill>
                <a:latin typeface="Times New Roman" pitchFamily="18" charset="0"/>
              </a:rPr>
              <a:t>бюджет муниципального района, являются плательщики налога на доходы физических лиц</a:t>
            </a:r>
            <a:r>
              <a:rPr lang="ru-RU" sz="1600" b="1" i="1" dirty="0" smtClean="0">
                <a:solidFill>
                  <a:schemeClr val="tx1">
                    <a:lumMod val="95000"/>
                    <a:lumOff val="5000"/>
                  </a:schemeClr>
                </a:solidFill>
                <a:latin typeface="Times New Roman" pitchFamily="18" charset="0"/>
              </a:rPr>
              <a:t>: </a:t>
            </a:r>
            <a:endParaRPr lang="en-US" sz="1600" b="1" i="1" dirty="0" smtClean="0">
              <a:solidFill>
                <a:schemeClr val="tx1">
                  <a:lumMod val="95000"/>
                  <a:lumOff val="5000"/>
                </a:schemeClr>
              </a:solidFill>
              <a:latin typeface="Times New Roman" pitchFamily="18" charset="0"/>
            </a:endParaRPr>
          </a:p>
          <a:p>
            <a:pPr algn="just" eaLnBrk="0" hangingPunct="0"/>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lumMod val="95000"/>
                  <a:lumOff val="5000"/>
                </a:schemeClr>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неналоговых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143008"/>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безвозмездных поступлений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rgbClr val="FFC000"/>
              </a:solidFill>
            </a:endParaRPr>
          </a:p>
        </p:txBody>
      </p:sp>
      <p:graphicFrame>
        <p:nvGraphicFramePr>
          <p:cNvPr id="7" name="Содержимое 6"/>
          <p:cNvGraphicFramePr>
            <a:graphicFrameLocks noGrp="1"/>
          </p:cNvGraphicFramePr>
          <p:nvPr>
            <p:ph idx="1"/>
          </p:nvPr>
        </p:nvGraphicFramePr>
        <p:xfrm>
          <a:off x="457200" y="1600200"/>
          <a:ext cx="8472518"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solidFill>
                  <a:srgbClr val="7030A0"/>
                </a:solidFill>
                <a:effectLst/>
              </a:rPr>
              <a:t>Межбюджетные отношения</a:t>
            </a:r>
            <a:endParaRPr lang="ru-RU" sz="3200" i="1" dirty="0">
              <a:solidFill>
                <a:srgbClr val="7030A0"/>
              </a:solidFill>
              <a:effectLst/>
            </a:endParaRPr>
          </a:p>
        </p:txBody>
      </p:sp>
      <p:sp>
        <p:nvSpPr>
          <p:cNvPr id="35843" name="Содержимое 2"/>
          <p:cNvSpPr>
            <a:spLocks noGrp="1"/>
          </p:cNvSpPr>
          <p:nvPr>
            <p:ph idx="1"/>
          </p:nvPr>
        </p:nvSpPr>
        <p:spPr/>
        <p:txBody>
          <a:bodyPr/>
          <a:lstStyle/>
          <a:p>
            <a:pPr algn="just">
              <a:buClr>
                <a:schemeClr val="accent3">
                  <a:lumMod val="75000"/>
                </a:schemeClr>
              </a:buClr>
            </a:pPr>
            <a:r>
              <a:rPr lang="ru-RU" sz="1800" b="1" i="1" dirty="0" smtClean="0">
                <a:solidFill>
                  <a:schemeClr val="accent3">
                    <a:lumMod val="50000"/>
                  </a:schemeClr>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1 году из  бюджета муниципального образования, составляет 27680,8 тысяч рублей.</a:t>
            </a:r>
            <a:endParaRPr lang="en-US" sz="1800" b="1" i="1" dirty="0" smtClean="0">
              <a:solidFill>
                <a:schemeClr val="accent3">
                  <a:lumMod val="50000"/>
                </a:schemeClr>
              </a:solidFill>
            </a:endParaRP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2 году из  бюджета муниципального образования, составляет 27032,6 тысяч рублей.</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3 году из  бюджета муниципального образования, составляет 23657,3 тысяч рублей.</a:t>
            </a:r>
          </a:p>
          <a:p>
            <a:pPr algn="just">
              <a:buClr>
                <a:schemeClr val="accent3">
                  <a:lumMod val="75000"/>
                </a:schemeClr>
              </a:buClr>
            </a:pPr>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00B050"/>
                </a:solidFill>
                <a:latin typeface="Times New Roman" pitchFamily="18" charset="0"/>
              </a:rPr>
              <a:t>Межбюджетные трансферты  на </a:t>
            </a:r>
            <a:r>
              <a:rPr lang="ru-RU" sz="1600" b="1" i="1" dirty="0" smtClean="0">
                <a:solidFill>
                  <a:srgbClr val="00B050"/>
                </a:solidFill>
                <a:latin typeface="Times New Roman" pitchFamily="18" charset="0"/>
              </a:rPr>
              <a:t>2021год </a:t>
            </a:r>
            <a:r>
              <a:rPr lang="ru-RU" sz="1600" b="1" i="1" dirty="0">
                <a:solidFill>
                  <a:srgbClr val="00B050"/>
                </a:solidFill>
                <a:latin typeface="Times New Roman" pitchFamily="18" charset="0"/>
              </a:rPr>
              <a:t>и на плановый период </a:t>
            </a:r>
            <a:r>
              <a:rPr lang="ru-RU" sz="1600" b="1" i="1" dirty="0" smtClean="0">
                <a:solidFill>
                  <a:srgbClr val="00B050"/>
                </a:solidFill>
                <a:latin typeface="Times New Roman" pitchFamily="18" charset="0"/>
              </a:rPr>
              <a:t>2022 </a:t>
            </a:r>
            <a:r>
              <a:rPr lang="ru-RU" sz="1600" b="1" i="1" dirty="0">
                <a:solidFill>
                  <a:srgbClr val="00B050"/>
                </a:solidFill>
                <a:latin typeface="Times New Roman" pitchFamily="18" charset="0"/>
              </a:rPr>
              <a:t>и </a:t>
            </a:r>
            <a:r>
              <a:rPr lang="ru-RU" sz="1600" b="1" i="1" dirty="0" smtClean="0">
                <a:solidFill>
                  <a:srgbClr val="00B050"/>
                </a:solidFill>
                <a:latin typeface="Times New Roman" pitchFamily="18" charset="0"/>
              </a:rPr>
              <a:t>2023 </a:t>
            </a:r>
            <a:r>
              <a:rPr lang="ru-RU" sz="1600" b="1" i="1" dirty="0">
                <a:solidFill>
                  <a:srgbClr val="00B050"/>
                </a:solidFill>
                <a:latin typeface="Times New Roman" pitchFamily="18" charset="0"/>
              </a:rPr>
              <a:t>годов</a:t>
            </a:r>
          </a:p>
          <a:p>
            <a:pPr algn="just" eaLnBrk="0" hangingPunct="0"/>
            <a:r>
              <a:rPr lang="ru-RU" sz="1400" b="1" i="1" dirty="0">
                <a:solidFill>
                  <a:srgbClr val="00B050"/>
                </a:solidFill>
                <a:latin typeface="Times New Roman" pitchFamily="18" charset="0"/>
              </a:rPr>
              <a:t>                                                                                                                                                                                  </a:t>
            </a:r>
            <a:r>
              <a:rPr lang="ru-RU" sz="1400" b="1" i="1" dirty="0" smtClean="0">
                <a:solidFill>
                  <a:srgbClr val="00B050"/>
                </a:solidFill>
                <a:latin typeface="Times New Roman" pitchFamily="18" charset="0"/>
              </a:rPr>
              <a:t>тыс.рублей</a:t>
            </a:r>
            <a:endParaRPr lang="ru-RU" sz="1400" i="1" dirty="0">
              <a:solidFill>
                <a:srgbClr val="00B050"/>
              </a:solidFill>
            </a:endParaRPr>
          </a:p>
        </p:txBody>
      </p:sp>
      <p:graphicFrame>
        <p:nvGraphicFramePr>
          <p:cNvPr id="5" name="Таблица 4"/>
          <p:cNvGraphicFramePr>
            <a:graphicFrameLocks noGrp="1"/>
          </p:cNvGraphicFramePr>
          <p:nvPr/>
        </p:nvGraphicFramePr>
        <p:xfrm>
          <a:off x="357158" y="744828"/>
          <a:ext cx="8429714" cy="5970320"/>
        </p:xfrm>
        <a:graphic>
          <a:graphicData uri="http://schemas.openxmlformats.org/drawingml/2006/table">
            <a:tbl>
              <a:tblPr firstRow="1" bandRow="1">
                <a:tableStyleId>{5C22544A-7EE6-4342-B048-85BDC9FD1C3A}</a:tableStyleId>
              </a:tblPr>
              <a:tblGrid>
                <a:gridCol w="500066"/>
                <a:gridCol w="3679373"/>
                <a:gridCol w="850055"/>
                <a:gridCol w="850055"/>
                <a:gridCol w="850055"/>
                <a:gridCol w="850055"/>
                <a:gridCol w="850055"/>
              </a:tblGrid>
              <a:tr h="500691">
                <a:tc>
                  <a:txBody>
                    <a:bodyPr/>
                    <a:lstStyle/>
                    <a:p>
                      <a:r>
                        <a:rPr lang="ru-RU" sz="1400" i="1" u="none" dirty="0" smtClean="0">
                          <a:solidFill>
                            <a:schemeClr val="tx1">
                              <a:lumMod val="95000"/>
                              <a:lumOff val="5000"/>
                            </a:schemeClr>
                          </a:solidFill>
                        </a:rPr>
                        <a:t>№ </a:t>
                      </a:r>
                      <a:r>
                        <a:rPr lang="ru-RU" sz="1400" i="1" u="none" dirty="0" err="1" smtClean="0">
                          <a:solidFill>
                            <a:schemeClr val="tx1">
                              <a:lumMod val="95000"/>
                              <a:lumOff val="5000"/>
                            </a:schemeClr>
                          </a:solidFill>
                        </a:rPr>
                        <a:t>п</a:t>
                      </a:r>
                      <a:r>
                        <a:rPr lang="ru-RU" sz="1400" i="1" u="none" dirty="0" smtClean="0">
                          <a:solidFill>
                            <a:schemeClr val="tx1">
                              <a:lumMod val="95000"/>
                              <a:lumOff val="5000"/>
                            </a:schemeClr>
                          </a:solidFill>
                        </a:rPr>
                        <a:t>/</a:t>
                      </a:r>
                      <a:r>
                        <a:rPr lang="ru-RU" sz="1400" i="1" u="none" dirty="0" err="1" smtClean="0">
                          <a:solidFill>
                            <a:schemeClr val="tx1">
                              <a:lumMod val="95000"/>
                              <a:lumOff val="5000"/>
                            </a:schemeClr>
                          </a:solidFill>
                        </a:rPr>
                        <a:t>п</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Наименование трансферта</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2019 год </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2020 год</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2021год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2022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2023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0893">
                <a:tc>
                  <a:txBody>
                    <a:bodyPr/>
                    <a:lstStyle/>
                    <a:p>
                      <a:r>
                        <a:rPr lang="ru-RU" sz="900" dirty="0" smtClean="0">
                          <a:solidFill>
                            <a:schemeClr val="tx1">
                              <a:lumMod val="95000"/>
                              <a:lumOff val="5000"/>
                            </a:schemeClr>
                          </a:solidFill>
                        </a:rPr>
                        <a:t>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Дотации: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90147,0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129531,0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127493,3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97420,0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84950,0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20893">
                <a:tc>
                  <a:txBody>
                    <a:bodyPr/>
                    <a:lstStyle/>
                    <a:p>
                      <a:r>
                        <a:rPr lang="ru-RU" sz="900" dirty="0" smtClean="0">
                          <a:solidFill>
                            <a:schemeClr val="tx1">
                              <a:lumMod val="95000"/>
                              <a:lumOff val="5000"/>
                            </a:schemeClr>
                          </a:solidFill>
                        </a:rPr>
                        <a:t>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38170,8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10838,1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8810,8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548,7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46175,0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485965">
                <a:tc>
                  <a:txBody>
                    <a:bodyPr/>
                    <a:lstStyle/>
                    <a:p>
                      <a:r>
                        <a:rPr lang="ru-RU" sz="900" dirty="0" smtClean="0">
                          <a:solidFill>
                            <a:schemeClr val="tx1">
                              <a:lumMod val="95000"/>
                              <a:lumOff val="5000"/>
                            </a:schemeClr>
                          </a:solidFill>
                        </a:rPr>
                        <a:t>2.1.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940,5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реализацию мероприятий по обеспечению жильем молодых семей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1066,1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466,8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478,6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Субсидия бюджетам муниципальных районов на поддержку отрасли культуры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45696,4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67712">
                <a:tc>
                  <a:txBody>
                    <a:bodyPr/>
                    <a:lstStyle/>
                    <a:p>
                      <a:r>
                        <a:rPr lang="ru-RU" sz="900" dirty="0" smtClean="0">
                          <a:solidFill>
                            <a:schemeClr val="tx1">
                              <a:lumMod val="95000"/>
                              <a:lumOff val="5000"/>
                            </a:schemeClr>
                          </a:solidFill>
                        </a:rPr>
                        <a:t>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endParaRPr lang="ru-RU" sz="1000" baseline="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1528">
                <a:tc>
                  <a:txBody>
                    <a:bodyPr/>
                    <a:lstStyle/>
                    <a:p>
                      <a:r>
                        <a:rPr lang="ru-RU" sz="900" dirty="0" smtClean="0">
                          <a:solidFill>
                            <a:schemeClr val="tx1">
                              <a:lumMod val="95000"/>
                              <a:lumOff val="5000"/>
                            </a:schemeClr>
                          </a:solidFill>
                        </a:rPr>
                        <a:t>2.5.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2.6.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endParaRPr kumimoji="0" lang="ru-RU" sz="1800" kern="1200" baseline="0" dirty="0" smtClean="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929,4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2256,3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(обновление</a:t>
                      </a:r>
                      <a:r>
                        <a:rPr kumimoji="0" lang="en-US" sz="1000" kern="1200" baseline="0" dirty="0" smtClean="0">
                          <a:solidFill>
                            <a:schemeClr val="tx1">
                              <a:lumMod val="95000"/>
                              <a:lumOff val="5000"/>
                            </a:schemeClr>
                          </a:solidFill>
                          <a:latin typeface="+mn-lt"/>
                          <a:ea typeface="+mn-ea"/>
                          <a:cs typeface="+mn-cs"/>
                        </a:rPr>
                        <a:t>) </a:t>
                      </a:r>
                      <a:r>
                        <a:rPr kumimoji="0" lang="ru-RU" sz="1000" kern="1200" baseline="0" dirty="0" smtClean="0">
                          <a:solidFill>
                            <a:schemeClr val="tx1">
                              <a:lumMod val="95000"/>
                              <a:lumOff val="5000"/>
                            </a:schemeClr>
                          </a:solidFill>
                          <a:latin typeface="+mn-lt"/>
                          <a:ea typeface="+mn-ea"/>
                          <a:cs typeface="+mn-cs"/>
                        </a:rPr>
                        <a:t>материально-технической базы для реализации основных и дополнительных общеобразовательных программ цифрового и гуманитарного профилей в общеобразовательных организациях, расположенных в сельской местности и малых городах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1359,4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24794">
                <a:tc>
                  <a:txBody>
                    <a:bodyPr/>
                    <a:lstStyle/>
                    <a:p>
                      <a:r>
                        <a:rPr lang="ru-RU" sz="900" dirty="0" smtClean="0">
                          <a:solidFill>
                            <a:schemeClr val="tx1">
                              <a:lumMod val="95000"/>
                              <a:lumOff val="5000"/>
                            </a:schemeClr>
                          </a:solidFill>
                        </a:rPr>
                        <a:t>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муниципальным районам из резервного фонда Администрации Смоленской области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1805,0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a:defRPr/>
            </a:pPr>
            <a:r>
              <a:rPr lang="en-US" i="1" dirty="0" err="1" smtClean="0">
                <a:effectLst/>
              </a:rPr>
              <a:t>Как</a:t>
            </a:r>
            <a:r>
              <a:rPr lang="en-US" i="1" dirty="0" smtClean="0">
                <a:effectLst/>
              </a:rPr>
              <a:t> </a:t>
            </a:r>
            <a:r>
              <a:rPr lang="en-US" i="1" dirty="0" err="1" smtClean="0">
                <a:effectLst/>
              </a:rPr>
              <a:t>определяется</a:t>
            </a:r>
            <a:r>
              <a:rPr lang="en-US" i="1" dirty="0" smtClean="0">
                <a:effectLst/>
              </a:rPr>
              <a:t> </a:t>
            </a:r>
            <a:r>
              <a:rPr lang="en-US" i="1" dirty="0" err="1" smtClean="0">
                <a:effectLst/>
              </a:rPr>
              <a:t>баланс</a:t>
            </a:r>
            <a:r>
              <a:rPr lang="en-US" i="1" dirty="0" smtClean="0">
                <a:effectLst/>
              </a:rPr>
              <a:t> </a:t>
            </a:r>
            <a:r>
              <a:rPr lang="en-US" i="1" dirty="0" err="1" smtClean="0">
                <a:effectLst/>
              </a:rPr>
              <a:t>бюджета</a:t>
            </a:r>
            <a:r>
              <a:rPr lang="en-US" i="1" dirty="0" smtClean="0">
                <a:effectLst/>
              </a:rPr>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357158" y="642918"/>
          <a:ext cx="8501122" cy="6061586"/>
        </p:xfrm>
        <a:graphic>
          <a:graphicData uri="http://schemas.openxmlformats.org/drawingml/2006/table">
            <a:tbl>
              <a:tblPr/>
              <a:tblGrid>
                <a:gridCol w="498436"/>
                <a:gridCol w="3716406"/>
                <a:gridCol w="857256"/>
                <a:gridCol w="857256"/>
                <a:gridCol w="857256"/>
                <a:gridCol w="857256"/>
                <a:gridCol w="857256"/>
              </a:tblGrid>
              <a:tr h="310453">
                <a:tc>
                  <a:txBody>
                    <a:bodyPr/>
                    <a:lstStyle/>
                    <a:p>
                      <a:r>
                        <a:rPr lang="ru-RU" sz="900" dirty="0" smtClean="0">
                          <a:solidFill>
                            <a:schemeClr val="tx1">
                              <a:lumMod val="95000"/>
                              <a:lumOff val="5000"/>
                            </a:schemeClr>
                          </a:solidFill>
                        </a:rPr>
                        <a:t>2.10.</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проведение проектно-изыскательских работ, разработку проектно-сметной документации на капитальный</a:t>
                      </a:r>
                      <a:r>
                        <a:rPr lang="ru-RU" sz="900" baseline="0" dirty="0" smtClean="0">
                          <a:solidFill>
                            <a:schemeClr val="tx1">
                              <a:lumMod val="95000"/>
                              <a:lumOff val="5000"/>
                            </a:schemeClr>
                          </a:solidFill>
                        </a:rPr>
                        <a:t> ремонт гидротехнических сооружений, находящихся в муниципальной собственности</a:t>
                      </a:r>
                      <a:r>
                        <a:rPr lang="ru-RU" sz="900" dirty="0" smtClean="0">
                          <a:solidFill>
                            <a:schemeClr val="tx1">
                              <a:lumMod val="95000"/>
                              <a:lumOff val="5000"/>
                            </a:schemeClr>
                          </a:solidFill>
                        </a:rPr>
                        <a:t>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2.11.</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муниципальных учреждений культуры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446,0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2.12.</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35975,2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6416,5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a:t>
                      </a:r>
                      <a:r>
                        <a:rPr lang="ru-RU" sz="900" dirty="0">
                          <a:solidFill>
                            <a:schemeClr val="tx1">
                              <a:lumMod val="95000"/>
                              <a:lumOff val="5000"/>
                            </a:schemeClr>
                          </a:solidFill>
                        </a:rPr>
                        <a:t>0</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84479,1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83323,1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76374,5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80434,0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3.1.</a:t>
                      </a:r>
                    </a:p>
                    <a:p>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Субвенции бюджетам муниципальных районов на выполнение передаваемых полномочий субъектов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75551,2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82150,0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79231,3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72378,4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76467,6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государственную регистрацию актов гражданского состояния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700,0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713,2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777,1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tx1">
                              <a:lumMod val="95000"/>
                              <a:lumOff val="5000"/>
                            </a:schemeClr>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1614,5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Субвенции бюджетам муниципальных</a:t>
                      </a:r>
                      <a:r>
                        <a:rPr lang="ru-RU" sz="1000" baseline="0" dirty="0" smtClean="0">
                          <a:solidFill>
                            <a:schemeClr val="tx1">
                              <a:lumMod val="95000"/>
                              <a:lumOff val="5000"/>
                            </a:schemeClr>
                          </a:solidFill>
                        </a:rPr>
                        <a:t> районов на проведение Всероссийской переписи населения 2020 года</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110,4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tx1">
                              <a:lumMod val="95000"/>
                              <a:lumOff val="5000"/>
                            </a:schemeClr>
                          </a:solidFill>
                        </a:rPr>
                        <a:t>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Иные межбюджетные трансферты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4.1.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4.2.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безвозмездные поступления в бюджеты муниципальных районов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Возврат остатков субсидий, субвенций и иных межбюджетных трансфертов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-377,7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b="1" dirty="0" smtClean="0">
                          <a:solidFill>
                            <a:schemeClr val="tx1">
                              <a:lumMod val="95000"/>
                              <a:lumOff val="5000"/>
                            </a:schemeClr>
                          </a:solidFill>
                        </a:rPr>
                        <a:t>ИТОГО МЕЖБЮДЖЕТНЫХ ТРАНСФЕРТОВ:</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204782,5</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225184,2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219488,7</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174482,4</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211698,2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rgbClr val="0070C0"/>
                </a:solidFill>
                <a:latin typeface="Bookman Old Style" pitchFamily="18" charset="0"/>
                <a:cs typeface="Times New Roman" pitchFamily="18" charset="0"/>
              </a:rPr>
              <a:t>Направления увеличения доходной базы</a:t>
            </a:r>
            <a:endParaRPr lang="ru-RU" b="1" i="1" dirty="0">
              <a:solidFill>
                <a:srgbClr val="0070C0"/>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rgbClr val="0070C0"/>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rgbClr val="0070C0"/>
                </a:solidFill>
                <a:latin typeface="Bookman Old Style" pitchFamily="18" charset="0"/>
              </a:rPr>
              <a:t>- Усиление инвестиционной направленности экономического развития;</a:t>
            </a:r>
          </a:p>
          <a:p>
            <a:pPr>
              <a:defRPr/>
            </a:pPr>
            <a:r>
              <a:rPr lang="ru-RU" sz="1600" b="1" i="1" dirty="0">
                <a:solidFill>
                  <a:srgbClr val="0070C0"/>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rgbClr val="0070C0"/>
                </a:solidFill>
                <a:latin typeface="Bookman Old Style" pitchFamily="18" charset="0"/>
              </a:rPr>
              <a:t>- Повышение эффективности управления муниципальной собственностью;</a:t>
            </a:r>
          </a:p>
          <a:p>
            <a:pPr>
              <a:defRPr/>
            </a:pPr>
            <a:r>
              <a:rPr lang="ru-RU" sz="1600" b="1" i="1" dirty="0">
                <a:solidFill>
                  <a:srgbClr val="0070C0"/>
                </a:solidFill>
                <a:latin typeface="Bookman Old Style" pitchFamily="18" charset="0"/>
              </a:rPr>
              <a:t>- Сокращение недоимки по налогам;</a:t>
            </a:r>
          </a:p>
          <a:p>
            <a:pPr>
              <a:defRPr/>
            </a:pPr>
            <a:r>
              <a:rPr lang="ru-RU" sz="1600" b="1" i="1" dirty="0">
                <a:solidFill>
                  <a:srgbClr val="0070C0"/>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rgbClr val="0070C0"/>
                </a:solidFill>
                <a:latin typeface="Bookman Old Style" pitchFamily="18" charset="0"/>
              </a:rPr>
              <a:t>- Создание условий для обеспечения устойчивого исполнения местных бюджетов.</a:t>
            </a:r>
          </a:p>
          <a:p>
            <a:pPr>
              <a:defRPr/>
            </a:pPr>
            <a:endParaRPr lang="ru-RU" sz="1600" dirty="0">
              <a:solidFill>
                <a:srgbClr val="0070C0"/>
              </a:solidFill>
              <a:latin typeface="Bookman Old Style" pitchFamily="18" charset="0"/>
            </a:endParaRPr>
          </a:p>
          <a:p>
            <a:pPr>
              <a:defRPr/>
            </a:pPr>
            <a:endParaRPr lang="ru-RU" b="1" i="1" dirty="0">
              <a:solidFill>
                <a:srgbClr val="0070C0"/>
              </a:solidFill>
              <a:latin typeface="Bookman Old Style"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2021 год </a:t>
            </a:r>
            <a:br>
              <a:rPr lang="ru-RU" sz="2000" i="1" dirty="0" smtClean="0">
                <a:solidFill>
                  <a:srgbClr val="0070C0"/>
                </a:solidFill>
                <a:effectLst/>
              </a:rPr>
            </a:br>
            <a:r>
              <a:rPr lang="ru-RU" sz="2000" i="1" dirty="0" smtClean="0">
                <a:solidFill>
                  <a:srgbClr val="0070C0"/>
                </a:solidFill>
                <a:effectLst/>
              </a:rPr>
              <a:t>246160,7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2022 год </a:t>
            </a:r>
            <a:br>
              <a:rPr lang="ru-RU" sz="2000" i="1" dirty="0" smtClean="0">
                <a:solidFill>
                  <a:srgbClr val="0070C0"/>
                </a:solidFill>
                <a:effectLst/>
              </a:rPr>
            </a:br>
            <a:r>
              <a:rPr lang="ru-RU" sz="2000" i="1" dirty="0" smtClean="0">
                <a:solidFill>
                  <a:srgbClr val="0070C0"/>
                </a:solidFill>
                <a:effectLst/>
              </a:rPr>
              <a:t>195690,7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2023 год </a:t>
            </a:r>
            <a:br>
              <a:rPr lang="ru-RU" sz="2000" i="1" dirty="0" smtClean="0">
                <a:solidFill>
                  <a:srgbClr val="0070C0"/>
                </a:solidFill>
                <a:effectLst/>
              </a:rPr>
            </a:br>
            <a:r>
              <a:rPr lang="ru-RU" sz="2000" i="1" dirty="0" smtClean="0">
                <a:solidFill>
                  <a:srgbClr val="0070C0"/>
                </a:solidFill>
                <a:effectLst/>
              </a:rPr>
              <a:t>234098,5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71472" y="2643182"/>
            <a:ext cx="8215312" cy="2739211"/>
          </a:xfrm>
          <a:prstGeom prst="rect">
            <a:avLst/>
          </a:prstGeom>
          <a:noFill/>
          <a:ln w="9525">
            <a:noFill/>
            <a:miter lim="800000"/>
            <a:headEnd/>
            <a:tailEnd/>
          </a:ln>
        </p:spPr>
        <p:txBody>
          <a:bodyPr wrap="square" anchor="ctr">
            <a:spAutoFit/>
          </a:bodyPr>
          <a:lstStyle/>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r>
              <a:rPr lang="ru-RU" sz="2400" b="1" i="1" dirty="0" smtClean="0">
                <a:latin typeface="Times New Roman" pitchFamily="18" charset="0"/>
              </a:rPr>
              <a:t>.</a:t>
            </a:r>
            <a:endParaRPr lang="ru-RU" sz="2800" i="1" dirty="0"/>
          </a:p>
        </p:txBody>
      </p:sp>
      <p:pic>
        <p:nvPicPr>
          <p:cNvPr id="1027" name="Picture 3"/>
          <p:cNvPicPr>
            <a:picLocks noChangeAspect="1" noChangeArrowheads="1"/>
          </p:cNvPicPr>
          <p:nvPr/>
        </p:nvPicPr>
        <p:blipFill>
          <a:blip r:embed="rId2"/>
          <a:srcRect/>
          <a:stretch>
            <a:fillRect/>
          </a:stretch>
        </p:blipFill>
        <p:spPr bwMode="auto">
          <a:xfrm>
            <a:off x="5857884" y="142852"/>
            <a:ext cx="3071834" cy="2639616"/>
          </a:xfrm>
          <a:prstGeom prst="rect">
            <a:avLst/>
          </a:prstGeom>
          <a:noFill/>
          <a:ln w="9525">
            <a:noFill/>
            <a:miter lim="800000"/>
            <a:headEnd/>
            <a:tailEnd/>
          </a:ln>
          <a:effectLst/>
        </p:spPr>
      </p:pic>
      <p:sp>
        <p:nvSpPr>
          <p:cNvPr id="7" name="TextBox 6"/>
          <p:cNvSpPr txBox="1"/>
          <p:nvPr/>
        </p:nvSpPr>
        <p:spPr>
          <a:xfrm>
            <a:off x="357158" y="1357298"/>
            <a:ext cx="5143536" cy="1292662"/>
          </a:xfrm>
          <a:prstGeom prst="rect">
            <a:avLst/>
          </a:prstGeom>
          <a:noFill/>
        </p:spPr>
        <p:txBody>
          <a:bodyPr wrap="square" rtlCol="0">
            <a:spAutoFit/>
          </a:bodyPr>
          <a:lstStyle/>
          <a:p>
            <a:pPr indent="228600" algn="just" eaLnBrk="0" hangingPunct="0"/>
            <a:r>
              <a:rPr lang="ru-RU" sz="2600" b="1" i="1" dirty="0" smtClean="0">
                <a:solidFill>
                  <a:srgbClr val="00B050"/>
                </a:solidFill>
                <a:latin typeface="Times New Roman" pitchFamily="18" charset="0"/>
              </a:rPr>
              <a:t>Государственная (муниципальная) программа </a:t>
            </a:r>
            <a:r>
              <a:rPr lang="ru-RU" sz="2600" b="1" i="1" dirty="0" smtClean="0">
                <a:solidFill>
                  <a:srgbClr val="00B050"/>
                </a:solidFill>
              </a:rPr>
              <a:t>–</a:t>
            </a:r>
            <a:r>
              <a:rPr lang="ru-RU" sz="2600" b="1" i="1" dirty="0" smtClean="0">
                <a:solidFill>
                  <a:srgbClr val="00B050"/>
                </a:solidFill>
                <a:latin typeface="Times New Roman" pitchFamily="18" charset="0"/>
              </a:rPr>
              <a:t> это документ, определяющий:</a:t>
            </a:r>
            <a:endParaRPr lang="ru-RU" sz="2600" b="1" i="1" dirty="0">
              <a:solidFill>
                <a:srgbClr val="00B050"/>
              </a:solidFill>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2021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500174"/>
          <a:ext cx="86868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lumMod val="95000"/>
                    <a:lumOff val="5000"/>
                  </a:schemeClr>
                </a:solidFill>
              </a:rPr>
              <a:t>в тысячах рублей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2022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2023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00B050"/>
                </a:solidFill>
                <a:effectLst/>
                <a:latin typeface="+mn-lt"/>
              </a:rPr>
              <a:t>Расходы бюджета</a:t>
            </a:r>
            <a:br>
              <a:rPr lang="ru-RU" sz="1600" i="1" dirty="0" smtClean="0">
                <a:solidFill>
                  <a:srgbClr val="00B050"/>
                </a:solidFill>
                <a:effectLst/>
                <a:latin typeface="+mn-lt"/>
              </a:rPr>
            </a:br>
            <a:r>
              <a:rPr lang="ru-RU" sz="1600" i="1" dirty="0" smtClean="0">
                <a:solidFill>
                  <a:srgbClr val="00B050"/>
                </a:solidFill>
                <a:effectLst/>
                <a:latin typeface="+mn-lt"/>
              </a:rPr>
              <a:t>муниципального образования «Хиславичский район»</a:t>
            </a:r>
            <a:br>
              <a:rPr lang="ru-RU" sz="1600" i="1" dirty="0" smtClean="0">
                <a:solidFill>
                  <a:srgbClr val="00B050"/>
                </a:solidFill>
                <a:effectLst/>
                <a:latin typeface="+mn-lt"/>
              </a:rPr>
            </a:br>
            <a:r>
              <a:rPr lang="ru-RU" sz="1600" i="1" dirty="0" smtClean="0">
                <a:solidFill>
                  <a:srgbClr val="00B050"/>
                </a:solidFill>
                <a:effectLst/>
                <a:latin typeface="+mn-lt"/>
              </a:rPr>
              <a:t> Смоленской области на реализацию муниципальных программ на 2021 год </a:t>
            </a:r>
            <a:br>
              <a:rPr lang="ru-RU" sz="1600" i="1" dirty="0" smtClean="0">
                <a:solidFill>
                  <a:srgbClr val="00B050"/>
                </a:solidFill>
                <a:effectLst/>
                <a:latin typeface="+mn-lt"/>
              </a:rPr>
            </a:br>
            <a:r>
              <a:rPr lang="ru-RU" sz="1600" i="1" dirty="0" smtClean="0">
                <a:solidFill>
                  <a:srgbClr val="00B050"/>
                </a:solidFill>
                <a:effectLst/>
                <a:latin typeface="+mn-lt"/>
              </a:rPr>
              <a:t>и на плановый период 2022 и 2023годов</a:t>
            </a:r>
            <a:br>
              <a:rPr lang="ru-RU" sz="1600" i="1" dirty="0" smtClean="0">
                <a:solidFill>
                  <a:srgbClr val="00B050"/>
                </a:solidFill>
                <a:effectLst/>
                <a:latin typeface="+mn-lt"/>
              </a:rPr>
            </a:br>
            <a:r>
              <a:rPr lang="ru-RU" sz="1600" i="1" dirty="0" smtClean="0">
                <a:solidFill>
                  <a:srgbClr val="00B050"/>
                </a:solidFill>
                <a:effectLst/>
                <a:latin typeface="+mn-lt"/>
              </a:rPr>
              <a:t>тыс. рублей</a:t>
            </a:r>
            <a:endParaRPr lang="ru-RU" sz="1600" i="1" dirty="0">
              <a:solidFill>
                <a:srgbClr val="00B050"/>
              </a:solidFill>
              <a:effectLst/>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chemeClr val="tx1">
                            <a:lumMod val="95000"/>
                            <a:lumOff val="5000"/>
                          </a:schemeClr>
                        </a:solidFill>
                      </a:endParaRPr>
                    </a:p>
                    <a:p>
                      <a:pPr algn="ctr"/>
                      <a:r>
                        <a:rPr lang="ru-RU" sz="1200" i="1" dirty="0" smtClean="0">
                          <a:solidFill>
                            <a:schemeClr val="tx1">
                              <a:lumMod val="95000"/>
                              <a:lumOff val="5000"/>
                            </a:schemeClr>
                          </a:solidFill>
                        </a:rPr>
                        <a:t>Наименование муниципальной программы</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88601">
                <a:tc>
                  <a:txBody>
                    <a:bodyPr/>
                    <a:lstStyle/>
                    <a:p>
                      <a:r>
                        <a:rPr lang="ru-RU" sz="1200" b="1" i="1" dirty="0" smtClean="0">
                          <a:solidFill>
                            <a:schemeClr val="tx1">
                              <a:lumMod val="95000"/>
                              <a:lumOff val="5000"/>
                            </a:schemeClr>
                          </a:solidFill>
                        </a:rPr>
                        <a:t>ВСЕГО:</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236965,9</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195690,7</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234098,5</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14314">
                <a:tc>
                  <a:txBody>
                    <a:bodyPr/>
                    <a:lstStyle/>
                    <a:p>
                      <a:r>
                        <a:rPr lang="ru-RU" sz="1000" i="1" dirty="0" smtClean="0">
                          <a:solidFill>
                            <a:schemeClr val="tx1">
                              <a:lumMod val="95000"/>
                              <a:lumOff val="5000"/>
                            </a:schemeClr>
                          </a:solidFill>
                        </a:rPr>
                        <a:t>в том числе:</a:t>
                      </a:r>
                      <a:endParaRPr lang="ru-RU" sz="10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образования и молодежной политики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117193,9</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87451,7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91209,2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культуры и туризма на территории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50279,0</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42604,8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36285,1</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"Управление муниципальными финансами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33287,7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32500,5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26942,2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21490,0</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11664,5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10200,5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физической культуры и спорта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5001,5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00B050"/>
                </a:solidFill>
                <a:effectLst/>
              </a:rPr>
              <a:t>ОСНОВНЫЕ ПАРАМЕТРЫ</a:t>
            </a:r>
            <a:br>
              <a:rPr lang="ru-RU" sz="2200" dirty="0" smtClean="0">
                <a:solidFill>
                  <a:srgbClr val="00B050"/>
                </a:solidFill>
                <a:effectLst/>
              </a:rPr>
            </a:br>
            <a:r>
              <a:rPr lang="ru-RU" sz="2200" dirty="0" smtClean="0">
                <a:solidFill>
                  <a:srgbClr val="00B050"/>
                </a:solidFill>
                <a:effectLst/>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00B050"/>
                </a:solidFill>
                <a:effectLst/>
              </a:rPr>
            </a:br>
            <a:r>
              <a:rPr lang="ru-RU" sz="2200" dirty="0" smtClean="0">
                <a:solidFill>
                  <a:srgbClr val="00B050"/>
                </a:solidFill>
                <a:effectLst/>
              </a:rPr>
              <a:t>на среднесрочный период</a:t>
            </a:r>
            <a:br>
              <a:rPr lang="ru-RU" sz="2200" dirty="0" smtClean="0">
                <a:solidFill>
                  <a:srgbClr val="00B050"/>
                </a:solidFill>
                <a:effectLst/>
              </a:rPr>
            </a:br>
            <a:r>
              <a:rPr lang="ru-RU" sz="1600" i="1" dirty="0" smtClean="0">
                <a:solidFill>
                  <a:srgbClr val="00B050"/>
                </a:solidFill>
                <a:effectLst/>
              </a:rPr>
              <a:t/>
            </a:r>
            <a:br>
              <a:rPr lang="ru-RU" sz="1600" i="1" dirty="0" smtClean="0">
                <a:solidFill>
                  <a:srgbClr val="00B050"/>
                </a:solidFill>
                <a:effectLst/>
              </a:rPr>
            </a:br>
            <a:endParaRPr lang="ru-RU" sz="1600" i="1" dirty="0">
              <a:solidFill>
                <a:srgbClr val="00B050"/>
              </a:solidFill>
              <a:effectLst/>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25664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5615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1950,3</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645,9</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r>
                        <a:rPr lang="en-US" sz="1100" i="1" dirty="0" smtClean="0"/>
                        <a:t>@</a:t>
                      </a:r>
                    </a:p>
                    <a:p>
                      <a:r>
                        <a:rPr kumimoji="0" lang="ru-RU" sz="1100" kern="1200" dirty="0" smtClean="0">
                          <a:solidFill>
                            <a:schemeClr val="dk1"/>
                          </a:solidFill>
                          <a:latin typeface="+mn-lt"/>
                          <a:ea typeface="+mn-ea"/>
                          <a:cs typeface="+mn-cs"/>
                        </a:rPr>
                        <a:t>Цель муниципальной программы: Реализация мер по профилактике экстремизма в различных формах.</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646684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4993,3</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570,0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"Доступная среда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 Улучшение  качества  жизни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 </a:t>
                      </a:r>
                    </a:p>
                    <a:p>
                      <a:r>
                        <a:rPr kumimoji="0" lang="ru-RU" sz="1100" kern="1200" dirty="0" smtClean="0">
                          <a:solidFill>
                            <a:schemeClr val="dk1"/>
                          </a:solidFill>
                          <a:latin typeface="+mn-lt"/>
                          <a:ea typeface="+mn-ea"/>
                          <a:cs typeface="+mn-cs"/>
                        </a:rPr>
                        <a:t>- Формирование условий устойчивого развития доступной среды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a:t>
                      </a:r>
                    </a:p>
                    <a:p>
                      <a:r>
                        <a:rPr kumimoji="0" lang="ru-RU" sz="1100" kern="1200" dirty="0" smtClean="0">
                          <a:solidFill>
                            <a:schemeClr val="dk1"/>
                          </a:solidFill>
                          <a:latin typeface="+mn-lt"/>
                          <a:ea typeface="+mn-ea"/>
                          <a:cs typeface="+mn-cs"/>
                        </a:rPr>
                        <a:t>- Формирование позитивного общественного мнения в отношении проблем обеспечения доступности среды жизнедеятельности для инвалидов и пожилых людей.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42852"/>
          <a:ext cx="8572560" cy="658876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«Развитие дорожно-транспортного</a:t>
                      </a:r>
                      <a:r>
                        <a:rPr lang="ru-RU" sz="1100" i="1" baseline="0" dirty="0" smtClean="0"/>
                        <a:t> комплекса </a:t>
                      </a:r>
                      <a:r>
                        <a:rPr lang="ru-RU" sz="1100" i="1" dirty="0" smtClean="0"/>
                        <a:t>муниципального образования "Хиславичский район" Смоленской области»</a:t>
                      </a:r>
                    </a:p>
                    <a:p>
                      <a:r>
                        <a:rPr kumimoji="0" lang="ru-RU" sz="1100" kern="1200" dirty="0" smtClean="0">
                          <a:solidFill>
                            <a:schemeClr val="dk1"/>
                          </a:solidFill>
                          <a:latin typeface="+mn-lt"/>
                          <a:ea typeface="+mn-ea"/>
                          <a:cs typeface="+mn-cs"/>
                        </a:rPr>
                        <a:t>Цель муниципальной программы: Решение проблемы сохранения и улучшения качества существующей сети автомобильных дорог и внутриквартальных проездов, а также доведение  технического состояния дорог до уровня, соответствующего нормативным требованиям</a:t>
                      </a:r>
                      <a:endParaRPr lang="ru-RU" sz="11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352,0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1147,3</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714380"/>
          </a:xfrm>
        </p:spPr>
        <p:txBody>
          <a:bodyPr>
            <a:noAutofit/>
          </a:bodyPr>
          <a:lstStyle/>
          <a:p>
            <a:pPr>
              <a:defRPr/>
            </a:pPr>
            <a:r>
              <a:rPr lang="ru-RU" sz="2400" i="1" dirty="0" smtClean="0">
                <a:solidFill>
                  <a:srgbClr val="00B050"/>
                </a:solidFill>
                <a:effectLst/>
              </a:rPr>
              <a:t>Муниципальные программы муниципального образования «Хиславичский район» Смоленской области на 2021 год, 2022 год, 2023 год.</a:t>
            </a:r>
            <a:endParaRPr lang="ru-RU" sz="2400" dirty="0">
              <a:solidFill>
                <a:srgbClr val="00B050"/>
              </a:solidFill>
              <a:effectLst/>
            </a:endParaRPr>
          </a:p>
        </p:txBody>
      </p:sp>
      <p:sp>
        <p:nvSpPr>
          <p:cNvPr id="44035" name="Содержимое 2"/>
          <p:cNvSpPr>
            <a:spLocks noGrp="1"/>
          </p:cNvSpPr>
          <p:nvPr>
            <p:ph idx="1"/>
          </p:nvPr>
        </p:nvSpPr>
        <p:spPr>
          <a:xfrm>
            <a:off x="457200" y="1143000"/>
            <a:ext cx="8229600" cy="5429250"/>
          </a:xfrm>
        </p:spPr>
        <p:txBody>
          <a:bodyPr/>
          <a:lstStyle/>
          <a:p>
            <a:pPr algn="just">
              <a:buClr>
                <a:srgbClr val="002060"/>
              </a:buClr>
            </a:pPr>
            <a:r>
              <a:rPr lang="ru-RU" sz="1300" b="1" i="1" dirty="0" smtClean="0">
                <a:solidFill>
                  <a:srgbClr val="0070C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«Обеспечение жильем молодых семей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0070C0"/>
              </a:solidFill>
            </a:endParaRPr>
          </a:p>
          <a:p>
            <a:pPr algn="just">
              <a:buClr>
                <a:srgbClr val="002060"/>
              </a:buClr>
            </a:pPr>
            <a:r>
              <a:rPr lang="ru-RU" sz="1300" b="1" i="1" dirty="0" smtClean="0">
                <a:solidFill>
                  <a:srgbClr val="0070C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lgn="just">
              <a:buClr>
                <a:srgbClr val="002060"/>
              </a:buClr>
            </a:pPr>
            <a:r>
              <a:rPr lang="ru-RU" sz="1300" b="1" i="1" dirty="0" smtClean="0">
                <a:solidFill>
                  <a:srgbClr val="0070C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buClr>
                <a:srgbClr val="002060"/>
              </a:buClr>
            </a:pPr>
            <a:r>
              <a:rPr lang="ru-RU" sz="1300" b="1" i="1" dirty="0" smtClean="0">
                <a:solidFill>
                  <a:srgbClr val="0070C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pPr>
              <a:buClr>
                <a:srgbClr val="002060"/>
              </a:buClr>
            </a:pPr>
            <a:r>
              <a:rPr lang="ru-RU" sz="1300" b="1" i="1" dirty="0" smtClean="0">
                <a:solidFill>
                  <a:srgbClr val="0070C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buClr>
                <a:srgbClr val="002060"/>
              </a:buClr>
            </a:pPr>
            <a:r>
              <a:rPr lang="ru-RU" sz="1300" b="1" i="1" dirty="0" smtClean="0">
                <a:solidFill>
                  <a:srgbClr val="0070C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0070C0"/>
                </a:solidFill>
              </a:rPr>
              <a:t> </a:t>
            </a:r>
          </a:p>
          <a:p>
            <a:pPr>
              <a:buClr>
                <a:srgbClr val="002060"/>
              </a:buClr>
            </a:pPr>
            <a:r>
              <a:rPr lang="ru-RU" sz="1300" b="1" i="1" dirty="0" smtClean="0">
                <a:solidFill>
                  <a:srgbClr val="0070C0"/>
                </a:solidFill>
              </a:rPr>
              <a:t>Муниципальная программа «Развитие дорожно-транспортного комплекса муниципального образования «Хиславичский район» Смоленской области»</a:t>
            </a:r>
          </a:p>
          <a:p>
            <a:pPr>
              <a:buClr>
                <a:srgbClr val="002060"/>
              </a:buClr>
            </a:pPr>
            <a:r>
              <a:rPr lang="ru-RU" sz="1400" b="1" i="1" dirty="0" smtClean="0">
                <a:solidFill>
                  <a:srgbClr val="0070C0"/>
                </a:solidFill>
              </a:rPr>
              <a:t>Муниципальная программа </a:t>
            </a:r>
            <a:r>
              <a:rPr lang="ru-RU" sz="1300" b="1" i="1" dirty="0" smtClean="0">
                <a:solidFill>
                  <a:srgbClr val="0070C0"/>
                </a:solidFill>
              </a:rPr>
              <a:t>«Модернизация объектов жилищно-коммунального хозяйства</a:t>
            </a:r>
          </a:p>
          <a:p>
            <a:pPr>
              <a:buClr>
                <a:srgbClr val="002060"/>
              </a:buClr>
              <a:buFont typeface="Wingdings 2" pitchFamily="18" charset="2"/>
              <a:buNone/>
            </a:pPr>
            <a:r>
              <a:rPr lang="ru-RU" sz="1300" b="1" i="1" dirty="0" smtClean="0">
                <a:solidFill>
                  <a:srgbClr val="0070C0"/>
                </a:solidFill>
              </a:rPr>
              <a:t>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endParaRPr lang="ru-RU" sz="1300" b="1" i="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solidFill>
                  <a:srgbClr val="00B050"/>
                </a:solidFill>
                <a:effectLst/>
              </a:rPr>
              <a:t>Прогноз основных характеристик консолидированного бюджета </a:t>
            </a:r>
            <a:br>
              <a:rPr lang="ru-RU" sz="2400" i="1" dirty="0" smtClean="0">
                <a:solidFill>
                  <a:srgbClr val="00B050"/>
                </a:solidFill>
                <a:effectLst/>
              </a:rPr>
            </a:br>
            <a:r>
              <a:rPr lang="ru-RU" sz="2400" i="1" dirty="0" smtClean="0">
                <a:solidFill>
                  <a:srgbClr val="00B050"/>
                </a:solidFill>
                <a:effectLst/>
              </a:rPr>
              <a:t>муниципального образования</a:t>
            </a:r>
            <a:br>
              <a:rPr lang="ru-RU" sz="2400" i="1" dirty="0" smtClean="0">
                <a:solidFill>
                  <a:srgbClr val="00B050"/>
                </a:solidFill>
                <a:effectLst/>
              </a:rPr>
            </a:br>
            <a:r>
              <a:rPr lang="ru-RU" sz="2400" i="1" dirty="0" smtClean="0">
                <a:solidFill>
                  <a:srgbClr val="00B050"/>
                </a:solidFill>
                <a:effectLst/>
              </a:rPr>
              <a:t> «Хиславичский район" Смоленской области </a:t>
            </a:r>
            <a:br>
              <a:rPr lang="ru-RU" sz="2400" i="1" dirty="0" smtClean="0">
                <a:solidFill>
                  <a:srgbClr val="00B050"/>
                </a:solidFill>
                <a:effectLst/>
              </a:rPr>
            </a:br>
            <a:r>
              <a:rPr lang="ru-RU" sz="2400" i="1" dirty="0" smtClean="0">
                <a:solidFill>
                  <a:srgbClr val="00B050"/>
                </a:solidFill>
                <a:effectLst/>
              </a:rPr>
              <a:t>на 2021 год и на плановый период 2022 и 2023 годов</a:t>
            </a:r>
            <a:endParaRPr lang="ru-RU" sz="2400" i="1" dirty="0">
              <a:solidFill>
                <a:srgbClr val="00B050"/>
              </a:solidFill>
              <a:effectLst/>
            </a:endParaRPr>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Наименование показателя</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Консолидированный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Районный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826826">
                <a:tc>
                  <a:txBody>
                    <a:bodyPr/>
                    <a:lstStyle/>
                    <a:p>
                      <a:pPr algn="l"/>
                      <a:r>
                        <a:rPr lang="ru-RU" sz="1400" dirty="0" smtClean="0">
                          <a:solidFill>
                            <a:schemeClr val="tx1">
                              <a:lumMod val="95000"/>
                              <a:lumOff val="5000"/>
                            </a:schemeClr>
                          </a:solidFill>
                        </a:rPr>
                        <a:t>Доходы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ctr" rtl="0" eaLnBrk="1" latinLnBrk="0" hangingPunct="1"/>
                      <a:r>
                        <a:rPr kumimoji="0" lang="ru-RU" sz="1400" i="0" kern="1200" dirty="0" smtClean="0">
                          <a:solidFill>
                            <a:srgbClr val="002060"/>
                          </a:solidFill>
                          <a:latin typeface="+mn-lt"/>
                          <a:ea typeface="+mn-ea"/>
                          <a:cs typeface="+mn-cs"/>
                        </a:rPr>
                        <a:t>315484,5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222723,3</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257755,8</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240199,4</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195690,7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Расходы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345534,7</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222723,3</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257755,8</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246160,7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195690,7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Дефицит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-17294,2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-5961,3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solidFill>
                  <a:srgbClr val="00B050"/>
                </a:solidFill>
                <a:effectLst/>
              </a:rPr>
              <a:t>Сведения об объемах бюджетных инвестиций муниципального образования </a:t>
            </a:r>
            <a:br>
              <a:rPr lang="ru-RU" sz="2000" i="1" dirty="0" smtClean="0">
                <a:solidFill>
                  <a:srgbClr val="00B050"/>
                </a:solidFill>
                <a:effectLst/>
              </a:rPr>
            </a:br>
            <a:r>
              <a:rPr lang="ru-RU" sz="2000" i="1" dirty="0" smtClean="0">
                <a:solidFill>
                  <a:srgbClr val="00B050"/>
                </a:solidFill>
                <a:effectLst/>
              </a:rPr>
              <a:t>«Хиславичский район" Смоленской области </a:t>
            </a:r>
            <a:br>
              <a:rPr lang="ru-RU" sz="2000" i="1" dirty="0" smtClean="0">
                <a:solidFill>
                  <a:srgbClr val="00B050"/>
                </a:solidFill>
                <a:effectLst/>
              </a:rPr>
            </a:br>
            <a:r>
              <a:rPr lang="ru-RU" sz="2000" i="1" dirty="0" smtClean="0">
                <a:solidFill>
                  <a:srgbClr val="00B050"/>
                </a:solidFill>
                <a:effectLst/>
              </a:rPr>
              <a:t>в объекты капитального строительства на 2021 год </a:t>
            </a:r>
            <a:br>
              <a:rPr lang="ru-RU" sz="2000" i="1" dirty="0" smtClean="0">
                <a:solidFill>
                  <a:srgbClr val="00B050"/>
                </a:solidFill>
                <a:effectLst/>
              </a:rPr>
            </a:br>
            <a:r>
              <a:rPr lang="ru-RU" sz="2000" i="1" dirty="0" smtClean="0">
                <a:solidFill>
                  <a:srgbClr val="00B050"/>
                </a:solidFill>
                <a:effectLst/>
              </a:rPr>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Направление расходов капитального характера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Сроки сдачи в эксплуатацию</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ВСЕГО, тыс.руб.</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tx1">
                              <a:lumMod val="95000"/>
                              <a:lumOff val="5000"/>
                            </a:schemeClr>
                          </a:solidFill>
                        </a:rPr>
                        <a:t>2021</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2988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По срокам заключенных муниципальных контрактов</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1302,6</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1302,6</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Autofit/>
          </a:bodyPr>
          <a:lstStyle/>
          <a:p>
            <a:pPr algn="l">
              <a:defRPr/>
            </a:pPr>
            <a:r>
              <a:rPr lang="ru-RU" sz="3600" i="1" dirty="0" smtClean="0">
                <a:solidFill>
                  <a:srgbClr val="00B050"/>
                </a:solidFill>
                <a:effectLst/>
              </a:rPr>
              <a:t>РЕАЛИЗАЦИЯ </a:t>
            </a:r>
            <a:br>
              <a:rPr lang="ru-RU" sz="3600" i="1" dirty="0" smtClean="0">
                <a:solidFill>
                  <a:srgbClr val="00B050"/>
                </a:solidFill>
                <a:effectLst/>
              </a:rPr>
            </a:br>
            <a:r>
              <a:rPr lang="ru-RU" sz="3600" i="1" dirty="0" smtClean="0">
                <a:solidFill>
                  <a:srgbClr val="00B050"/>
                </a:solidFill>
                <a:effectLst/>
              </a:rPr>
              <a:t>НАЦИОНАЛЬНЫХ </a:t>
            </a:r>
            <a:br>
              <a:rPr lang="ru-RU" sz="3600" i="1" dirty="0" smtClean="0">
                <a:solidFill>
                  <a:srgbClr val="00B050"/>
                </a:solidFill>
                <a:effectLst/>
              </a:rPr>
            </a:br>
            <a:r>
              <a:rPr lang="ru-RU" sz="3600" i="1" dirty="0" smtClean="0">
                <a:solidFill>
                  <a:srgbClr val="00B050"/>
                </a:solidFill>
                <a:effectLst/>
              </a:rPr>
              <a:t>ПРОЕКТОВ</a:t>
            </a:r>
            <a:endParaRPr lang="ru-RU" sz="36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500694" y="285728"/>
            <a:ext cx="3500422" cy="2731260"/>
          </a:xfrm>
          <a:prstGeom prst="rect">
            <a:avLst/>
          </a:prstGeom>
          <a:noFill/>
        </p:spPr>
      </p:pic>
      <p:sp>
        <p:nvSpPr>
          <p:cNvPr id="6" name="TextBox 5"/>
          <p:cNvSpPr txBox="1"/>
          <p:nvPr/>
        </p:nvSpPr>
        <p:spPr>
          <a:xfrm>
            <a:off x="357158" y="3500438"/>
            <a:ext cx="8429684" cy="2585323"/>
          </a:xfrm>
          <a:prstGeom prst="rect">
            <a:avLst/>
          </a:prstGeom>
          <a:noFill/>
        </p:spPr>
        <p:txBody>
          <a:bodyPr wrap="square" rtlCol="0">
            <a:spAutoFit/>
          </a:bodyPr>
          <a:lstStyle/>
          <a:p>
            <a:pPr algn="just"/>
            <a:r>
              <a:rPr lang="ru-RU" dirty="0" smtClean="0"/>
              <a:t>    В целях осуществления прорывного научно-технологического и социально-экономического развития Российской Федерации, увеличения численности населения страны, повышения уровня жизни граждан, создания комфортных условий для их проживания, а также условий и возможностей для самореализации и раскрытия таланта каждого человека Президентом России издан указ от 7 мая 2018 года №204 «О национальных целях и стратегических задачах развития Российской Федерации на период до 2024 года», устанавливающий и утверждающий национальные проекты России.</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229600" cy="2071702"/>
          </a:xfrm>
        </p:spPr>
        <p:txBody>
          <a:bodyPr>
            <a:noAutofit/>
          </a:bodyPr>
          <a:lstStyle/>
          <a:p>
            <a:pPr algn="l">
              <a:defRPr/>
            </a:pPr>
            <a:r>
              <a:rPr lang="ru-RU" sz="1800" i="1" smtClean="0">
                <a:solidFill>
                  <a:srgbClr val="00B050"/>
                </a:solidFill>
                <a:effectLst/>
              </a:rPr>
              <a:t>Муниципальное образование </a:t>
            </a:r>
            <a:r>
              <a:rPr lang="ru-RU" sz="1800" i="1" dirty="0" smtClean="0">
                <a:solidFill>
                  <a:srgbClr val="00B050"/>
                </a:solidFill>
                <a:effectLst/>
              </a:rPr>
              <a:t/>
            </a:r>
            <a:br>
              <a:rPr lang="ru-RU" sz="1800" i="1" dirty="0" smtClean="0">
                <a:solidFill>
                  <a:srgbClr val="00B050"/>
                </a:solidFill>
                <a:effectLst/>
              </a:rPr>
            </a:br>
            <a:r>
              <a:rPr lang="ru-RU" sz="1800" i="1" dirty="0" smtClean="0">
                <a:solidFill>
                  <a:srgbClr val="00B050"/>
                </a:solidFill>
                <a:effectLst/>
              </a:rPr>
              <a:t>«Хиславичский район» </a:t>
            </a:r>
            <a:br>
              <a:rPr lang="ru-RU" sz="1800" i="1" dirty="0" smtClean="0">
                <a:solidFill>
                  <a:srgbClr val="00B050"/>
                </a:solidFill>
                <a:effectLst/>
              </a:rPr>
            </a:br>
            <a:r>
              <a:rPr lang="ru-RU" sz="1800" i="1" dirty="0" smtClean="0">
                <a:solidFill>
                  <a:srgbClr val="00B050"/>
                </a:solidFill>
                <a:effectLst/>
              </a:rPr>
              <a:t>Смоленской области </a:t>
            </a:r>
            <a:br>
              <a:rPr lang="ru-RU" sz="1800" i="1" dirty="0" smtClean="0">
                <a:solidFill>
                  <a:srgbClr val="00B050"/>
                </a:solidFill>
                <a:effectLst/>
              </a:rPr>
            </a:br>
            <a:r>
              <a:rPr lang="ru-RU" sz="1800" i="1" dirty="0" smtClean="0">
                <a:solidFill>
                  <a:srgbClr val="00B050"/>
                </a:solidFill>
                <a:effectLst/>
              </a:rPr>
              <a:t>участвует в реализации </a:t>
            </a:r>
            <a:br>
              <a:rPr lang="ru-RU" sz="1800" i="1" dirty="0" smtClean="0">
                <a:solidFill>
                  <a:srgbClr val="00B050"/>
                </a:solidFill>
                <a:effectLst/>
              </a:rPr>
            </a:br>
            <a:r>
              <a:rPr lang="ru-RU" sz="1800" i="1" dirty="0" smtClean="0">
                <a:solidFill>
                  <a:srgbClr val="00B050"/>
                </a:solidFill>
                <a:effectLst/>
              </a:rPr>
              <a:t>следующих национальных проектов:</a:t>
            </a:r>
            <a:br>
              <a:rPr lang="ru-RU" sz="1800" i="1" dirty="0" smtClean="0">
                <a:solidFill>
                  <a:srgbClr val="00B050"/>
                </a:solidFill>
                <a:effectLst/>
              </a:rPr>
            </a:br>
            <a:r>
              <a:rPr lang="ru-RU" sz="1800" i="1" dirty="0" smtClean="0">
                <a:solidFill>
                  <a:srgbClr val="00B050"/>
                </a:solidFill>
                <a:effectLst/>
              </a:rPr>
              <a:t>«Образование», «Культура»</a:t>
            </a:r>
            <a:endParaRPr lang="ru-RU" sz="18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929322" y="142852"/>
            <a:ext cx="3000356" cy="2341076"/>
          </a:xfrm>
          <a:prstGeom prst="rect">
            <a:avLst/>
          </a:prstGeom>
          <a:noFill/>
        </p:spPr>
      </p:pic>
      <p:graphicFrame>
        <p:nvGraphicFramePr>
          <p:cNvPr id="7" name="Содержимое 3"/>
          <p:cNvGraphicFramePr>
            <a:graphicFrameLocks noGrp="1"/>
          </p:cNvGraphicFramePr>
          <p:nvPr>
            <p:ph idx="4294967295"/>
          </p:nvPr>
        </p:nvGraphicFramePr>
        <p:xfrm>
          <a:off x="500034" y="2643182"/>
          <a:ext cx="8143932" cy="3614766"/>
        </p:xfrm>
        <a:graphic>
          <a:graphicData uri="http://schemas.openxmlformats.org/drawingml/2006/table">
            <a:tbl>
              <a:tblPr firstRow="1" bandRow="1">
                <a:tableStyleId>{5C22544A-7EE6-4342-B048-85BDC9FD1C3A}</a:tableStyleId>
              </a:tblPr>
              <a:tblGrid>
                <a:gridCol w="714567"/>
                <a:gridCol w="2915818"/>
                <a:gridCol w="1079316"/>
                <a:gridCol w="1079316"/>
                <a:gridCol w="1275555"/>
                <a:gridCol w="1079360"/>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Наименование проектов (мероприятий)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62349">
                <a:tc vMerge="1">
                  <a:txBody>
                    <a:bodyPr/>
                    <a:lstStyle/>
                    <a:p>
                      <a:endParaRPr lang="ru-RU"/>
                    </a:p>
                  </a:txBody>
                  <a:tcPr/>
                </a:tc>
                <a:tc vMerge="1">
                  <a:txBody>
                    <a:bodyPr/>
                    <a:lstStyle/>
                    <a:p>
                      <a:endParaRPr lang="ru-RU" dirty="0"/>
                    </a:p>
                  </a:txBody>
                  <a:tcPr/>
                </a:tc>
                <a:tc>
                  <a:txBody>
                    <a:bodyPr/>
                    <a:lstStyle/>
                    <a:p>
                      <a:pPr algn="ctr"/>
                      <a:r>
                        <a:rPr lang="ru-RU" sz="1200" b="1" dirty="0" smtClean="0">
                          <a:solidFill>
                            <a:schemeClr val="tx1">
                              <a:lumMod val="95000"/>
                              <a:lumOff val="5000"/>
                            </a:schemeClr>
                          </a:solidFill>
                        </a:rPr>
                        <a:t>2020, факт. </a:t>
                      </a:r>
                      <a:r>
                        <a:rPr lang="ru-RU" sz="1000" b="1" dirty="0" smtClean="0">
                          <a:solidFill>
                            <a:schemeClr val="tx1">
                              <a:lumMod val="95000"/>
                              <a:lumOff val="5000"/>
                            </a:schemeClr>
                          </a:solidFill>
                        </a:rPr>
                        <a:t>тыс.руб.</a:t>
                      </a:r>
                      <a:endParaRPr lang="ru-RU" sz="10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2021,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«Образование»</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kumimoji="0" lang="ru-RU" sz="1200" kern="1200" dirty="0" smtClean="0">
                          <a:solidFill>
                            <a:schemeClr val="tx1">
                              <a:lumMod val="95000"/>
                              <a:lumOff val="5000"/>
                            </a:schemeClr>
                          </a:solidFill>
                          <a:latin typeface="+mn-lt"/>
                          <a:ea typeface="+mn-ea"/>
                          <a:cs typeface="+mn-cs"/>
                        </a:rPr>
                        <a:t>Региональный</a:t>
                      </a:r>
                      <a:r>
                        <a:rPr kumimoji="0" lang="ru-RU" sz="1200" kern="1200" baseline="0" dirty="0" smtClean="0">
                          <a:solidFill>
                            <a:schemeClr val="tx1">
                              <a:lumMod val="95000"/>
                              <a:lumOff val="5000"/>
                            </a:schemeClr>
                          </a:solidFill>
                          <a:latin typeface="+mn-lt"/>
                          <a:ea typeface="+mn-ea"/>
                          <a:cs typeface="+mn-cs"/>
                        </a:rPr>
                        <a:t> проект </a:t>
                      </a:r>
                    </a:p>
                    <a:p>
                      <a:pPr algn="ctr"/>
                      <a:r>
                        <a:rPr kumimoji="0" lang="ru-RU" sz="1200" kern="1200" baseline="0" dirty="0" smtClean="0">
                          <a:solidFill>
                            <a:schemeClr val="tx1">
                              <a:lumMod val="95000"/>
                              <a:lumOff val="5000"/>
                            </a:schemeClr>
                          </a:solidFill>
                          <a:latin typeface="+mn-lt"/>
                          <a:ea typeface="+mn-ea"/>
                          <a:cs typeface="+mn-cs"/>
                        </a:rPr>
                        <a:t>«Успех каждого ребенка»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1509,2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a:t>
                      </a:r>
                    </a:p>
                    <a:p>
                      <a:pPr algn="ctr"/>
                      <a:r>
                        <a:rPr lang="ru-RU" sz="1200" dirty="0" smtClean="0">
                          <a:solidFill>
                            <a:schemeClr val="tx1">
                              <a:lumMod val="95000"/>
                              <a:lumOff val="5000"/>
                            </a:schemeClr>
                          </a:solidFill>
                        </a:rPr>
                        <a:t> «Современная школа»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3045,9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4004,2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a:solidFill>
                          <a:schemeClr val="tx1">
                            <a:lumMod val="95000"/>
                            <a:lumOff val="5000"/>
                          </a:schemeClr>
                        </a:solidFill>
                      </a:endParaRPr>
                    </a:p>
                    <a:p>
                      <a:pPr algn="ctr"/>
                      <a:r>
                        <a:rPr lang="ru-RU" sz="1200" dirty="0" smtClean="0">
                          <a:solidFill>
                            <a:schemeClr val="tx1">
                              <a:lumMod val="95000"/>
                              <a:lumOff val="5000"/>
                            </a:schemeClr>
                          </a:solidFill>
                        </a:rPr>
                        <a:t>2780,9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2933,9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«Культура»</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3</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 </a:t>
                      </a:r>
                    </a:p>
                    <a:p>
                      <a:pPr algn="ctr"/>
                      <a:r>
                        <a:rPr lang="ru-RU" sz="1200" dirty="0" smtClean="0">
                          <a:solidFill>
                            <a:schemeClr val="tx1">
                              <a:lumMod val="95000"/>
                              <a:lumOff val="5000"/>
                            </a:schemeClr>
                          </a:solidFill>
                        </a:rPr>
                        <a:t>«Творческие</a:t>
                      </a:r>
                      <a:r>
                        <a:rPr lang="ru-RU" sz="1200" baseline="0" dirty="0" smtClean="0">
                          <a:solidFill>
                            <a:schemeClr val="tx1">
                              <a:lumMod val="95000"/>
                              <a:lumOff val="5000"/>
                            </a:schemeClr>
                          </a:solidFill>
                        </a:rPr>
                        <a:t> люди»</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116,1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solidFill>
                  <a:srgbClr val="0070C0"/>
                </a:solidFill>
                <a:effectLst/>
              </a:rPr>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effectLst/>
              </a:rPr>
              <a:t>в тысячах рублей</a:t>
            </a:r>
            <a:endParaRPr lang="ru-RU" sz="1800" i="1" dirty="0">
              <a:solidFill>
                <a:schemeClr val="tx1"/>
              </a:solidFill>
              <a:effectLst/>
            </a:endParaRPr>
          </a:p>
        </p:txBody>
      </p:sp>
      <p:sp>
        <p:nvSpPr>
          <p:cNvPr id="48131" name="Содержимое 2"/>
          <p:cNvSpPr>
            <a:spLocks noGrp="1"/>
          </p:cNvSpPr>
          <p:nvPr>
            <p:ph idx="1"/>
          </p:nvPr>
        </p:nvSpPr>
        <p:spPr/>
        <p:txBody>
          <a:bodyPr/>
          <a:lstStyle/>
          <a:p>
            <a:pPr>
              <a:buClr>
                <a:srgbClr val="7030A0"/>
              </a:buClr>
            </a:pPr>
            <a:r>
              <a:rPr lang="ru-RU" sz="2000" b="1" i="1" dirty="0" smtClean="0">
                <a:solidFill>
                  <a:srgbClr val="7030A0"/>
                </a:solidFill>
              </a:rPr>
              <a:t>Объем доходов бюджета муниципального образования в расчете на 1 жителя – 32,12</a:t>
            </a:r>
          </a:p>
          <a:p>
            <a:pPr>
              <a:buClr>
                <a:srgbClr val="7030A0"/>
              </a:buClr>
            </a:pPr>
            <a:r>
              <a:rPr lang="ru-RU" sz="2000" b="1" i="1" dirty="0" smtClean="0">
                <a:solidFill>
                  <a:srgbClr val="7030A0"/>
                </a:solidFill>
              </a:rPr>
              <a:t>Объем расходов бюджета муниципального образования в расчете на 1 жителя -  32,9</a:t>
            </a:r>
          </a:p>
          <a:p>
            <a:pPr>
              <a:buClr>
                <a:srgbClr val="7030A0"/>
              </a:buClr>
            </a:pPr>
            <a:r>
              <a:rPr lang="ru-RU" sz="2000" b="1" i="1" dirty="0" smtClean="0">
                <a:solidFill>
                  <a:srgbClr val="7030A0"/>
                </a:solidFill>
              </a:rPr>
              <a:t>Объем расходов бюджета муниципального образования на жилищно-коммунальное хозяйство в расчете на 1 жителя – 0,</a:t>
            </a:r>
            <a:r>
              <a:rPr lang="en-US" sz="2000" b="1" i="1" dirty="0" smtClean="0">
                <a:solidFill>
                  <a:srgbClr val="7030A0"/>
                </a:solidFill>
              </a:rPr>
              <a:t>0</a:t>
            </a:r>
            <a:r>
              <a:rPr lang="ru-RU" sz="2000" b="1" i="1" dirty="0" smtClean="0">
                <a:solidFill>
                  <a:srgbClr val="7030A0"/>
                </a:solidFill>
              </a:rPr>
              <a:t>3</a:t>
            </a:r>
          </a:p>
          <a:p>
            <a:pPr>
              <a:buClr>
                <a:srgbClr val="7030A0"/>
              </a:buClr>
            </a:pPr>
            <a:r>
              <a:rPr lang="ru-RU" sz="2000" b="1" i="1" dirty="0" smtClean="0">
                <a:solidFill>
                  <a:srgbClr val="7030A0"/>
                </a:solidFill>
              </a:rPr>
              <a:t>Объем расходов бюджета муниципального образования на образование в расчете на 1 жителя – 16,0</a:t>
            </a:r>
          </a:p>
          <a:p>
            <a:pPr>
              <a:buClr>
                <a:srgbClr val="7030A0"/>
              </a:buClr>
            </a:pPr>
            <a:r>
              <a:rPr lang="ru-RU" sz="2000" b="1" i="1" dirty="0" smtClean="0">
                <a:solidFill>
                  <a:srgbClr val="7030A0"/>
                </a:solidFill>
              </a:rPr>
              <a:t>Объем расходов муниципального образования на культуру и кинематографию в расчете на 1 жителя – 6,0</a:t>
            </a:r>
          </a:p>
          <a:p>
            <a:pPr>
              <a:buClr>
                <a:srgbClr val="7030A0"/>
              </a:buClr>
            </a:pPr>
            <a:r>
              <a:rPr lang="ru-RU" sz="2000" b="1" i="1" dirty="0" smtClean="0">
                <a:solidFill>
                  <a:srgbClr val="7030A0"/>
                </a:solidFill>
              </a:rPr>
              <a:t>Объем расходов бюджета муниципального образования на социальную политику в расчете на 1 жителя – 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dirty="0" err="1" smtClean="0"/>
              <a:t>fin</a:t>
            </a:r>
            <a:r>
              <a:rPr lang="en-US" sz="2000" dirty="0" smtClean="0"/>
              <a:t>his</a:t>
            </a:r>
            <a:r>
              <a:rPr lang="ru-RU" sz="2000" dirty="0" smtClean="0"/>
              <a:t>@</a:t>
            </a:r>
            <a:r>
              <a:rPr lang="ru-RU" sz="2000" dirty="0" err="1" smtClean="0"/>
              <a:t>mail.ru</a:t>
            </a:r>
            <a:r>
              <a:rPr lang="ru-RU" sz="2000" dirty="0" smtClean="0"/>
              <a:t> </a:t>
            </a:r>
            <a:r>
              <a:rPr lang="ru-RU" sz="2000" i="1" dirty="0" smtClean="0"/>
              <a:t>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усиление работы по погашению задолженности по налоговым платежам;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x-none" sz="1600" b="1" i="1" smtClean="0">
                <a:solidFill>
                  <a:schemeClr val="tx1">
                    <a:lumMod val="95000"/>
                    <a:lumOff val="5000"/>
                  </a:schemeClr>
                </a:solidFill>
                <a:latin typeface="+mn-lt"/>
              </a:rPr>
              <a:t>3. Совершенствование налогового администрирования</a:t>
            </a:r>
            <a:endParaRPr lang="ru-RU" sz="1600" b="1"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совершенствования налогового администрирования предполагается:</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solidFill>
                <a:schemeClr val="tx1">
                  <a:lumMod val="95000"/>
                  <a:lumOff val="5000"/>
                </a:schemeClr>
              </a:solidFill>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5327</TotalTime>
  <Words>5032</Words>
  <Application>Microsoft Office PowerPoint</Application>
  <PresentationFormat>Экран (4:3)</PresentationFormat>
  <Paragraphs>874</Paragraphs>
  <Slides>50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Решение ХиславичскоГО районнОГО СОВЕТА ДЕПУТАТОВ  О   бюджете муниципального образования  «Хиславичский район»  Смоленской области на  2021год и плановый период 2022 и 2023годов  от 23.12.2020 года №54  (с изменениями в соответствии с решением  №7 от 30.03.2021, №17 от 23.06.2021) </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Слайд 5</vt:lpstr>
      <vt:lpstr>Слайд 6</vt:lpstr>
      <vt:lpstr>Слайд 7</vt:lpstr>
      <vt:lpstr>Слайд 8</vt:lpstr>
      <vt:lpstr>Слайд 9</vt:lpstr>
      <vt:lpstr>Слайд 10</vt:lpstr>
      <vt:lpstr>Слайд 11</vt:lpstr>
      <vt:lpstr>Слайд 12</vt:lpstr>
      <vt:lpstr>Слайд 13</vt:lpstr>
      <vt:lpstr>Из каких поступлений в настоящее время формируется доходная часть местного бюджета?</vt:lpstr>
      <vt:lpstr>Слайд 15</vt:lpstr>
      <vt:lpstr>Общие характеристики доходов и расходов местного бюджета </vt:lpstr>
      <vt:lpstr>Слайд 17</vt:lpstr>
      <vt:lpstr>Слайд 18</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Слайд 20</vt:lpstr>
      <vt:lpstr>Слайд 21</vt:lpstr>
      <vt:lpstr>Слайд 22</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Слайд 24</vt:lpstr>
      <vt:lpstr>Слайд 25</vt:lpstr>
      <vt:lpstr>Слайд 26</vt:lpstr>
      <vt:lpstr>Слайд 27</vt:lpstr>
      <vt:lpstr>Межбюджетные отношения</vt:lpstr>
      <vt:lpstr>Слайд 29</vt:lpstr>
      <vt:lpstr>Слайд 30</vt:lpstr>
      <vt:lpstr>Слайд 31</vt:lpstr>
      <vt:lpstr>Объем и структура расходов бюджета по разделам  на 2021 год  246160,7 из них:</vt:lpstr>
      <vt:lpstr>Объем и структура расходов бюджета по разделам  на 2022 год  195690,7 из них:</vt:lpstr>
      <vt:lpstr>Объем и структура расходов бюджета по разделам  на 2023 год  234098,5 из них:</vt:lpstr>
      <vt:lpstr>Слайд 35</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Слайд 40</vt:lpstr>
      <vt:lpstr>Слайд 41</vt:lpstr>
      <vt:lpstr>Слайд 42</vt:lpstr>
      <vt:lpstr>Муниципальные программы муниципального образования «Хиславичский район» Смоленской области на 2021 год, 2022 год, 2023 год.</vt:lpstr>
      <vt:lpstr>Слайд 44</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РЕАЛИЗАЦИЯ  НАЦИОНАЛЬНЫХ  ПРОЕКТОВ</vt:lpstr>
      <vt:lpstr>Муниципальное образование  «Хиславичский район»  Смоленской области  участвует в реализации  следующих национальных проектов: «Образование», «Культура»</vt:lpstr>
      <vt:lpstr>Показатели бюджета муниципального образования на 1 жителя в тысячах рублей</vt:lpstr>
      <vt:lpstr>Слайд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634</cp:revision>
  <dcterms:created xsi:type="dcterms:W3CDTF">2013-12-11T14:12:53Z</dcterms:created>
  <dcterms:modified xsi:type="dcterms:W3CDTF">2021-06-28T09:08:59Z</dcterms:modified>
</cp:coreProperties>
</file>