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4"/>
  </p:notesMasterIdLst>
  <p:sldIdLst>
    <p:sldId id="256" r:id="rId2"/>
    <p:sldId id="345" r:id="rId3"/>
    <p:sldId id="270" r:id="rId4"/>
    <p:sldId id="278" r:id="rId5"/>
    <p:sldId id="293" r:id="rId6"/>
    <p:sldId id="292" r:id="rId7"/>
    <p:sldId id="294" r:id="rId8"/>
    <p:sldId id="295" r:id="rId9"/>
    <p:sldId id="296" r:id="rId10"/>
    <p:sldId id="338" r:id="rId11"/>
    <p:sldId id="271" r:id="rId12"/>
    <p:sldId id="339" r:id="rId13"/>
    <p:sldId id="318" r:id="rId14"/>
    <p:sldId id="347" r:id="rId15"/>
    <p:sldId id="348" r:id="rId16"/>
    <p:sldId id="288" r:id="rId17"/>
    <p:sldId id="325" r:id="rId18"/>
    <p:sldId id="349" r:id="rId19"/>
    <p:sldId id="350" r:id="rId20"/>
    <p:sldId id="289" r:id="rId21"/>
    <p:sldId id="290" r:id="rId22"/>
    <p:sldId id="263" r:id="rId23"/>
    <p:sldId id="268" r:id="rId24"/>
    <p:sldId id="340" r:id="rId25"/>
    <p:sldId id="303" r:id="rId26"/>
    <p:sldId id="304" r:id="rId27"/>
    <p:sldId id="307" r:id="rId28"/>
    <p:sldId id="351" r:id="rId29"/>
    <p:sldId id="352" r:id="rId30"/>
    <p:sldId id="308" r:id="rId31"/>
    <p:sldId id="327" r:id="rId32"/>
    <p:sldId id="353" r:id="rId33"/>
    <p:sldId id="354" r:id="rId34"/>
    <p:sldId id="314" r:id="rId35"/>
    <p:sldId id="357" r:id="rId36"/>
    <p:sldId id="358" r:id="rId37"/>
    <p:sldId id="273" r:id="rId38"/>
    <p:sldId id="275" r:id="rId39"/>
    <p:sldId id="335" r:id="rId40"/>
    <p:sldId id="336" r:id="rId41"/>
    <p:sldId id="274" r:id="rId42"/>
    <p:sldId id="276" r:id="rId4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FF7C80"/>
    <a:srgbClr val="FFFF00"/>
    <a:srgbClr val="CCFF99"/>
    <a:srgbClr val="66FFFF"/>
    <a:srgbClr val="66FF99"/>
    <a:srgbClr val="FF9900"/>
    <a:srgbClr val="CCFFFF"/>
    <a:srgbClr val="BFEFDF"/>
    <a:srgbClr val="CCECFF"/>
    <a:srgbClr val="D5F7B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78" autoAdjust="0"/>
    <p:restoredTop sz="95209" autoAdjust="0"/>
  </p:normalViewPr>
  <p:slideViewPr>
    <p:cSldViewPr>
      <p:cViewPr>
        <p:scale>
          <a:sx n="100" d="100"/>
          <a:sy n="100" d="100"/>
        </p:scale>
        <p:origin x="-24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5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4221398945838043"/>
          <c:y val="8.3078447642869729E-2"/>
          <c:w val="0.4617659156245168"/>
          <c:h val="0.756666288586557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(15444,1)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5432098765432193E-3"/>
                  <c:y val="8.900876601483502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15444.1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(18898)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-3.0864197530864387E-3"/>
                  <c:y val="8.900876601483502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18898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 (3453,9)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3453.9</c:v>
                </c:pt>
              </c:numCache>
            </c:numRef>
          </c:val>
        </c:ser>
        <c:axId val="163532800"/>
        <c:axId val="163534336"/>
      </c:barChart>
      <c:catAx>
        <c:axId val="163532800"/>
        <c:scaling>
          <c:orientation val="minMax"/>
        </c:scaling>
        <c:axPos val="b"/>
        <c:numFmt formatCode="General" sourceLinked="1"/>
        <c:tickLblPos val="nextTo"/>
        <c:crossAx val="163534336"/>
        <c:crosses val="autoZero"/>
        <c:auto val="1"/>
        <c:lblAlgn val="ctr"/>
        <c:lblOffset val="100"/>
      </c:catAx>
      <c:valAx>
        <c:axId val="163534336"/>
        <c:scaling>
          <c:orientation val="minMax"/>
        </c:scaling>
        <c:axPos val="l"/>
        <c:majorGridlines/>
        <c:numFmt formatCode="General" sourceLinked="1"/>
        <c:tickLblPos val="nextTo"/>
        <c:crossAx val="163532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421956600316689"/>
          <c:y val="0.30813584617313239"/>
          <c:w val="0.24577072917636625"/>
          <c:h val="0.2078374812701106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тысячах рублей</c:v>
                </c:pt>
              </c:strCache>
            </c:strRef>
          </c:tx>
          <c:explosion val="12"/>
          <c:dPt>
            <c:idx val="0"/>
            <c:spPr>
              <a:solidFill>
                <a:schemeClr val="accent1"/>
              </a:solidFill>
            </c:spPr>
          </c:dPt>
          <c:dPt>
            <c:idx val="1"/>
            <c:spPr>
              <a:solidFill>
                <a:srgbClr val="FF7C80"/>
              </a:solidFill>
            </c:spPr>
          </c:dPt>
          <c:dPt>
            <c:idx val="2"/>
            <c:spPr>
              <a:solidFill>
                <a:srgbClr val="66FF99"/>
              </a:solidFill>
            </c:spPr>
          </c:dPt>
          <c:dPt>
            <c:idx val="3"/>
            <c:spPr>
              <a:solidFill>
                <a:srgbClr val="0000FF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2.4142909896692873E-2"/>
                  <c:y val="1.2144729065803871E-2"/>
                </c:manualLayout>
              </c:layout>
              <c:showVal val="1"/>
            </c:dLbl>
            <c:dLbl>
              <c:idx val="3"/>
              <c:layout>
                <c:manualLayout>
                  <c:x val="-6.0498594621755178E-2"/>
                  <c:y val="-2.1416128897458704E-2"/>
                </c:manualLayout>
              </c:layout>
              <c:showVal val="1"/>
            </c:dLbl>
            <c:dLbl>
              <c:idx val="4"/>
              <c:layout>
                <c:manualLayout>
                  <c:x val="1.5293096087009538E-2"/>
                  <c:y val="-6.8366992412529318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01 Общегосударственные вопросы (937,8)</c:v>
                </c:pt>
                <c:pt idx="1">
                  <c:v>04 Национальная экономика (5762,1)</c:v>
                </c:pt>
                <c:pt idx="2">
                  <c:v>05 Жилищно-коммунальное хозяйство (12025,1)</c:v>
                </c:pt>
                <c:pt idx="3">
                  <c:v>08 Культура, кинематография (100,0)</c:v>
                </c:pt>
                <c:pt idx="4">
                  <c:v>10 Социальная политика (73,0)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937.8</c:v>
                </c:pt>
                <c:pt idx="1">
                  <c:v>5762.1</c:v>
                </c:pt>
                <c:pt idx="2">
                  <c:v>12025.1</c:v>
                </c:pt>
                <c:pt idx="3">
                  <c:v>100</c:v>
                </c:pt>
                <c:pt idx="4">
                  <c:v>73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50182695505956"/>
          <c:y val="5.1835499334380024E-2"/>
          <c:w val="0.33796296296297318"/>
          <c:h val="0.8285235822258563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тысячах рублей</c:v>
                </c:pt>
              </c:strCache>
            </c:strRef>
          </c:tx>
          <c:explosion val="12"/>
          <c:dPt>
            <c:idx val="0"/>
            <c:spPr>
              <a:solidFill>
                <a:schemeClr val="accent1"/>
              </a:solidFill>
            </c:spPr>
          </c:dPt>
          <c:dPt>
            <c:idx val="1"/>
            <c:spPr>
              <a:solidFill>
                <a:srgbClr val="FF7C80"/>
              </a:solidFill>
            </c:spPr>
          </c:dPt>
          <c:dPt>
            <c:idx val="2"/>
            <c:spPr>
              <a:solidFill>
                <a:srgbClr val="66FF99"/>
              </a:solidFill>
            </c:spPr>
          </c:dPt>
          <c:dPt>
            <c:idx val="3"/>
            <c:spPr>
              <a:solidFill>
                <a:srgbClr val="0070C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2.7246570625358492E-2"/>
                  <c:y val="-4.2442079122217403E-2"/>
                </c:manualLayout>
              </c:layout>
              <c:showVal val="1"/>
            </c:dLbl>
            <c:dLbl>
              <c:idx val="3"/>
              <c:layout>
                <c:manualLayout>
                  <c:x val="-6.2050486084177084E-2"/>
                  <c:y val="3.3170679290562527E-2"/>
                </c:manualLayout>
              </c:layout>
              <c:showVal val="1"/>
            </c:dLbl>
            <c:dLbl>
              <c:idx val="4"/>
              <c:layout>
                <c:manualLayout>
                  <c:x val="1.5293096087009538E-2"/>
                  <c:y val="-6.8366992412529332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01 Общегосударственные вопросы (939,9)</c:v>
                </c:pt>
                <c:pt idx="1">
                  <c:v>04 Национальная экономика (3936,7)</c:v>
                </c:pt>
                <c:pt idx="2">
                  <c:v>05 Жилищно-коммунальное хозяйство (8805,5)</c:v>
                </c:pt>
                <c:pt idx="3">
                  <c:v>10 Социальная политика (73,0)</c:v>
                </c:pt>
                <c:pt idx="4">
                  <c:v>Условно-утвержденные расходы (352,7)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939.9</c:v>
                </c:pt>
                <c:pt idx="1">
                  <c:v>3936.7</c:v>
                </c:pt>
                <c:pt idx="2">
                  <c:v>8805.5</c:v>
                </c:pt>
                <c:pt idx="3">
                  <c:v>73</c:v>
                </c:pt>
                <c:pt idx="4">
                  <c:v>352.7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725881223848768"/>
          <c:y val="2.812916012488603E-4"/>
          <c:w val="0.33796296296297335"/>
          <c:h val="0.8285235822258563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тысячах рублей</c:v>
                </c:pt>
              </c:strCache>
            </c:strRef>
          </c:tx>
          <c:explosion val="12"/>
          <c:dPt>
            <c:idx val="0"/>
            <c:spPr>
              <a:solidFill>
                <a:schemeClr val="accent1"/>
              </a:solidFill>
            </c:spPr>
          </c:dPt>
          <c:dPt>
            <c:idx val="1"/>
            <c:spPr>
              <a:solidFill>
                <a:srgbClr val="FF7C80"/>
              </a:solidFill>
            </c:spPr>
          </c:dPt>
          <c:dPt>
            <c:idx val="2"/>
            <c:spPr>
              <a:solidFill>
                <a:srgbClr val="66FF99"/>
              </a:solidFill>
            </c:spPr>
          </c:dPt>
          <c:dPt>
            <c:idx val="3"/>
            <c:spPr>
              <a:solidFill>
                <a:srgbClr val="0070C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2.7246570625358492E-2"/>
                  <c:y val="-4.2442079122217403E-2"/>
                </c:manualLayout>
              </c:layout>
              <c:showVal val="1"/>
            </c:dLbl>
            <c:dLbl>
              <c:idx val="3"/>
              <c:layout>
                <c:manualLayout>
                  <c:x val="-6.2050486084177084E-2"/>
                  <c:y val="3.3170679290562527E-2"/>
                </c:manualLayout>
              </c:layout>
              <c:showVal val="1"/>
            </c:dLbl>
            <c:dLbl>
              <c:idx val="4"/>
              <c:layout>
                <c:manualLayout>
                  <c:x val="1.5293096087009538E-2"/>
                  <c:y val="-6.8366992412529345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01 Общегосударственные вопросы (953,1)</c:v>
                </c:pt>
                <c:pt idx="1">
                  <c:v>04 Национальная экономика (2924,8)</c:v>
                </c:pt>
                <c:pt idx="2">
                  <c:v>05 Жилищно-коммунальное хозяйство (8805,5)</c:v>
                </c:pt>
                <c:pt idx="3">
                  <c:v>10 Социальная политика (73,0)</c:v>
                </c:pt>
                <c:pt idx="4">
                  <c:v>Условно-утвержденные расходы (671,4)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953.1</c:v>
                </c:pt>
                <c:pt idx="1">
                  <c:v>2924.8</c:v>
                </c:pt>
                <c:pt idx="2">
                  <c:v>8805.5</c:v>
                </c:pt>
                <c:pt idx="3">
                  <c:v>73</c:v>
                </c:pt>
                <c:pt idx="4">
                  <c:v>671.3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725881223848801"/>
          <c:y val="3.6672497059929768E-2"/>
          <c:w val="0.33796296296297351"/>
          <c:h val="0.8285235822258563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7902795045356292E-3"/>
          <c:y val="0.22052358533118072"/>
          <c:w val="0.49919429479209837"/>
          <c:h val="0.756482311001613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тысячах рублей</c:v>
                </c:pt>
              </c:strCache>
            </c:strRef>
          </c:tx>
          <c:explosion val="25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66FFFF"/>
              </a:solidFill>
            </c:spPr>
          </c:dPt>
          <c:dPt>
            <c:idx val="2"/>
            <c:spPr>
              <a:solidFill>
                <a:srgbClr val="99FF99"/>
              </a:solidFill>
            </c:spPr>
          </c:dPt>
          <c:dPt>
            <c:idx val="3"/>
            <c:spPr>
              <a:solidFill>
                <a:srgbClr val="FF9900"/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Pt>
            <c:idx val="5"/>
            <c:spPr>
              <a:solidFill>
                <a:srgbClr val="FF6699"/>
              </a:solidFill>
            </c:spPr>
          </c:dPt>
          <c:dLbls>
            <c:dLbl>
              <c:idx val="0"/>
              <c:layout>
                <c:manualLayout>
                  <c:x val="-0.17891444490491348"/>
                  <c:y val="-4.871279213366058E-2"/>
                </c:manualLayout>
              </c:layout>
              <c:showVal val="1"/>
            </c:dLbl>
            <c:dLbl>
              <c:idx val="1"/>
              <c:layout>
                <c:manualLayout>
                  <c:x val="5.4779504539892492E-2"/>
                  <c:y val="1.0954137387198222E-2"/>
                </c:manualLayout>
              </c:layout>
              <c:showVal val="1"/>
            </c:dLbl>
            <c:dLbl>
              <c:idx val="2"/>
              <c:layout>
                <c:manualLayout>
                  <c:x val="-3.2163742690058485E-2"/>
                  <c:y val="1.8861343635973429E-2"/>
                </c:manualLayout>
              </c:layout>
              <c:showVal val="1"/>
            </c:dLbl>
            <c:dLbl>
              <c:idx val="3"/>
              <c:layout>
                <c:manualLayout>
                  <c:x val="1.6376465882957908E-3"/>
                  <c:y val="-5.5124140280149683E-2"/>
                </c:manualLayout>
              </c:layout>
              <c:showVal val="1"/>
            </c:dLbl>
            <c:dLbl>
              <c:idx val="4"/>
              <c:layout>
                <c:manualLayout>
                  <c:x val="3.0449656472739221E-2"/>
                  <c:y val="-6.6102385596212412E-2"/>
                </c:manualLayout>
              </c:layout>
              <c:showVal val="1"/>
            </c:dLbl>
            <c:dLbl>
              <c:idx val="5"/>
              <c:layout>
                <c:manualLayout>
                  <c:x val="6.4671804101377448E-2"/>
                  <c:y val="-2.53619300030174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Создание условий для обеспечения качественными услугами ЖКХ и благоустройство территории муниципального образования Хиславичского городского поселения Хиславичского района Смоленской области (11094,9)</c:v>
                </c:pt>
                <c:pt idx="1">
                  <c:v>Комплексное развитие транспортной инфраструктуры Хиславичского городского поселения Хиславичского района Смоленской области" на период 2017-2027годы (5047,9)</c:v>
                </c:pt>
                <c:pt idx="2">
                  <c:v>Формирование комфортной городской среды на территории муниципального образования Хиславичского городского поселения Хиславичского района Смоленской области (650,2)</c:v>
                </c:pt>
                <c:pt idx="3">
                  <c:v>Оформление прав собственности на муниципальное имущество Хиславичского городского поселения Хиславичского района Смоленской области (414,2)</c:v>
                </c:pt>
                <c:pt idx="4">
                  <c:v>Обустройство мест (площадок) для накопления твердых коммунальных отходов(ТКО) и оснащение мест (площадок) для ТКО контейнерами (бункерами) на территории муниципального образования Хиславичского городского поселения Хиславичского района Смоленской области </c:v>
                </c:pt>
                <c:pt idx="5">
                  <c:v>Создание и восстановление военно-мемориальных объектов на территории муниципального образования Хиславичского городского поселения Хиславичского района Смоленской области (180,0)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11094.9</c:v>
                </c:pt>
                <c:pt idx="1">
                  <c:v>5047.9000000000005</c:v>
                </c:pt>
                <c:pt idx="2">
                  <c:v>650.20000000000005</c:v>
                </c:pt>
                <c:pt idx="3">
                  <c:v>414.2</c:v>
                </c:pt>
                <c:pt idx="4">
                  <c:v>400</c:v>
                </c:pt>
                <c:pt idx="5">
                  <c:v>180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4055585710408771"/>
          <c:y val="7.1826852188844409E-2"/>
          <c:w val="0.43428190185071497"/>
          <c:h val="0.77755691804237392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7902795045356309E-3"/>
          <c:y val="0.22052358533118072"/>
          <c:w val="0.49919429479209837"/>
          <c:h val="0.756482311001613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тысячах рублей</c:v>
                </c:pt>
              </c:strCache>
            </c:strRef>
          </c:tx>
          <c:explosion val="25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66FFFF"/>
              </a:solidFill>
            </c:spPr>
          </c:dPt>
          <c:dPt>
            <c:idx val="2"/>
            <c:spPr>
              <a:solidFill>
                <a:srgbClr val="99FF99"/>
              </a:solidFill>
            </c:spPr>
          </c:dPt>
          <c:dPt>
            <c:idx val="3"/>
            <c:spPr>
              <a:solidFill>
                <a:srgbClr val="FF9900"/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Pt>
            <c:idx val="5"/>
            <c:spPr>
              <a:solidFill>
                <a:srgbClr val="FF6699"/>
              </a:solidFill>
            </c:spPr>
          </c:dPt>
          <c:dLbls>
            <c:dLbl>
              <c:idx val="0"/>
              <c:layout>
                <c:manualLayout>
                  <c:x val="-0.17891444490491351"/>
                  <c:y val="-4.8712792133660587E-2"/>
                </c:manualLayout>
              </c:layout>
              <c:showVal val="1"/>
            </c:dLbl>
            <c:dLbl>
              <c:idx val="1"/>
              <c:layout>
                <c:manualLayout>
                  <c:x val="5.4779665699682283E-2"/>
                  <c:y val="-6.0650299715993054E-2"/>
                </c:manualLayout>
              </c:layout>
              <c:showVal val="1"/>
            </c:dLbl>
            <c:dLbl>
              <c:idx val="2"/>
              <c:layout>
                <c:manualLayout>
                  <c:x val="-3.2163742690058485E-2"/>
                  <c:y val="1.8861343635973429E-2"/>
                </c:manualLayout>
              </c:layout>
              <c:showVal val="1"/>
            </c:dLbl>
            <c:dLbl>
              <c:idx val="5"/>
              <c:layout>
                <c:manualLayout>
                  <c:x val="6.4671804101377448E-2"/>
                  <c:y val="-2.53619300030174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Создание условий для обеспечения качественными услугами ЖКХ и благоустройство территории муниципального образования Хиславичского городского поселения Хиславичского района Смоленской области (7875,3)</c:v>
                </c:pt>
                <c:pt idx="1">
                  <c:v>Комплексное развитие транспортной инфраструктуры Хиславичского городского поселения Хиславичского района Смоленской области" на период 2017-2027годы (3222,5)</c:v>
                </c:pt>
                <c:pt idx="2">
                  <c:v>Формирование комфортной городской среды на территории муниципального образования Хиславичского городского поселения Хиславичского района Смоленской области (650,0)</c:v>
                </c:pt>
                <c:pt idx="3">
                  <c:v>Оформление прав собственности на муниципальное имущество Хиславичского городского поселения Хиславичского района Смоленской области (414,2)</c:v>
                </c:pt>
                <c:pt idx="4">
                  <c:v>Обустройство мест (площадок) для накопления твердых коммунальных отходов(ТКО) и оснащение мест (площадок) для ТКО контейнерами (бункерами) на территории муниципального образования Хиславичского городского поселения Хиславичского района Смоленской области </c:v>
                </c:pt>
                <c:pt idx="5">
                  <c:v>Создание и восстановление военно-мемориальных объектов на территории муниципального образования Хиславичского городского поселения Хиславичского района Смоленской области (180,2)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7875.3</c:v>
                </c:pt>
                <c:pt idx="1">
                  <c:v>3222.5</c:v>
                </c:pt>
                <c:pt idx="2">
                  <c:v>650</c:v>
                </c:pt>
                <c:pt idx="3">
                  <c:v>414.2</c:v>
                </c:pt>
                <c:pt idx="4">
                  <c:v>400</c:v>
                </c:pt>
                <c:pt idx="5">
                  <c:v>180.2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4055585710408782"/>
          <c:y val="7.1826852188844409E-2"/>
          <c:w val="0.43428190185071502"/>
          <c:h val="0.77755691804237392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7902795045356326E-3"/>
          <c:y val="0.22052358533118072"/>
          <c:w val="0.49919429479209837"/>
          <c:h val="0.756482311001613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тысячах рублей</c:v>
                </c:pt>
              </c:strCache>
            </c:strRef>
          </c:tx>
          <c:explosion val="25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66FFFF"/>
              </a:solidFill>
            </c:spPr>
          </c:dPt>
          <c:dPt>
            <c:idx val="2"/>
            <c:spPr>
              <a:solidFill>
                <a:srgbClr val="99FF99"/>
              </a:solidFill>
            </c:spPr>
          </c:dPt>
          <c:dPt>
            <c:idx val="3"/>
            <c:spPr>
              <a:solidFill>
                <a:srgbClr val="FF9900"/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Pt>
            <c:idx val="5"/>
            <c:spPr>
              <a:solidFill>
                <a:srgbClr val="FF6699"/>
              </a:solidFill>
            </c:spPr>
          </c:dPt>
          <c:dLbls>
            <c:dLbl>
              <c:idx val="0"/>
              <c:layout>
                <c:manualLayout>
                  <c:x val="-0.17891444490491354"/>
                  <c:y val="-4.8712792133660601E-2"/>
                </c:manualLayout>
              </c:layout>
              <c:showVal val="1"/>
            </c:dLbl>
            <c:dLbl>
              <c:idx val="1"/>
              <c:layout>
                <c:manualLayout>
                  <c:x val="5.4779665699682283E-2"/>
                  <c:y val="-6.0650299715993054E-2"/>
                </c:manualLayout>
              </c:layout>
              <c:showVal val="1"/>
            </c:dLbl>
            <c:dLbl>
              <c:idx val="2"/>
              <c:layout>
                <c:manualLayout>
                  <c:x val="-3.2163742690058485E-2"/>
                  <c:y val="1.8861343635973429E-2"/>
                </c:manualLayout>
              </c:layout>
              <c:showVal val="1"/>
            </c:dLbl>
            <c:dLbl>
              <c:idx val="5"/>
              <c:layout>
                <c:manualLayout>
                  <c:x val="6.4671804101377448E-2"/>
                  <c:y val="-2.53619300030174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Создание условий для обеспечения качественными услугами ЖКХ и благоустройство территории муниципального образования Хиславичского городского поселения Хиславичского района Смоленской области (7875,3)</c:v>
                </c:pt>
                <c:pt idx="1">
                  <c:v>Комплексное развитие транспортной инфраструктуры Хиславичского городского поселения Хиславичского района Смоленской области" на период 2017-2027годы (2210,5)</c:v>
                </c:pt>
                <c:pt idx="2">
                  <c:v>Формирование комфортной городской среды на территории муниципального образования Хиславичского городского поселения Хиславичского района Смоленской области (650,0)</c:v>
                </c:pt>
                <c:pt idx="3">
                  <c:v>Оформление прав собственности на муниципальное имущество Хиславичского городского поселения Хиславичского района Смоленской области (414,2)</c:v>
                </c:pt>
                <c:pt idx="4">
                  <c:v>Обустройство мест (площадок) для накопления твердых коммунальных отходов(ТКО) и оснащение мест (площадок) для ТКО контейнерами (бункерами) на территории муниципального образования Хиславичского городского поселения Хиславичского района Смоленской области </c:v>
                </c:pt>
                <c:pt idx="5">
                  <c:v>Создание и восстановление военно-мемориальных объектов на территории муниципального образования Хиславичского городского поселения Хиславичского района Смоленской области (180,2)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7875.3</c:v>
                </c:pt>
                <c:pt idx="1">
                  <c:v>2210.5</c:v>
                </c:pt>
                <c:pt idx="2">
                  <c:v>650</c:v>
                </c:pt>
                <c:pt idx="3">
                  <c:v>414.2</c:v>
                </c:pt>
                <c:pt idx="4">
                  <c:v>400</c:v>
                </c:pt>
                <c:pt idx="5">
                  <c:v>180.2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4055585710408793"/>
          <c:y val="7.1826852188844409E-2"/>
          <c:w val="0.43428190185071508"/>
          <c:h val="0.77755691804237392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4221398945838046"/>
          <c:y val="8.3078447642869688E-2"/>
          <c:w val="0.4617659156245168"/>
          <c:h val="0.756666288586557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(14107,8)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543209876543218E-3"/>
                  <c:y val="8.900876601483502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14107.8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(14107,8)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-3.0864197530864361E-3"/>
                  <c:y val="8.900876601483502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14107.8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 (0)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axId val="163786752"/>
        <c:axId val="163788288"/>
      </c:barChart>
      <c:catAx>
        <c:axId val="163786752"/>
        <c:scaling>
          <c:orientation val="minMax"/>
        </c:scaling>
        <c:axPos val="b"/>
        <c:numFmt formatCode="General" sourceLinked="1"/>
        <c:tickLblPos val="nextTo"/>
        <c:crossAx val="163788288"/>
        <c:crosses val="autoZero"/>
        <c:auto val="1"/>
        <c:lblAlgn val="ctr"/>
        <c:lblOffset val="100"/>
      </c:catAx>
      <c:valAx>
        <c:axId val="163788288"/>
        <c:scaling>
          <c:orientation val="minMax"/>
        </c:scaling>
        <c:axPos val="l"/>
        <c:majorGridlines/>
        <c:numFmt formatCode="General" sourceLinked="1"/>
        <c:tickLblPos val="nextTo"/>
        <c:crossAx val="163786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421956600316701"/>
          <c:y val="0.30813584617313233"/>
          <c:w val="0.24577072917636628"/>
          <c:h val="0.20783748127011067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4221398945838049"/>
          <c:y val="8.3078447642869716E-2"/>
          <c:w val="0.4617659156245168"/>
          <c:h val="0.756666288586557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(13427,7)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5432098765432182E-3"/>
                  <c:y val="8.900876601483502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13427.7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(13427,7)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-3.0864197530864369E-3"/>
                  <c:y val="8.900876601483502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13427.7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 (0)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axId val="163930112"/>
        <c:axId val="163931648"/>
      </c:barChart>
      <c:catAx>
        <c:axId val="163930112"/>
        <c:scaling>
          <c:orientation val="minMax"/>
        </c:scaling>
        <c:axPos val="b"/>
        <c:numFmt formatCode="General" sourceLinked="1"/>
        <c:tickLblPos val="nextTo"/>
        <c:crossAx val="163931648"/>
        <c:crosses val="autoZero"/>
        <c:auto val="1"/>
        <c:lblAlgn val="ctr"/>
        <c:lblOffset val="100"/>
      </c:catAx>
      <c:valAx>
        <c:axId val="163931648"/>
        <c:scaling>
          <c:orientation val="minMax"/>
        </c:scaling>
        <c:axPos val="l"/>
        <c:majorGridlines/>
        <c:numFmt formatCode="General" sourceLinked="1"/>
        <c:tickLblPos val="nextTo"/>
        <c:crossAx val="163930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421956600316712"/>
          <c:y val="0.30813584617313228"/>
          <c:w val="0.2457707291763663"/>
          <c:h val="0.20783748127011073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тысячах рублей</c:v>
                </c:pt>
              </c:strCache>
            </c:strRef>
          </c:tx>
          <c:explosion val="20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2"/>
            <c:explosion val="22"/>
            <c:spPr>
              <a:solidFill>
                <a:srgbClr val="66FF99"/>
              </a:solidFill>
            </c:spPr>
          </c:dPt>
          <c:dLbls>
            <c:dLbl>
              <c:idx val="0"/>
              <c:layout>
                <c:manualLayout>
                  <c:x val="-0.13833291664436581"/>
                  <c:y val="1.489403777822289E-3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Безвозмездные поступления (7823,8)</c:v>
                </c:pt>
                <c:pt idx="1">
                  <c:v>Налоговые доходы (7323,9)</c:v>
                </c:pt>
                <c:pt idx="2">
                  <c:v>Неналоговые доходы (296,4)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7823.8</c:v>
                </c:pt>
                <c:pt idx="1">
                  <c:v>7323.9</c:v>
                </c:pt>
                <c:pt idx="2">
                  <c:v>296.39999999999969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2771907880700362"/>
          <c:y val="0.30756671584685508"/>
          <c:w val="0.2993420224591688"/>
          <c:h val="0.38486631379436925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тысячах рублей</c:v>
                </c:pt>
              </c:strCache>
            </c:strRef>
          </c:tx>
          <c:explosion val="20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2"/>
            <c:explosion val="22"/>
            <c:spPr>
              <a:solidFill>
                <a:srgbClr val="66FF99"/>
              </a:solidFill>
            </c:spPr>
          </c:dPt>
          <c:dLbls>
            <c:dLbl>
              <c:idx val="0"/>
              <c:layout>
                <c:manualLayout>
                  <c:x val="-0.13833291664436581"/>
                  <c:y val="1.489403777822289E-3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Безвозмездные поступления (6209,3)</c:v>
                </c:pt>
                <c:pt idx="1">
                  <c:v>Налоговые доходы (7590,2)</c:v>
                </c:pt>
                <c:pt idx="2">
                  <c:v>Неналоговые доходы (308,3)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6209.3</c:v>
                </c:pt>
                <c:pt idx="1">
                  <c:v>7590.2</c:v>
                </c:pt>
                <c:pt idx="2">
                  <c:v>308.3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2771907880700362"/>
          <c:y val="0.30756671584685519"/>
          <c:w val="0.2993420224591688"/>
          <c:h val="0.3848663137943694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тысячах рублей</c:v>
                </c:pt>
              </c:strCache>
            </c:strRef>
          </c:tx>
          <c:explosion val="20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2"/>
            <c:explosion val="22"/>
            <c:spPr>
              <a:solidFill>
                <a:srgbClr val="66FF99"/>
              </a:solidFill>
            </c:spPr>
          </c:dPt>
          <c:dLbls>
            <c:dLbl>
              <c:idx val="0"/>
              <c:layout>
                <c:manualLayout>
                  <c:x val="-0.13833291664436581"/>
                  <c:y val="1.489403777822289E-3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Безвозмездные поступления (5209,8)</c:v>
                </c:pt>
                <c:pt idx="1">
                  <c:v>Налоговые доходы (7897,3)</c:v>
                </c:pt>
                <c:pt idx="2">
                  <c:v>Неналоговые доходы (320,6)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5209.8</c:v>
                </c:pt>
                <c:pt idx="1">
                  <c:v>7897.3</c:v>
                </c:pt>
                <c:pt idx="2">
                  <c:v>320.60000000000002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2771907880700362"/>
          <c:y val="0.30756671584685535"/>
          <c:w val="0.2993420224591688"/>
          <c:h val="0.38486631379436953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"/>
          <c:y val="8.6760788714905682E-2"/>
          <c:w val="0.6211202407949008"/>
          <c:h val="0.902293433942440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тысячах рублей</c:v>
                </c:pt>
              </c:strCache>
            </c:strRef>
          </c:tx>
          <c:explosion val="25"/>
          <c:dPt>
            <c:idx val="0"/>
            <c:explosion val="23"/>
            <c:spPr>
              <a:solidFill>
                <a:srgbClr val="00B050"/>
              </a:solidFill>
              <a:ln>
                <a:solidFill>
                  <a:srgbClr val="0070C0"/>
                </a:solidFill>
              </a:ln>
            </c:spPr>
          </c:dPt>
          <c:dPt>
            <c:idx val="1"/>
            <c:spPr>
              <a:solidFill>
                <a:srgbClr val="66FF99"/>
              </a:solidFill>
            </c:spPr>
          </c:dPt>
          <c:dPt>
            <c:idx val="2"/>
            <c:spPr>
              <a:solidFill>
                <a:srgbClr val="00FFFF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0.13265531561928637"/>
                  <c:y val="-2.3981661124808172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(4054,6)</c:v>
                </c:pt>
                <c:pt idx="1">
                  <c:v>Акцизы по подакцизным товарам (продукции), прозводимым на территории Российской Федерации (1263,4)</c:v>
                </c:pt>
                <c:pt idx="2">
                  <c:v>Налог на имущество физических лиц (703,1)</c:v>
                </c:pt>
                <c:pt idx="3">
                  <c:v>Земельный налог (1302,8)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4054.6</c:v>
                </c:pt>
                <c:pt idx="1">
                  <c:v>1263.4000000000001</c:v>
                </c:pt>
                <c:pt idx="2">
                  <c:v>703.1</c:v>
                </c:pt>
                <c:pt idx="3">
                  <c:v>1302.8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192700684616308"/>
          <c:y val="0.13603290490887268"/>
          <c:w val="0.35753831888852311"/>
          <c:h val="0.7972806886629684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5137133966548813E-4"/>
          <c:y val="0.18087252482672286"/>
          <c:w val="0.53855205736948564"/>
          <c:h val="0.8191274751732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тысячах рублей</c:v>
                </c:pt>
              </c:strCache>
            </c:strRef>
          </c:tx>
          <c:explosion val="25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Lbls>
            <c:dLbl>
              <c:idx val="1"/>
              <c:layout>
                <c:manualLayout>
                  <c:x val="7.5371217859909093E-2"/>
                  <c:y val="5.1294829082561097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Доходы, получаемые в виде арендной платы за земельные участки, государственная собственность на которые не разграничена и которые расположены в границахгородских поселений, а также средства от продажи права на заключение договоров аренды указанных земельн</c:v>
                </c:pt>
                <c:pt idx="1">
                  <c:v>Доходы от сдачи в аренду имущества, находящегося в оперативном управлении органов государственной власти, органов местного самоуправления, государственных внебюджетных фондов и созданных ими учреждений (за исключением имущества бюджетных и автономных учре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192</c:v>
                </c:pt>
                <c:pt idx="1">
                  <c:v>104.4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8188238726668851"/>
          <c:y val="0.3266070878644029"/>
          <c:w val="0.36239051715758103"/>
          <c:h val="0.48233733147224611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тысячах рублей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4.0895061728395084E-2"/>
                  <c:y val="-7.8032717252219067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</c:f>
              <c:strCache>
                <c:ptCount val="1"/>
                <c:pt idx="0">
                  <c:v>Дотации бюджетам городских поселений на выравнивание бюджетной обеспеченности из бюджетов муниципальных районов (7823,8)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7823.8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2835022358316994"/>
          <c:y val="0.13105293058866629"/>
          <c:w val="0.36239051715758114"/>
          <c:h val="0.7536457807912246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8ECEBE7-5D52-4F28-827A-54982AAFB5E3}" type="datetimeFigureOut">
              <a:rPr lang="ru-RU"/>
              <a:pPr>
                <a:defRPr/>
              </a:pPr>
              <a:t>15.02.2022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298AADF-6DE2-4097-96C4-DACE51C705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467D90-6DB0-44E2-8EE3-458715505226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1AF219-B69D-49D4-8978-CDDF0E19605A}" type="datetimeFigureOut">
              <a:rPr lang="ru-RU" smtClean="0"/>
              <a:pPr>
                <a:defRPr/>
              </a:pPr>
              <a:t>15.02.2022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DBCBC0-C536-4667-9A2B-9867D92C99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B7E7E1-F516-4CBA-943C-00B67F2611E0}" type="datetimeFigureOut">
              <a:rPr lang="ru-RU" smtClean="0"/>
              <a:pPr>
                <a:defRPr/>
              </a:pPr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7D5012-E445-45BF-9DD3-7A6FFF3E7A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C6F11D-8B36-461A-96F5-BF054764FD90}" type="datetimeFigureOut">
              <a:rPr lang="ru-RU" smtClean="0"/>
              <a:pPr>
                <a:defRPr/>
              </a:pPr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86E74E-8E18-45DE-8314-0B78B43874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5667B8-3AE1-4D16-BE9A-AD7A93660C54}" type="datetimeFigureOut">
              <a:rPr lang="ru-RU" smtClean="0"/>
              <a:pPr>
                <a:defRPr/>
              </a:pPr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D7D38DD-9DA2-4201-95DC-C81BE5E2ED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078141-B7A2-4938-B72D-9094CAC1EADC}" type="datetimeFigureOut">
              <a:rPr lang="ru-RU" smtClean="0"/>
              <a:pPr>
                <a:defRPr/>
              </a:pPr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77FF2A-265B-4275-AC0D-86BF32586B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E187E13-5A4F-43B4-A3AA-9D817DDFACF1}" type="datetimeFigureOut">
              <a:rPr lang="ru-RU" smtClean="0"/>
              <a:pPr>
                <a:defRPr/>
              </a:pPr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403873-97B6-47B7-8B44-1F66CAD1FC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6A814A0-35DA-48CA-A154-2CEA60D297E5}" type="datetimeFigureOut">
              <a:rPr lang="ru-RU" smtClean="0"/>
              <a:pPr>
                <a:defRPr/>
              </a:pPr>
              <a:t>15.02.2022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66CB1-642E-46A9-AC49-1A7519CD65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5FAC12-61A0-4A41-A5AF-B9B8BB5C2302}" type="datetimeFigureOut">
              <a:rPr lang="ru-RU" smtClean="0"/>
              <a:pPr>
                <a:defRPr/>
              </a:pPr>
              <a:t>15.02.2022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D248E1-FF36-464A-9341-601EB2BD03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292638-1D68-4F37-A188-B5F5720C577D}" type="datetimeFigureOut">
              <a:rPr lang="ru-RU" smtClean="0"/>
              <a:pPr>
                <a:defRPr/>
              </a:pPr>
              <a:t>15.02.2022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BA2AE1-024C-4E16-BE26-7D11BDB45A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D62763-A9A6-4C2E-9C08-896E66D4F8F2}" type="datetimeFigureOut">
              <a:rPr lang="ru-RU" smtClean="0"/>
              <a:pPr>
                <a:defRPr/>
              </a:pPr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DB2F12-F92A-475C-8A2B-49214DEE72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2C7359-B6C2-449F-A736-A929D4C5951D}" type="datetimeFigureOut">
              <a:rPr lang="ru-RU" smtClean="0"/>
              <a:pPr>
                <a:defRPr/>
              </a:pPr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E48D7E-4F4D-46CB-A475-BE2B56607C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40AB0735-4BE2-456C-942D-9A930098AFCD}" type="datetimeFigureOut">
              <a:rPr lang="ru-RU" smtClean="0"/>
              <a:pPr>
                <a:defRPr/>
              </a:pPr>
              <a:t>15.02.2022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EF201692-6B8E-4DA0-A617-C5B63E4739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mailto:finhis@mail.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42852"/>
            <a:ext cx="8229600" cy="500066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1800" i="1" dirty="0" smtClean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</a:rPr>
              <a:t>Финансовое управление Администрации муниципального образования «Хиславичский район» Смоленской области</a:t>
            </a:r>
            <a:r>
              <a:rPr lang="ru-RU" sz="1800" i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/>
            </a:r>
            <a:br>
              <a:rPr lang="ru-RU" sz="1800" i="1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ru-RU" sz="1800" i="1" dirty="0" smtClean="0">
                <a:effectLst/>
              </a:rPr>
              <a:t/>
            </a:r>
            <a:br>
              <a:rPr lang="ru-RU" sz="1800" i="1" dirty="0" smtClean="0">
                <a:effectLst/>
              </a:rPr>
            </a:br>
            <a:r>
              <a:rPr lang="ru-RU" sz="1800" i="1" dirty="0" smtClean="0">
                <a:effectLst/>
              </a:rPr>
              <a:t/>
            </a:r>
            <a:br>
              <a:rPr lang="ru-RU" sz="1800" i="1" dirty="0" smtClean="0">
                <a:effectLst/>
              </a:rPr>
            </a:br>
            <a:r>
              <a:rPr lang="ru-RU" sz="3200" i="1" dirty="0" smtClean="0">
                <a:solidFill>
                  <a:srgbClr val="00B050"/>
                </a:solidFill>
                <a:effectLst/>
                <a:latin typeface="Impact" pitchFamily="34" charset="0"/>
              </a:rPr>
              <a:t>БЮДЖЕТ ДЛЯ ГРАЖДАН</a:t>
            </a:r>
            <a:br>
              <a:rPr lang="ru-RU" sz="3200" i="1" dirty="0" smtClean="0">
                <a:solidFill>
                  <a:srgbClr val="00B050"/>
                </a:solidFill>
                <a:effectLst/>
                <a:latin typeface="Impact" pitchFamily="34" charset="0"/>
              </a:rPr>
            </a:br>
            <a:r>
              <a:rPr lang="ru-RU" sz="3200" i="1" dirty="0" smtClean="0">
                <a:solidFill>
                  <a:srgbClr val="00B050"/>
                </a:solidFill>
                <a:effectLst/>
                <a:latin typeface="Impact" pitchFamily="34" charset="0"/>
              </a:rPr>
              <a:t> на 20</a:t>
            </a:r>
            <a:r>
              <a:rPr lang="en-US" sz="3200" i="1" dirty="0" smtClean="0">
                <a:solidFill>
                  <a:srgbClr val="00B050"/>
                </a:solidFill>
                <a:effectLst/>
                <a:latin typeface="Bernard MT Condensed" pitchFamily="18" charset="0"/>
              </a:rPr>
              <a:t>22</a:t>
            </a:r>
            <a:r>
              <a:rPr lang="ru-RU" sz="3200" i="1" dirty="0" smtClean="0">
                <a:solidFill>
                  <a:srgbClr val="00B050"/>
                </a:solidFill>
                <a:effectLst/>
                <a:latin typeface="Impact" pitchFamily="34" charset="0"/>
              </a:rPr>
              <a:t> год</a:t>
            </a:r>
            <a:r>
              <a:rPr lang="ru-RU" sz="3200" dirty="0" smtClean="0">
                <a:solidFill>
                  <a:srgbClr val="00B050"/>
                </a:solidFill>
                <a:effectLst/>
                <a:latin typeface="Impact" pitchFamily="34" charset="0"/>
              </a:rPr>
              <a:t> </a:t>
            </a:r>
            <a:r>
              <a:rPr lang="ru-RU" sz="3200" i="1" dirty="0" smtClean="0">
                <a:solidFill>
                  <a:srgbClr val="00B050"/>
                </a:solidFill>
                <a:effectLst/>
                <a:latin typeface="Impact" pitchFamily="34" charset="0"/>
              </a:rPr>
              <a:t>и плановый период </a:t>
            </a:r>
            <a:br>
              <a:rPr lang="ru-RU" sz="3200" i="1" dirty="0" smtClean="0">
                <a:solidFill>
                  <a:srgbClr val="00B050"/>
                </a:solidFill>
                <a:effectLst/>
                <a:latin typeface="Impact" pitchFamily="34" charset="0"/>
              </a:rPr>
            </a:br>
            <a:r>
              <a:rPr lang="ru-RU" sz="3200" i="1" dirty="0" smtClean="0">
                <a:solidFill>
                  <a:srgbClr val="00B050"/>
                </a:solidFill>
                <a:effectLst/>
                <a:latin typeface="Impact" pitchFamily="34" charset="0"/>
              </a:rPr>
              <a:t>202</a:t>
            </a:r>
            <a:r>
              <a:rPr lang="en-US" sz="3200" i="1" dirty="0" smtClean="0">
                <a:solidFill>
                  <a:srgbClr val="00B050"/>
                </a:solidFill>
                <a:effectLst/>
                <a:latin typeface="Impact" pitchFamily="34" charset="0"/>
              </a:rPr>
              <a:t>3</a:t>
            </a:r>
            <a:r>
              <a:rPr lang="ru-RU" sz="3200" i="1" dirty="0" smtClean="0">
                <a:solidFill>
                  <a:srgbClr val="00B050"/>
                </a:solidFill>
                <a:effectLst/>
                <a:latin typeface="Impact" pitchFamily="34" charset="0"/>
              </a:rPr>
              <a:t> и 202</a:t>
            </a:r>
            <a:r>
              <a:rPr lang="en-US" sz="3200" i="1" dirty="0" smtClean="0">
                <a:solidFill>
                  <a:srgbClr val="00B050"/>
                </a:solidFill>
                <a:effectLst/>
                <a:latin typeface="Impact" pitchFamily="34" charset="0"/>
              </a:rPr>
              <a:t>4 </a:t>
            </a:r>
            <a:r>
              <a:rPr lang="ru-RU" sz="3200" i="1" dirty="0" smtClean="0">
                <a:solidFill>
                  <a:srgbClr val="00B050"/>
                </a:solidFill>
                <a:effectLst/>
                <a:latin typeface="Impact" pitchFamily="34" charset="0"/>
              </a:rPr>
              <a:t>годов</a:t>
            </a:r>
            <a:r>
              <a:rPr lang="en-US" sz="3200" i="1" dirty="0" smtClean="0">
                <a:solidFill>
                  <a:srgbClr val="00B050"/>
                </a:solidFill>
                <a:effectLst/>
                <a:latin typeface="Bernard MT Condensed" pitchFamily="18" charset="0"/>
              </a:rPr>
              <a:t> </a:t>
            </a:r>
            <a:r>
              <a:rPr lang="ru-RU" sz="3200" i="1" dirty="0" smtClean="0">
                <a:solidFill>
                  <a:srgbClr val="00B050"/>
                </a:solidFill>
                <a:effectLst/>
                <a:latin typeface="Bernard MT Condensed" pitchFamily="18" charset="0"/>
              </a:rPr>
              <a:t/>
            </a:r>
            <a:br>
              <a:rPr lang="ru-RU" sz="3200" i="1" dirty="0" smtClean="0">
                <a:solidFill>
                  <a:srgbClr val="00B050"/>
                </a:solidFill>
                <a:effectLst/>
                <a:latin typeface="Bernard MT Condensed" pitchFamily="18" charset="0"/>
              </a:rPr>
            </a:br>
            <a:r>
              <a:rPr lang="ru-RU" sz="3200" i="1" dirty="0" smtClean="0">
                <a:solidFill>
                  <a:srgbClr val="00B050"/>
                </a:solidFill>
                <a:effectLst/>
                <a:latin typeface="Bernard MT Condensed" pitchFamily="18" charset="0"/>
              </a:rPr>
              <a:t/>
            </a:r>
            <a:br>
              <a:rPr lang="ru-RU" sz="3200" i="1" dirty="0" smtClean="0">
                <a:solidFill>
                  <a:srgbClr val="00B050"/>
                </a:solidFill>
                <a:effectLst/>
                <a:latin typeface="Bernard MT Condensed" pitchFamily="18" charset="0"/>
              </a:rPr>
            </a:br>
            <a:r>
              <a:rPr lang="ru-RU" sz="1400" i="1" dirty="0" smtClean="0">
                <a:solidFill>
                  <a:srgbClr val="0070C0"/>
                </a:solidFill>
                <a:effectLst/>
              </a:rPr>
              <a:t>к решению </a:t>
            </a:r>
            <a:br>
              <a:rPr lang="ru-RU" sz="1400" i="1" dirty="0" smtClean="0">
                <a:solidFill>
                  <a:srgbClr val="0070C0"/>
                </a:solidFill>
                <a:effectLst/>
              </a:rPr>
            </a:br>
            <a:r>
              <a:rPr lang="ru-RU" sz="1400" i="1" dirty="0" smtClean="0">
                <a:solidFill>
                  <a:srgbClr val="0070C0"/>
                </a:solidFill>
                <a:effectLst/>
              </a:rPr>
              <a:t>СОВЕТА ДЕПУТАТОВ ХИСЛАВИЧСКОГО ГОРОДСКОГО ПОСЕЛЕНИЯ</a:t>
            </a:r>
            <a:br>
              <a:rPr lang="ru-RU" sz="1400" i="1" dirty="0" smtClean="0">
                <a:solidFill>
                  <a:srgbClr val="0070C0"/>
                </a:solidFill>
                <a:effectLst/>
              </a:rPr>
            </a:br>
            <a:r>
              <a:rPr lang="ru-RU" sz="1400" i="1" dirty="0" smtClean="0">
                <a:solidFill>
                  <a:srgbClr val="0070C0"/>
                </a:solidFill>
                <a:effectLst/>
              </a:rPr>
              <a:t>от 17.12.2021 №3</a:t>
            </a:r>
            <a:r>
              <a:rPr lang="en-US" sz="1400" i="1" dirty="0" smtClean="0">
                <a:solidFill>
                  <a:srgbClr val="0070C0"/>
                </a:solidFill>
                <a:effectLst/>
              </a:rPr>
              <a:t>3</a:t>
            </a:r>
            <a:r>
              <a:rPr lang="ru-RU" sz="1400" i="1" dirty="0" smtClean="0">
                <a:solidFill>
                  <a:srgbClr val="0070C0"/>
                </a:solidFill>
                <a:effectLst/>
              </a:rPr>
              <a:t> </a:t>
            </a:r>
            <a:r>
              <a:rPr lang="en-US" sz="1400" i="1" dirty="0" smtClean="0">
                <a:solidFill>
                  <a:srgbClr val="0070C0"/>
                </a:solidFill>
                <a:effectLst/>
              </a:rPr>
              <a:t/>
            </a:r>
            <a:br>
              <a:rPr lang="en-US" sz="1400" i="1" dirty="0" smtClean="0">
                <a:solidFill>
                  <a:srgbClr val="0070C0"/>
                </a:solidFill>
                <a:effectLst/>
              </a:rPr>
            </a:br>
            <a:r>
              <a:rPr lang="ru-RU" sz="1400" i="1" dirty="0" smtClean="0">
                <a:solidFill>
                  <a:srgbClr val="0070C0"/>
                </a:solidFill>
                <a:effectLst/>
              </a:rPr>
              <a:t>«</a:t>
            </a:r>
            <a:r>
              <a:rPr lang="ru-RU" sz="1400" i="1" dirty="0" smtClean="0">
                <a:solidFill>
                  <a:srgbClr val="0070C0"/>
                </a:solidFill>
                <a:effectLst/>
              </a:rPr>
              <a:t>О бюджете Хиславичского городского поселения </a:t>
            </a:r>
            <a:r>
              <a:rPr lang="en-US" sz="1400" i="1" dirty="0" smtClean="0">
                <a:solidFill>
                  <a:srgbClr val="0070C0"/>
                </a:solidFill>
                <a:effectLst/>
              </a:rPr>
              <a:t/>
            </a:r>
            <a:br>
              <a:rPr lang="en-US" sz="1400" i="1" dirty="0" smtClean="0">
                <a:solidFill>
                  <a:srgbClr val="0070C0"/>
                </a:solidFill>
                <a:effectLst/>
              </a:rPr>
            </a:br>
            <a:r>
              <a:rPr lang="ru-RU" sz="1400" i="1" dirty="0" smtClean="0">
                <a:solidFill>
                  <a:srgbClr val="0070C0"/>
                </a:solidFill>
                <a:effectLst/>
              </a:rPr>
              <a:t>Хиславичского </a:t>
            </a:r>
            <a:r>
              <a:rPr lang="ru-RU" sz="1400" i="1" dirty="0" smtClean="0">
                <a:solidFill>
                  <a:srgbClr val="0070C0"/>
                </a:solidFill>
                <a:effectLst/>
              </a:rPr>
              <a:t>района Смоленской области </a:t>
            </a:r>
            <a:r>
              <a:rPr lang="en-US" sz="1400" i="1" dirty="0" smtClean="0">
                <a:solidFill>
                  <a:srgbClr val="0070C0"/>
                </a:solidFill>
                <a:effectLst/>
              </a:rPr>
              <a:t/>
            </a:r>
            <a:br>
              <a:rPr lang="en-US" sz="1400" i="1" dirty="0" smtClean="0">
                <a:solidFill>
                  <a:srgbClr val="0070C0"/>
                </a:solidFill>
                <a:effectLst/>
              </a:rPr>
            </a:br>
            <a:r>
              <a:rPr lang="ru-RU" sz="1400" i="1" dirty="0" smtClean="0">
                <a:solidFill>
                  <a:srgbClr val="0070C0"/>
                </a:solidFill>
                <a:effectLst/>
              </a:rPr>
              <a:t>на </a:t>
            </a:r>
            <a:r>
              <a:rPr lang="ru-RU" sz="1400" i="1" dirty="0" smtClean="0">
                <a:solidFill>
                  <a:srgbClr val="0070C0"/>
                </a:solidFill>
                <a:effectLst/>
              </a:rPr>
              <a:t>2022 год и плановый период 2023 и 2024годов</a:t>
            </a:r>
            <a:r>
              <a:rPr lang="ru-RU" sz="1400" i="1" dirty="0" smtClean="0">
                <a:solidFill>
                  <a:srgbClr val="0070C0"/>
                </a:solidFill>
                <a:effectLst/>
              </a:rPr>
              <a:t>»</a:t>
            </a:r>
            <a:r>
              <a:rPr lang="en-US" sz="1400" i="1" dirty="0" smtClean="0">
                <a:solidFill>
                  <a:srgbClr val="0070C0"/>
                </a:solidFill>
                <a:effectLst/>
              </a:rPr>
              <a:t/>
            </a:r>
            <a:br>
              <a:rPr lang="en-US" sz="1400" i="1" dirty="0" smtClean="0">
                <a:solidFill>
                  <a:srgbClr val="0070C0"/>
                </a:solidFill>
                <a:effectLst/>
              </a:rPr>
            </a:br>
            <a:r>
              <a:rPr lang="ru-RU" sz="1400" i="1" dirty="0" smtClean="0">
                <a:solidFill>
                  <a:srgbClr val="0070C0"/>
                </a:solidFill>
                <a:effectLst/>
              </a:rPr>
              <a:t> </a:t>
            </a:r>
            <a:r>
              <a:rPr lang="ru-RU" sz="1400" i="1" dirty="0" smtClean="0">
                <a:solidFill>
                  <a:srgbClr val="0070C0"/>
                </a:solidFill>
                <a:effectLst/>
              </a:rPr>
              <a:t>(в редакции решения Совета депутатов Хиславичского городского поселения Хиславичского района Смоленской области от </a:t>
            </a:r>
            <a:r>
              <a:rPr lang="en-US" sz="1400" i="1" dirty="0" smtClean="0">
                <a:solidFill>
                  <a:srgbClr val="0070C0"/>
                </a:solidFill>
                <a:effectLst/>
              </a:rPr>
              <a:t>3</a:t>
            </a:r>
            <a:r>
              <a:rPr lang="ru-RU" sz="1400" i="1" dirty="0" smtClean="0">
                <a:solidFill>
                  <a:srgbClr val="0070C0"/>
                </a:solidFill>
                <a:effectLst/>
              </a:rPr>
              <a:t>1.01.2022 №1)</a:t>
            </a:r>
            <a:endParaRPr lang="ru-RU" sz="3200" i="1" dirty="0">
              <a:solidFill>
                <a:srgbClr val="0070C0"/>
              </a:solidFill>
              <a:effectLst/>
              <a:latin typeface="Impact" pitchFamily="34" charset="0"/>
            </a:endParaRPr>
          </a:p>
        </p:txBody>
      </p:sp>
      <p:sp>
        <p:nvSpPr>
          <p:cNvPr id="1843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286388"/>
            <a:ext cx="8072438" cy="1285875"/>
          </a:xfrm>
        </p:spPr>
        <p:txBody>
          <a:bodyPr/>
          <a:lstStyle/>
          <a:p>
            <a:endParaRPr lang="ru-RU" sz="2000" b="1" i="1" dirty="0" smtClean="0"/>
          </a:p>
          <a:p>
            <a:endParaRPr lang="ru-RU" sz="1400" b="1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Муниципального образования</a:t>
            </a:r>
          </a:p>
          <a:p>
            <a:r>
              <a:rPr lang="ru-RU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Хиславичского городского поселения </a:t>
            </a:r>
          </a:p>
          <a:p>
            <a:r>
              <a:rPr lang="ru-RU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Хиславичского района Смоленской области</a:t>
            </a:r>
            <a:endParaRPr lang="en-US" sz="1400" b="1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2000" dirty="0" smtClean="0"/>
          </a:p>
          <a:p>
            <a:endParaRPr lang="ru-RU" sz="2000" b="1" i="1" dirty="0" smtClean="0"/>
          </a:p>
          <a:p>
            <a:endParaRPr lang="ru-RU" sz="20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001056" cy="142876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Бюджет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(от </a:t>
            </a:r>
            <a:r>
              <a:rPr lang="ru-RU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старонормандского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bougette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– кошель,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  <a:r>
              <a:rPr lang="ru-RU" b="1" dirty="0" smtClean="0">
                <a:solidFill>
                  <a:srgbClr val="0070C0"/>
                </a:solidFill>
                <a:effectLst/>
                <a:latin typeface="Times New Roman" pitchFamily="18" charset="0"/>
              </a:rPr>
              <a:t>.</a:t>
            </a:r>
            <a:endParaRPr lang="ru-RU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34" y="1714488"/>
            <a:ext cx="4286280" cy="5048272"/>
          </a:xfrm>
        </p:spPr>
        <p:txBody>
          <a:bodyPr/>
          <a:lstStyle/>
          <a:p>
            <a:endParaRPr lang="ru-RU" b="1" i="1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r>
              <a:rPr lang="ru-RU" b="1" i="1" dirty="0" smtClean="0">
                <a:solidFill>
                  <a:schemeClr val="accent3"/>
                </a:solidFill>
                <a:latin typeface="Times New Roman" pitchFamily="18" charset="0"/>
              </a:rPr>
              <a:t>ДОХОДЫ БЮДЖЕТА </a:t>
            </a:r>
            <a:r>
              <a:rPr lang="ru-RU" b="1" i="1" dirty="0" smtClean="0">
                <a:latin typeface="Times New Roman" pitchFamily="18" charset="0"/>
              </a:rPr>
              <a:t>– поступающие в бюджет на безвозмездной и безвозвратной основе денежные средства</a:t>
            </a:r>
            <a:r>
              <a:rPr lang="ru-RU" i="1" dirty="0" smtClean="0">
                <a:latin typeface="Times New Roman" pitchFamily="18" charset="0"/>
              </a:rPr>
              <a:t>: </a:t>
            </a:r>
          </a:p>
          <a:p>
            <a:r>
              <a:rPr lang="ru-RU" i="1" dirty="0" smtClean="0">
                <a:latin typeface="Times New Roman" pitchFamily="18" charset="0"/>
              </a:rPr>
              <a:t>Налоговые доходы</a:t>
            </a:r>
          </a:p>
          <a:p>
            <a:r>
              <a:rPr lang="ru-RU" i="1" dirty="0" smtClean="0">
                <a:latin typeface="Times New Roman" pitchFamily="18" charset="0"/>
              </a:rPr>
              <a:t>Неналоговые доходы</a:t>
            </a:r>
          </a:p>
          <a:p>
            <a:r>
              <a:rPr lang="ru-RU" i="1" dirty="0" smtClean="0">
                <a:latin typeface="Times New Roman" pitchFamily="18" charset="0"/>
              </a:rPr>
              <a:t>Безвозмездные поступления</a:t>
            </a:r>
          </a:p>
          <a:p>
            <a:r>
              <a:rPr lang="ru-RU" b="1" i="1" dirty="0" smtClean="0">
                <a:solidFill>
                  <a:schemeClr val="accent3"/>
                </a:solidFill>
                <a:latin typeface="Times New Roman" pitchFamily="18" charset="0"/>
              </a:rPr>
              <a:t>РАСХОДЫ БЮДЖЕТА </a:t>
            </a:r>
            <a:r>
              <a:rPr lang="ru-RU" b="1" i="1" dirty="0" smtClean="0">
                <a:latin typeface="Times New Roman" pitchFamily="18" charset="0"/>
              </a:rPr>
              <a:t>– выплачиваемые из бюджета денежные средства</a:t>
            </a:r>
            <a:r>
              <a:rPr lang="ru-RU" i="1" dirty="0" smtClean="0">
                <a:latin typeface="Times New Roman" pitchFamily="18" charset="0"/>
              </a:rPr>
              <a:t>.</a:t>
            </a:r>
          </a:p>
          <a:p>
            <a:r>
              <a:rPr lang="ru-RU" i="1" dirty="0" smtClean="0">
                <a:latin typeface="Times New Roman" pitchFamily="18" charset="0"/>
              </a:rPr>
              <a:t>Расходы классифицируются:  </a:t>
            </a:r>
          </a:p>
          <a:p>
            <a:r>
              <a:rPr lang="ru-RU" i="1" dirty="0" smtClean="0">
                <a:latin typeface="Times New Roman" pitchFamily="18" charset="0"/>
              </a:rPr>
              <a:t>По типам расходных обязательств</a:t>
            </a:r>
          </a:p>
          <a:p>
            <a:r>
              <a:rPr lang="ru-RU" i="1" dirty="0" smtClean="0">
                <a:latin typeface="Times New Roman" pitchFamily="18" charset="0"/>
              </a:rPr>
              <a:t>По муниципальным программам</a:t>
            </a:r>
          </a:p>
          <a:p>
            <a:r>
              <a:rPr lang="ru-RU" i="1" dirty="0" smtClean="0">
                <a:latin typeface="Times New Roman" pitchFamily="18" charset="0"/>
              </a:rPr>
              <a:t>По функциям</a:t>
            </a:r>
          </a:p>
          <a:p>
            <a:r>
              <a:rPr lang="ru-RU" i="1" dirty="0" smtClean="0">
                <a:latin typeface="Times New Roman" pitchFamily="18" charset="0"/>
              </a:rPr>
              <a:t>По экономическому содержанию</a:t>
            </a:r>
          </a:p>
          <a:p>
            <a:r>
              <a:rPr lang="ru-RU" i="1" dirty="0" smtClean="0">
                <a:solidFill>
                  <a:schemeClr val="accent3"/>
                </a:solidFill>
                <a:latin typeface="Times New Roman" pitchFamily="18" charset="0"/>
              </a:rPr>
              <a:t>Дефицит</a:t>
            </a:r>
            <a:r>
              <a:rPr lang="ru-RU" i="1" dirty="0" smtClean="0">
                <a:latin typeface="Times New Roman" pitchFamily="18" charset="0"/>
              </a:rPr>
              <a:t> – это превышение расходов над доходами</a:t>
            </a:r>
          </a:p>
          <a:p>
            <a:r>
              <a:rPr lang="ru-RU" i="1" dirty="0" err="1" smtClean="0">
                <a:solidFill>
                  <a:schemeClr val="accent3"/>
                </a:solidFill>
                <a:latin typeface="Times New Roman" pitchFamily="18" charset="0"/>
              </a:rPr>
              <a:t>Профицит</a:t>
            </a:r>
            <a:r>
              <a:rPr lang="ru-RU" i="1" dirty="0" smtClean="0">
                <a:latin typeface="Times New Roman" pitchFamily="18" charset="0"/>
              </a:rPr>
              <a:t> – это превышение доходов над расходами</a:t>
            </a:r>
          </a:p>
          <a:p>
            <a:r>
              <a:rPr lang="ru-RU" i="1" dirty="0" smtClean="0">
                <a:solidFill>
                  <a:schemeClr val="accent3"/>
                </a:solidFill>
                <a:latin typeface="Times New Roman" pitchFamily="18" charset="0"/>
              </a:rPr>
              <a:t>Цель составления бюджета </a:t>
            </a:r>
            <a:r>
              <a:rPr lang="ru-RU" i="1" dirty="0" smtClean="0">
                <a:latin typeface="Times New Roman" pitchFamily="18" charset="0"/>
              </a:rPr>
              <a:t>– учет объема располагаемых и расходуемых денежных средств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929190" y="2357430"/>
            <a:ext cx="3633209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300" i="1" dirty="0" smtClean="0">
                <a:solidFill>
                  <a:schemeClr val="accent3"/>
                </a:solidFill>
                <a:effectLst/>
              </a:rPr>
              <a:t>Из каких поступлений в настоящее время формируется доходная часть местного бюджета?</a:t>
            </a:r>
            <a:endParaRPr lang="ru-RU" sz="2300" dirty="0"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19" name="Содержимое 18"/>
          <p:cNvGraphicFramePr>
            <a:graphicFrameLocks noGrp="1"/>
          </p:cNvGraphicFramePr>
          <p:nvPr>
            <p:ph idx="1"/>
          </p:nvPr>
        </p:nvGraphicFramePr>
        <p:xfrm>
          <a:off x="214313" y="3071813"/>
          <a:ext cx="2714625" cy="3232088"/>
        </p:xfrm>
        <a:graphic>
          <a:graphicData uri="http://schemas.openxmlformats.org/drawingml/2006/table">
            <a:tbl>
              <a:tblPr/>
              <a:tblGrid>
                <a:gridCol w="2714625"/>
              </a:tblGrid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предусмотренных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законодательством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Российской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Федерации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федеральных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сборов, в том числе от налогов,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предусмотренных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специальными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налоговыми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режимами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1500166" y="1500175"/>
            <a:ext cx="614366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Доходы бюджета - </a:t>
            </a:r>
            <a:r>
              <a:rPr lang="ru-RU" dirty="0">
                <a:solidFill>
                  <a:schemeClr val="tx1"/>
                </a:solidFill>
              </a:rPr>
              <a:t>безвозмездные и безвозвратные поступления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денежных средств в </a:t>
            </a:r>
            <a:r>
              <a:rPr lang="ru-RU" dirty="0" smtClean="0">
                <a:solidFill>
                  <a:schemeClr val="tx1"/>
                </a:solidFill>
              </a:rPr>
              <a:t>бюджет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3162300" y="3071813"/>
          <a:ext cx="2819400" cy="3232481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346075">
                <a:tc>
                  <a:txBody>
                    <a:bodyPr/>
                    <a:lstStyle/>
                    <a:p>
                      <a:pPr marL="100013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00013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8EA9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100013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которые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включают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8EA9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100013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себя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возмездные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операции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8EA9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100013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прямого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предоставления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8EA9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100013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государством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пользование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8EA9"/>
                    </a:solidFill>
                  </a:tcPr>
                </a:tc>
              </a:tr>
              <a:tr h="315795">
                <a:tc>
                  <a:txBody>
                    <a:bodyPr/>
                    <a:lstStyle/>
                    <a:p>
                      <a:pPr marL="100013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имущества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природных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ресурсов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8EA9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100013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различного вида услуг, а также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8EA9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100013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в виде штрафов или иных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8EA9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112713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санкций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нарушение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8EA9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100013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законодательства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8EA9"/>
                    </a:solidFill>
                  </a:tcPr>
                </a:tc>
              </a:tr>
            </a:tbl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6215063" y="3071813"/>
            <a:ext cx="2643187" cy="32146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Поступающие в бюджет денежные средства на безвозвратной и безвозмездной основе из других бюджетов бюджетной системы РФ  (межбюджетные трансферты в виде дотаций, субсидий, субвенций), а также перечисления от физических  и юридических лиц 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2000250" y="2428875"/>
            <a:ext cx="357188" cy="642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357688" y="2428875"/>
            <a:ext cx="357187" cy="642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000875" y="2428875"/>
            <a:ext cx="357188" cy="642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" y="273050"/>
            <a:ext cx="8043890" cy="116205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chemeClr val="accent3"/>
                </a:solidFill>
                <a:effectLst/>
              </a:rPr>
              <a:t>Межбюджетные трансферты </a:t>
            </a:r>
            <a:r>
              <a:rPr lang="ru-RU" sz="2400" b="1" i="1" dirty="0" smtClean="0">
                <a:solidFill>
                  <a:schemeClr val="accent3"/>
                </a:solidFill>
                <a:effectLst/>
              </a:rPr>
              <a:t>- основной вид безвозмездных перечислений. 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5" name="Содержимое 4" descr="unnamed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428736"/>
            <a:ext cx="8286808" cy="5304272"/>
          </a:xfrm>
          <a:solidFill>
            <a:schemeClr val="accent1"/>
          </a:solidFill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i="1" dirty="0" smtClean="0">
                <a:solidFill>
                  <a:srgbClr val="FFFF00"/>
                </a:solidFill>
                <a:effectLst/>
              </a:rPr>
              <a:t/>
            </a:r>
            <a:br>
              <a:rPr lang="ru-RU" sz="2800" i="1" dirty="0" smtClean="0">
                <a:solidFill>
                  <a:srgbClr val="FFFF00"/>
                </a:solidFill>
                <a:effectLst/>
              </a:rPr>
            </a:br>
            <a:r>
              <a:rPr lang="ru-RU" sz="2800" i="1" dirty="0" smtClean="0">
                <a:solidFill>
                  <a:schemeClr val="accent3"/>
                </a:solidFill>
                <a:effectLst/>
              </a:rPr>
              <a:t>Общие характеристики </a:t>
            </a:r>
            <a:br>
              <a:rPr lang="ru-RU" sz="2800" i="1" dirty="0" smtClean="0">
                <a:solidFill>
                  <a:schemeClr val="accent3"/>
                </a:solidFill>
                <a:effectLst/>
              </a:rPr>
            </a:br>
            <a:r>
              <a:rPr lang="ru-RU" sz="2800" i="1" dirty="0" smtClean="0">
                <a:solidFill>
                  <a:schemeClr val="accent3"/>
                </a:solidFill>
                <a:effectLst/>
              </a:rPr>
              <a:t>доходов и расходов местного бюджета </a:t>
            </a:r>
            <a:br>
              <a:rPr lang="ru-RU" sz="2800" i="1" dirty="0" smtClean="0">
                <a:solidFill>
                  <a:schemeClr val="accent3"/>
                </a:solidFill>
                <a:effectLst/>
              </a:rPr>
            </a:br>
            <a:r>
              <a:rPr lang="ru-RU" sz="2800" i="1" dirty="0" smtClean="0">
                <a:solidFill>
                  <a:schemeClr val="accent3"/>
                </a:solidFill>
                <a:effectLst/>
              </a:rPr>
              <a:t>на 2022 год</a:t>
            </a:r>
            <a:endParaRPr lang="ru-RU" sz="2800" i="1" dirty="0"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8" y="2214554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29058" y="1785926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тысячах 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i="1" dirty="0" smtClean="0">
                <a:solidFill>
                  <a:schemeClr val="accent3"/>
                </a:solidFill>
                <a:effectLst/>
              </a:rPr>
              <a:t>Общие характеристики </a:t>
            </a:r>
            <a:br>
              <a:rPr lang="ru-RU" sz="2800" i="1" dirty="0" smtClean="0">
                <a:solidFill>
                  <a:schemeClr val="accent3"/>
                </a:solidFill>
                <a:effectLst/>
              </a:rPr>
            </a:br>
            <a:r>
              <a:rPr lang="ru-RU" sz="2800" i="1" dirty="0" smtClean="0">
                <a:solidFill>
                  <a:schemeClr val="accent3"/>
                </a:solidFill>
                <a:effectLst/>
              </a:rPr>
              <a:t>доходов и расходов местного бюджета </a:t>
            </a:r>
            <a:br>
              <a:rPr lang="ru-RU" sz="2800" i="1" dirty="0" smtClean="0">
                <a:solidFill>
                  <a:schemeClr val="accent3"/>
                </a:solidFill>
                <a:effectLst/>
              </a:rPr>
            </a:br>
            <a:r>
              <a:rPr lang="ru-RU" sz="2800" i="1" dirty="0" smtClean="0">
                <a:solidFill>
                  <a:schemeClr val="accent3"/>
                </a:solidFill>
                <a:effectLst/>
              </a:rPr>
              <a:t>на 2023 год</a:t>
            </a:r>
            <a:endParaRPr lang="ru-RU" sz="2800" i="1" dirty="0"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8" y="2214554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29058" y="1785926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тысячах 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i="1" dirty="0" smtClean="0">
                <a:solidFill>
                  <a:schemeClr val="accent3"/>
                </a:solidFill>
                <a:effectLst/>
              </a:rPr>
              <a:t>Общие характеристики </a:t>
            </a:r>
            <a:br>
              <a:rPr lang="ru-RU" sz="2800" i="1" dirty="0" smtClean="0">
                <a:solidFill>
                  <a:schemeClr val="accent3"/>
                </a:solidFill>
                <a:effectLst/>
              </a:rPr>
            </a:br>
            <a:r>
              <a:rPr lang="ru-RU" sz="2800" i="1" dirty="0" smtClean="0">
                <a:solidFill>
                  <a:schemeClr val="accent3"/>
                </a:solidFill>
                <a:effectLst/>
              </a:rPr>
              <a:t>доходов и расходов местного бюджета </a:t>
            </a:r>
            <a:br>
              <a:rPr lang="ru-RU" sz="2800" i="1" dirty="0" smtClean="0">
                <a:solidFill>
                  <a:schemeClr val="accent3"/>
                </a:solidFill>
                <a:effectLst/>
              </a:rPr>
            </a:br>
            <a:r>
              <a:rPr lang="ru-RU" sz="2800" i="1" dirty="0" smtClean="0">
                <a:solidFill>
                  <a:schemeClr val="accent3"/>
                </a:solidFill>
                <a:effectLst/>
              </a:rPr>
              <a:t>на 2024 год</a:t>
            </a:r>
            <a:endParaRPr lang="ru-RU" sz="2800" i="1" dirty="0"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8" y="2214554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29058" y="1785926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тысячах 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358246" cy="150019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Сведения об объеме муниципального долга и дефицита бюджета Хиславичского городского поселения Хиславичского района Смоленской области» в динамике на 2022год </a:t>
            </a:r>
            <a:br>
              <a:rPr lang="ru-RU" sz="20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на плановый период 2023 и 2024 годов</a:t>
            </a:r>
            <a:endParaRPr lang="ru-RU" sz="2000" i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428868"/>
          <a:ext cx="8143933" cy="23447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85679"/>
                <a:gridCol w="839733"/>
                <a:gridCol w="839733"/>
                <a:gridCol w="839733"/>
                <a:gridCol w="839733"/>
                <a:gridCol w="839733"/>
                <a:gridCol w="858645"/>
                <a:gridCol w="756226"/>
                <a:gridCol w="844718"/>
              </a:tblGrid>
              <a:tr h="608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Наименование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Ограни-чения</a:t>
                      </a:r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по БК РФ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 </a:t>
                      </a:r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01.01.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2021 </a:t>
                      </a:r>
                      <a:r>
                        <a:rPr lang="ru-RU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г.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Ограни-чения</a:t>
                      </a:r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по БК РФ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 </a:t>
                      </a:r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01.01.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2022 </a:t>
                      </a:r>
                      <a:r>
                        <a:rPr lang="ru-RU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г.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Ограни-чения</a:t>
                      </a:r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по БК РФ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 </a:t>
                      </a:r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01.01.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2023 </a:t>
                      </a:r>
                      <a:r>
                        <a:rPr lang="ru-RU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г.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Ограни-чения</a:t>
                      </a:r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по БК РФ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 01.01.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2024г</a:t>
                      </a:r>
                      <a:r>
                        <a:rPr lang="ru-RU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.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38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Дефицит </a:t>
                      </a:r>
                      <a:r>
                        <a:rPr lang="ru-RU" sz="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бюджета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320,5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381,0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394,9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410,9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7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Обслуживание муниципального долга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8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Объем муниципального </a:t>
                      </a:r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долга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3205,1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3810,1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3949,3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4109,0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14348" y="357166"/>
            <a:ext cx="7572428" cy="1500198"/>
          </a:xfrm>
          <a:prstGeom prst="roundRect">
            <a:avLst/>
          </a:prstGeom>
          <a:noFill/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3"/>
                </a:solidFill>
              </a:rPr>
              <a:t>Доходы бюджета по группам доходов</a:t>
            </a:r>
            <a:r>
              <a:rPr lang="en-US" sz="2400" b="1" i="1" dirty="0">
                <a:solidFill>
                  <a:schemeClr val="accent3"/>
                </a:solidFill>
              </a:rPr>
              <a:t> </a:t>
            </a:r>
            <a:endParaRPr lang="ru-RU" sz="2400" b="1" i="1" dirty="0" smtClean="0">
              <a:solidFill>
                <a:schemeClr val="accent3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accent3"/>
                </a:solidFill>
              </a:rPr>
              <a:t>на 2022 год</a:t>
            </a:r>
            <a:endParaRPr lang="ru-RU" sz="2800" b="1" i="1" dirty="0">
              <a:solidFill>
                <a:schemeClr val="accent3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8" y="2214555"/>
          <a:ext cx="8183562" cy="3929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57620" y="1714488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тысячах 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14348" y="357166"/>
            <a:ext cx="7572428" cy="1571636"/>
          </a:xfrm>
          <a:prstGeom prst="roundRect">
            <a:avLst/>
          </a:prstGeom>
          <a:noFill/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3"/>
                </a:solidFill>
              </a:rPr>
              <a:t>Доходы бюджета по группам доходов</a:t>
            </a:r>
            <a:r>
              <a:rPr lang="en-US" sz="2400" b="1" i="1" dirty="0">
                <a:solidFill>
                  <a:schemeClr val="accent3"/>
                </a:solidFill>
              </a:rPr>
              <a:t> </a:t>
            </a:r>
            <a:endParaRPr lang="ru-RU" sz="2400" b="1" i="1" dirty="0" smtClean="0">
              <a:solidFill>
                <a:schemeClr val="accent3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accent3"/>
                </a:solidFill>
              </a:rPr>
              <a:t>на 2023 год</a:t>
            </a:r>
            <a:endParaRPr lang="ru-RU" sz="2800" b="1" i="1" dirty="0">
              <a:solidFill>
                <a:schemeClr val="accent3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8" y="2214555"/>
          <a:ext cx="8183562" cy="3929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57620" y="1714488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тысячах 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14348" y="357166"/>
            <a:ext cx="7572428" cy="1500198"/>
          </a:xfrm>
          <a:prstGeom prst="roundRect">
            <a:avLst/>
          </a:prstGeom>
          <a:noFill/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3"/>
                </a:solidFill>
              </a:rPr>
              <a:t>Доходы бюджета по группам доходов</a:t>
            </a:r>
            <a:r>
              <a:rPr lang="en-US" sz="2400" b="1" i="1" dirty="0">
                <a:solidFill>
                  <a:schemeClr val="accent3"/>
                </a:solidFill>
              </a:rPr>
              <a:t> </a:t>
            </a:r>
            <a:endParaRPr lang="ru-RU" sz="2400" b="1" i="1" dirty="0" smtClean="0">
              <a:solidFill>
                <a:schemeClr val="accent3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accent3"/>
                </a:solidFill>
              </a:rPr>
              <a:t>на 2024 год</a:t>
            </a:r>
            <a:endParaRPr lang="ru-RU" sz="2800" b="1" i="1" dirty="0">
              <a:solidFill>
                <a:schemeClr val="accent3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8" y="2214555"/>
          <a:ext cx="8183562" cy="3929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57620" y="1714488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тысячах 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Что такое </a:t>
            </a:r>
            <a:b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effectLst/>
              </a:rPr>
            </a:br>
            <a: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«Бюджет для граждан?»</a:t>
            </a:r>
            <a:endParaRPr lang="ru-RU" sz="3600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379912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b="1" i="1" dirty="0" smtClean="0">
                <a:solidFill>
                  <a:srgbClr val="0070C0"/>
                </a:solidFill>
              </a:rPr>
              <a:t>«Бюджет для граждан» </a:t>
            </a:r>
            <a:r>
              <a:rPr lang="ru-RU" sz="2400" i="1" dirty="0" smtClean="0">
                <a:solidFill>
                  <a:srgbClr val="0070C0"/>
                </a:solidFill>
              </a:rPr>
              <a:t>познакомит вас с положениями основного финансового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i="1" dirty="0" smtClean="0">
                <a:solidFill>
                  <a:srgbClr val="0070C0"/>
                </a:solidFill>
              </a:rPr>
              <a:t>документа Хиславичского городского поселения  Хиславичского района Смоленской области.</a:t>
            </a:r>
          </a:p>
          <a:p>
            <a:pPr algn="just"/>
            <a:r>
              <a:rPr lang="ru-RU" sz="2400" i="1" dirty="0" smtClean="0">
                <a:solidFill>
                  <a:srgbClr val="0070C0"/>
                </a:solidFill>
              </a:rPr>
              <a:t>Граждане — и как налогоплательщики, и как потребители общественных услуг —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для каждого человека.</a:t>
            </a:r>
          </a:p>
          <a:p>
            <a:pPr algn="just"/>
            <a:endParaRPr lang="ru-RU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8" cy="121444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1800" b="1" dirty="0" smtClean="0">
                <a:solidFill>
                  <a:schemeClr val="accent3"/>
                </a:solidFill>
                <a:effectLst/>
              </a:rPr>
              <a:t>Объем и структура доходов бюджета Хиславичского городского поселения Хиславичского района Смоленской области» в динамике на 2022 год и на плановый период 2023 и 2024 годов</a:t>
            </a:r>
            <a:endParaRPr lang="ru-RU" dirty="0"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571612"/>
          <a:ext cx="8572559" cy="5240020"/>
        </p:xfrm>
        <a:graphic>
          <a:graphicData uri="http://schemas.openxmlformats.org/drawingml/2006/table">
            <a:tbl>
              <a:tblPr/>
              <a:tblGrid>
                <a:gridCol w="1912884"/>
                <a:gridCol w="1204409"/>
                <a:gridCol w="1487800"/>
                <a:gridCol w="1275257"/>
                <a:gridCol w="1416952"/>
                <a:gridCol w="1275257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о бюджете     2021 г.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о бюджете 2022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(первонач.)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Темпы роста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 2021 г, %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Плановый   период 2023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(первонач.)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Плановый  период 2024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(первонач.)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в том числе: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14763,3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15444,1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14107,8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13427,7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6410,3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7620,3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7898,5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8217,9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 всего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6109,7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7323,9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7590,2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7897,3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налог на доходы физических лиц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3461,3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4054,6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4224,9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4427,7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1233,9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1263,4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1290,5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1316,7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457,4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703,1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747,8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801,3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244,7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712,4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1302,8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1327,0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1351,6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00892" y="1285860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тыс.рублей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285728"/>
          <a:ext cx="8572558" cy="6296771"/>
        </p:xfrm>
        <a:graphic>
          <a:graphicData uri="http://schemas.openxmlformats.org/drawingml/2006/table">
            <a:tbl>
              <a:tblPr/>
              <a:tblGrid>
                <a:gridCol w="1427931"/>
                <a:gridCol w="1429588"/>
                <a:gridCol w="1427931"/>
                <a:gridCol w="1429589"/>
                <a:gridCol w="1429588"/>
                <a:gridCol w="1427931"/>
              </a:tblGrid>
              <a:tr h="983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о бюджете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2021 г.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о бюджете 2022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(первонач.)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Темпы роста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 2021 г, %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Плановый   период 2023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(первонач.)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Плановый  период 2024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(первонач.)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833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 всего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320,6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356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доходы от использования имущества, находящегося в государственной и муниципальной собственности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320,6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0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всего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8353,0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7823,8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6209,3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5209,8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030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бюджетам городских поселений на выравнивание бюджетной обеспеченности из бюджета муниципального района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8353,0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7823,8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6209,3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5209,8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14348" y="285728"/>
            <a:ext cx="7572428" cy="1500198"/>
          </a:xfrm>
          <a:prstGeom prst="roundRect">
            <a:avLst/>
          </a:prstGeom>
          <a:noFill/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3"/>
                </a:solidFill>
              </a:rPr>
              <a:t>Структура налоговых доходов на </a:t>
            </a:r>
            <a:r>
              <a:rPr lang="ru-RU" sz="2800" b="1" i="1" dirty="0" smtClean="0">
                <a:solidFill>
                  <a:schemeClr val="accent3"/>
                </a:solidFill>
              </a:rPr>
              <a:t>2022 год</a:t>
            </a:r>
            <a:endParaRPr lang="ru-RU" sz="2800" dirty="0">
              <a:solidFill>
                <a:schemeClr val="accent3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86182" y="1500174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тысячах 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14348" y="285728"/>
            <a:ext cx="7572428" cy="1928826"/>
          </a:xfrm>
          <a:prstGeom prst="roundRect">
            <a:avLst/>
          </a:prstGeom>
          <a:noFill/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3"/>
                </a:solidFill>
              </a:rPr>
              <a:t>Структура </a:t>
            </a:r>
            <a:r>
              <a:rPr lang="ru-RU" sz="2800" b="1" i="1" dirty="0" smtClean="0">
                <a:solidFill>
                  <a:schemeClr val="accent3"/>
                </a:solidFill>
              </a:rPr>
              <a:t>неналоговых доходов на 2022 год</a:t>
            </a:r>
            <a:endParaRPr lang="ru-RU" sz="2800" dirty="0">
              <a:solidFill>
                <a:schemeClr val="accent3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472518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86182" y="1714488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тысячах 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14348" y="285728"/>
            <a:ext cx="7572428" cy="1714512"/>
          </a:xfrm>
          <a:prstGeom prst="roundRect">
            <a:avLst/>
          </a:prstGeom>
          <a:noFill/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3"/>
                </a:solidFill>
              </a:rPr>
              <a:t>Структура безвозмездных поступлений на </a:t>
            </a:r>
            <a:r>
              <a:rPr lang="ru-RU" sz="2800" b="1" i="1" dirty="0" smtClean="0">
                <a:solidFill>
                  <a:schemeClr val="accent3"/>
                </a:solidFill>
              </a:rPr>
              <a:t>2022 год</a:t>
            </a:r>
            <a:endParaRPr lang="ru-RU" sz="2800" dirty="0">
              <a:solidFill>
                <a:schemeClr val="accent3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72518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86182" y="1500174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тысячах 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ChangeArrowheads="1"/>
          </p:cNvSpPr>
          <p:nvPr/>
        </p:nvSpPr>
        <p:spPr bwMode="auto">
          <a:xfrm>
            <a:off x="285720" y="500042"/>
            <a:ext cx="821537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1600" b="1" i="1" dirty="0" smtClean="0">
                <a:latin typeface="Times New Roman" pitchFamily="18" charset="0"/>
              </a:rPr>
              <a:t>МЕЖБЮДЖЕТНЫЕ ТРАНСФЕРТЫ  НА 2022ГОД И</a:t>
            </a:r>
          </a:p>
          <a:p>
            <a:pPr algn="ctr" eaLnBrk="0" hangingPunct="0"/>
            <a:endParaRPr lang="ru-RU" sz="1600" b="1" i="1" dirty="0" smtClean="0">
              <a:latin typeface="Times New Roman" pitchFamily="18" charset="0"/>
            </a:endParaRPr>
          </a:p>
          <a:p>
            <a:pPr algn="ctr" eaLnBrk="0" hangingPunct="0"/>
            <a:r>
              <a:rPr lang="ru-RU" sz="1600" b="1" i="1" dirty="0" smtClean="0">
                <a:latin typeface="Times New Roman" pitchFamily="18" charset="0"/>
              </a:rPr>
              <a:t>ПЛАНОВЫЙ ПЕРИОД 2023 И 2024 ГОДОВ</a:t>
            </a:r>
          </a:p>
          <a:p>
            <a:pPr algn="r" eaLnBrk="0" hangingPunct="0"/>
            <a:r>
              <a:rPr lang="ru-RU" sz="1400" b="1" i="1" dirty="0" smtClean="0">
                <a:latin typeface="Times New Roman" pitchFamily="18" charset="0"/>
              </a:rPr>
              <a:t>                                                                                                                                                                                  тыс.рублей</a:t>
            </a:r>
            <a:endParaRPr lang="ru-RU" sz="1400" i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2000240"/>
          <a:ext cx="8572561" cy="1049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572"/>
                <a:gridCol w="4161353"/>
                <a:gridCol w="961409"/>
                <a:gridCol w="961409"/>
                <a:gridCol w="961409"/>
                <a:gridCol w="961409"/>
              </a:tblGrid>
              <a:tr h="500691">
                <a:tc>
                  <a:txBody>
                    <a:bodyPr/>
                    <a:lstStyle/>
                    <a:p>
                      <a:pPr algn="ctr"/>
                      <a:r>
                        <a:rPr lang="ru-RU" sz="1200" i="1" u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№ </a:t>
                      </a:r>
                      <a:r>
                        <a:rPr lang="ru-RU" sz="1200" i="1" u="none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</a:t>
                      </a:r>
                      <a:r>
                        <a:rPr lang="ru-RU" sz="1200" i="1" u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/</a:t>
                      </a:r>
                      <a:r>
                        <a:rPr lang="ru-RU" sz="1200" i="1" u="none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</a:t>
                      </a:r>
                      <a:endParaRPr lang="ru-RU" sz="12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u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Наименование трансферта</a:t>
                      </a:r>
                      <a:endParaRPr lang="ru-RU" sz="12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u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2021 год </a:t>
                      </a:r>
                      <a:r>
                        <a:rPr lang="ru-RU" sz="1200" i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(</a:t>
                      </a:r>
                      <a:r>
                        <a:rPr lang="ru-RU" sz="1200" i="1" u="none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перв</a:t>
                      </a:r>
                      <a:r>
                        <a:rPr lang="ru-RU" sz="1200" i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.)</a:t>
                      </a:r>
                      <a:endParaRPr lang="ru-RU" sz="12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u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2022 год (</a:t>
                      </a:r>
                      <a:r>
                        <a:rPr lang="ru-RU" sz="1200" i="1" u="none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перв</a:t>
                      </a:r>
                      <a:r>
                        <a:rPr lang="ru-RU" sz="1200" i="1" u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.)</a:t>
                      </a:r>
                      <a:endParaRPr lang="ru-RU" sz="12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u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2023 год (</a:t>
                      </a:r>
                      <a:r>
                        <a:rPr lang="ru-RU" sz="1200" i="1" u="none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перв</a:t>
                      </a:r>
                      <a:r>
                        <a:rPr lang="ru-RU" sz="1200" i="1" u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.)</a:t>
                      </a:r>
                      <a:endParaRPr lang="ru-RU" sz="12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u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2024 год (</a:t>
                      </a:r>
                      <a:r>
                        <a:rPr lang="ru-RU" sz="1200" i="1" u="none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перв</a:t>
                      </a:r>
                      <a:r>
                        <a:rPr lang="ru-RU" sz="1200" i="1" u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.)</a:t>
                      </a:r>
                      <a:endParaRPr lang="ru-RU" sz="12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2089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1.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Дотации: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8353,0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7823,8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6209,3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5209,8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0893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ИТОГО МЕЖБЮДЖЕТНЫХ ТРАНСФЕРТОВ: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8353,0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7823,8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6209,3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5209,8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50" y="214313"/>
            <a:ext cx="85725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b="1" i="1" dirty="0">
              <a:solidFill>
                <a:schemeClr val="accent1">
                  <a:lumMod val="60000"/>
                  <a:lumOff val="40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dirty="0">
              <a:solidFill>
                <a:schemeClr val="accent1">
                  <a:lumMod val="60000"/>
                  <a:lumOff val="40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b="1" i="1" dirty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  <a:t>Направления увеличения доходной базы</a:t>
            </a:r>
            <a:endParaRPr lang="ru-RU" b="1" i="1" dirty="0">
              <a:solidFill>
                <a:srgbClr val="0070C0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dirty="0">
              <a:solidFill>
                <a:schemeClr val="accent1">
                  <a:lumMod val="60000"/>
                  <a:lumOff val="40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marL="447675" indent="266700" algn="just">
              <a:lnSpc>
                <a:spcPct val="150000"/>
              </a:lnSpc>
              <a:defRPr/>
            </a:pPr>
            <a:r>
              <a:rPr lang="ru-RU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Совершенствование налогового администрирования и повышения уровня ответственности главных администраторов доходов;</a:t>
            </a:r>
          </a:p>
          <a:p>
            <a:pPr marL="447675" indent="266700" algn="just">
              <a:lnSpc>
                <a:spcPct val="150000"/>
              </a:lnSpc>
              <a:defRPr/>
            </a:pPr>
            <a:r>
              <a:rPr lang="ru-RU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Усиление инвестиционной направленности экономического развития;</a:t>
            </a:r>
          </a:p>
          <a:p>
            <a:pPr marL="447675" indent="266700" algn="just">
              <a:lnSpc>
                <a:spcPct val="150000"/>
              </a:lnSpc>
              <a:defRPr/>
            </a:pPr>
            <a:r>
              <a:rPr lang="ru-RU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Совершенствование методов контроля за легализацией «теневой» заработной платы;</a:t>
            </a:r>
          </a:p>
          <a:p>
            <a:pPr marL="447675" indent="266700" algn="just">
              <a:lnSpc>
                <a:spcPct val="150000"/>
              </a:lnSpc>
              <a:defRPr/>
            </a:pPr>
            <a:r>
              <a:rPr lang="ru-RU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Повышение эффективности управления муниципальной собственностью;</a:t>
            </a:r>
          </a:p>
          <a:p>
            <a:pPr marL="447675" indent="266700" algn="just">
              <a:lnSpc>
                <a:spcPct val="150000"/>
              </a:lnSpc>
              <a:defRPr/>
            </a:pPr>
            <a:r>
              <a:rPr lang="ru-RU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Сокращение недоимки по налогам;</a:t>
            </a:r>
          </a:p>
          <a:p>
            <a:pPr marL="447675" indent="266700" algn="just">
              <a:lnSpc>
                <a:spcPct val="150000"/>
              </a:lnSpc>
              <a:defRPr/>
            </a:pPr>
            <a:r>
              <a:rPr lang="ru-RU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Совершенствование прогнозирования доходной и расходной части бюджета;</a:t>
            </a:r>
          </a:p>
          <a:p>
            <a:pPr marL="447675" indent="266700" algn="just">
              <a:lnSpc>
                <a:spcPct val="150000"/>
              </a:lnSpc>
              <a:defRPr/>
            </a:pPr>
            <a:r>
              <a:rPr lang="ru-RU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Создание условий для обеспечения устойчивого исполнения местных бюджетов</a:t>
            </a:r>
            <a:r>
              <a:rPr lang="ru-RU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7157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i="1" dirty="0" smtClean="0">
                <a:solidFill>
                  <a:schemeClr val="accent3"/>
                </a:solidFill>
                <a:effectLst/>
              </a:rPr>
              <a:t>Объем и структура расходов бюджета по разделам </a:t>
            </a:r>
            <a:br>
              <a:rPr lang="ru-RU" sz="2000" i="1" dirty="0" smtClean="0">
                <a:solidFill>
                  <a:schemeClr val="accent3"/>
                </a:solidFill>
                <a:effectLst/>
              </a:rPr>
            </a:br>
            <a:r>
              <a:rPr lang="ru-RU" sz="2000" i="1" dirty="0" smtClean="0">
                <a:solidFill>
                  <a:schemeClr val="accent3"/>
                </a:solidFill>
                <a:effectLst/>
              </a:rPr>
              <a:t>на 2022 год </a:t>
            </a:r>
            <a:br>
              <a:rPr lang="ru-RU" sz="2000" i="1" dirty="0" smtClean="0">
                <a:solidFill>
                  <a:schemeClr val="accent3"/>
                </a:solidFill>
                <a:effectLst/>
              </a:rPr>
            </a:br>
            <a:r>
              <a:rPr lang="ru-RU" sz="2000" i="1" dirty="0" smtClean="0">
                <a:solidFill>
                  <a:schemeClr val="accent3"/>
                </a:solidFill>
                <a:effectLst/>
              </a:rPr>
              <a:t>15444,1 из них:</a:t>
            </a:r>
            <a:endParaRPr lang="ru-RU" sz="2000" i="1" dirty="0"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2357430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86182" y="1643050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тысячах 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7157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i="1" dirty="0" smtClean="0">
                <a:solidFill>
                  <a:schemeClr val="accent3"/>
                </a:solidFill>
                <a:effectLst/>
              </a:rPr>
              <a:t>Объем и структура расходов бюджета по разделам </a:t>
            </a:r>
            <a:br>
              <a:rPr lang="ru-RU" sz="2000" i="1" dirty="0" smtClean="0">
                <a:solidFill>
                  <a:schemeClr val="accent3"/>
                </a:solidFill>
                <a:effectLst/>
              </a:rPr>
            </a:br>
            <a:r>
              <a:rPr lang="ru-RU" sz="2000" i="1" dirty="0" smtClean="0">
                <a:solidFill>
                  <a:schemeClr val="accent3"/>
                </a:solidFill>
                <a:effectLst/>
              </a:rPr>
              <a:t>на 2023 год </a:t>
            </a:r>
            <a:br>
              <a:rPr lang="ru-RU" sz="2000" i="1" dirty="0" smtClean="0">
                <a:solidFill>
                  <a:schemeClr val="accent3"/>
                </a:solidFill>
                <a:effectLst/>
              </a:rPr>
            </a:br>
            <a:r>
              <a:rPr lang="ru-RU" sz="2000" i="1" dirty="0" smtClean="0">
                <a:solidFill>
                  <a:schemeClr val="accent3"/>
                </a:solidFill>
                <a:effectLst/>
              </a:rPr>
              <a:t>14107,8 из них:</a:t>
            </a:r>
            <a:endParaRPr lang="ru-RU" sz="2000" i="1" dirty="0"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2357430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86182" y="1643050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тысячах 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7157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i="1" dirty="0" smtClean="0">
                <a:solidFill>
                  <a:schemeClr val="accent3"/>
                </a:solidFill>
                <a:effectLst/>
              </a:rPr>
              <a:t>Объем и структура расходов бюджета по разделам </a:t>
            </a:r>
            <a:br>
              <a:rPr lang="ru-RU" sz="2000" i="1" dirty="0" smtClean="0">
                <a:solidFill>
                  <a:schemeClr val="accent3"/>
                </a:solidFill>
                <a:effectLst/>
              </a:rPr>
            </a:br>
            <a:r>
              <a:rPr lang="ru-RU" sz="2000" i="1" dirty="0" smtClean="0">
                <a:solidFill>
                  <a:schemeClr val="accent3"/>
                </a:solidFill>
                <a:effectLst/>
              </a:rPr>
              <a:t>на 2024 год </a:t>
            </a:r>
            <a:br>
              <a:rPr lang="ru-RU" sz="2000" i="1" dirty="0" smtClean="0">
                <a:solidFill>
                  <a:schemeClr val="accent3"/>
                </a:solidFill>
                <a:effectLst/>
              </a:rPr>
            </a:br>
            <a:r>
              <a:rPr lang="ru-RU" sz="2000" i="1" dirty="0" smtClean="0">
                <a:solidFill>
                  <a:schemeClr val="accent3"/>
                </a:solidFill>
                <a:effectLst/>
              </a:rPr>
              <a:t>13427,7 из них:</a:t>
            </a:r>
            <a:endParaRPr lang="ru-RU" sz="2000" i="1" dirty="0"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2357430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86182" y="1643050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тысячах 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i="1" dirty="0" err="1" smtClean="0">
                <a:solidFill>
                  <a:schemeClr val="accent4"/>
                </a:solidFill>
                <a:effectLst/>
              </a:rPr>
              <a:t>Как</a:t>
            </a:r>
            <a:r>
              <a:rPr lang="en-US" i="1" dirty="0" smtClean="0">
                <a:solidFill>
                  <a:schemeClr val="accent4"/>
                </a:solidFill>
                <a:effectLst/>
              </a:rPr>
              <a:t> </a:t>
            </a:r>
            <a:r>
              <a:rPr lang="en-US" i="1" dirty="0" err="1" smtClean="0">
                <a:solidFill>
                  <a:schemeClr val="accent4"/>
                </a:solidFill>
                <a:effectLst/>
              </a:rPr>
              <a:t>определяется</a:t>
            </a:r>
            <a:r>
              <a:rPr lang="en-US" i="1" dirty="0" smtClean="0">
                <a:solidFill>
                  <a:schemeClr val="accent4"/>
                </a:solidFill>
                <a:effectLst/>
              </a:rPr>
              <a:t> </a:t>
            </a:r>
            <a:r>
              <a:rPr lang="en-US" i="1" dirty="0" err="1" smtClean="0">
                <a:solidFill>
                  <a:schemeClr val="accent4"/>
                </a:solidFill>
                <a:effectLst/>
              </a:rPr>
              <a:t>баланс</a:t>
            </a:r>
            <a:r>
              <a:rPr lang="en-US" i="1" dirty="0" smtClean="0">
                <a:solidFill>
                  <a:schemeClr val="accent4"/>
                </a:solidFill>
                <a:effectLst/>
              </a:rPr>
              <a:t> </a:t>
            </a:r>
            <a:r>
              <a:rPr lang="en-US" i="1" dirty="0" err="1" smtClean="0">
                <a:solidFill>
                  <a:schemeClr val="accent4"/>
                </a:solidFill>
                <a:effectLst/>
              </a:rPr>
              <a:t>бюджета</a:t>
            </a:r>
            <a:r>
              <a:rPr lang="en-US" i="1" dirty="0" smtClean="0">
                <a:solidFill>
                  <a:schemeClr val="accent4"/>
                </a:solidFill>
                <a:effectLst/>
              </a:rPr>
              <a:t>?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183880" cy="41879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i="1" dirty="0" smtClean="0"/>
              <a:t>Доходы – Расходы = Дефицит / </a:t>
            </a:r>
            <a:r>
              <a:rPr lang="ru-RU" b="1" i="1" dirty="0" err="1" smtClean="0"/>
              <a:t>Профицит</a:t>
            </a:r>
            <a:endParaRPr lang="ru-RU" i="1" dirty="0" smtClean="0"/>
          </a:p>
          <a:p>
            <a:pPr algn="just">
              <a:buFont typeface="Wingdings 2" pitchFamily="18" charset="2"/>
              <a:buNone/>
            </a:pPr>
            <a:endParaRPr lang="ru-RU" dirty="0" smtClean="0"/>
          </a:p>
          <a:p>
            <a:pPr algn="just"/>
            <a:r>
              <a:rPr lang="ru-RU" i="1" dirty="0" smtClean="0"/>
              <a:t>Если расходы превышают доходы складывается дефицит, если они меньше доходов – </a:t>
            </a:r>
            <a:r>
              <a:rPr lang="ru-RU" i="1" dirty="0" err="1" smtClean="0"/>
              <a:t>профицит</a:t>
            </a:r>
            <a:endParaRPr lang="ru-RU" i="1" dirty="0" smtClean="0"/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i="1" dirty="0" smtClean="0"/>
              <a:t>В случае нехватки денежных средств на покрытие всех обязательств государства в конкретном году планируется источники заимствований или происходит сокращение расходов.</a:t>
            </a:r>
          </a:p>
          <a:p>
            <a:pPr>
              <a:buFont typeface="Wingdings 2" pitchFamily="18" charset="2"/>
              <a:buNone/>
            </a:pPr>
            <a:r>
              <a:rPr lang="ru-RU" i="1" dirty="0" smtClean="0"/>
              <a:t> 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ChangeArrowheads="1"/>
          </p:cNvSpPr>
          <p:nvPr/>
        </p:nvSpPr>
        <p:spPr bwMode="auto">
          <a:xfrm>
            <a:off x="571472" y="2643182"/>
            <a:ext cx="821531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228600" algn="just" eaLnBrk="0" hangingPunct="0"/>
            <a:endParaRPr lang="ru-RU" sz="2800" b="1" i="1" dirty="0">
              <a:latin typeface="Times New Roman" pitchFamily="18" charset="0"/>
            </a:endParaRPr>
          </a:p>
          <a:p>
            <a:pPr indent="228600" algn="just" eaLnBrk="0" hangingPunct="0"/>
            <a:r>
              <a:rPr lang="ru-RU" sz="2400" b="1" i="1" dirty="0">
                <a:latin typeface="Times New Roman" pitchFamily="18" charset="0"/>
              </a:rPr>
              <a:t> цели и задачи государственной политики в определенной сфере;</a:t>
            </a:r>
          </a:p>
          <a:p>
            <a:pPr indent="228600" algn="just" eaLnBrk="0" hangingPunct="0"/>
            <a:endParaRPr lang="ru-RU" sz="2400" i="1" dirty="0">
              <a:latin typeface="Times New Roman" pitchFamily="18" charset="0"/>
            </a:endParaRPr>
          </a:p>
          <a:p>
            <a:pPr indent="228600" algn="just" eaLnBrk="0" hangingPunct="0"/>
            <a:r>
              <a:rPr lang="ru-RU" sz="2400" b="1" i="1" dirty="0">
                <a:latin typeface="Times New Roman" pitchFamily="18" charset="0"/>
              </a:rPr>
              <a:t> способы их достижения;</a:t>
            </a:r>
          </a:p>
          <a:p>
            <a:pPr indent="228600" algn="just" eaLnBrk="0" hangingPunct="0"/>
            <a:endParaRPr lang="ru-RU" sz="2400" i="1" dirty="0">
              <a:latin typeface="Times New Roman" pitchFamily="18" charset="0"/>
            </a:endParaRPr>
          </a:p>
          <a:p>
            <a:pPr indent="228600" algn="just" eaLnBrk="0" hangingPunct="0"/>
            <a:r>
              <a:rPr lang="ru-RU" sz="2400" b="1" i="1" dirty="0">
                <a:latin typeface="Times New Roman" pitchFamily="18" charset="0"/>
              </a:rPr>
              <a:t> примерные объемы используемых финансов</a:t>
            </a:r>
            <a:r>
              <a:rPr lang="ru-RU" sz="2400" b="1" i="1" dirty="0" smtClean="0">
                <a:latin typeface="Times New Roman" pitchFamily="18" charset="0"/>
              </a:rPr>
              <a:t>.</a:t>
            </a:r>
            <a:endParaRPr lang="ru-RU" sz="2800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500042"/>
            <a:ext cx="3071834" cy="2639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57158" y="1357298"/>
            <a:ext cx="51435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600" algn="just" eaLnBrk="0" hangingPunct="0"/>
            <a:r>
              <a:rPr lang="ru-RU" sz="2600" b="1" i="1" dirty="0" smtClean="0">
                <a:solidFill>
                  <a:srgbClr val="00B050"/>
                </a:solidFill>
                <a:latin typeface="Times New Roman" pitchFamily="18" charset="0"/>
              </a:rPr>
              <a:t>Государственная (муниципальная) программа </a:t>
            </a:r>
            <a:r>
              <a:rPr lang="ru-RU" sz="2600" b="1" i="1" dirty="0" smtClean="0">
                <a:solidFill>
                  <a:srgbClr val="00B050"/>
                </a:solidFill>
              </a:rPr>
              <a:t>–</a:t>
            </a:r>
            <a:r>
              <a:rPr lang="ru-RU" sz="2600" b="1" i="1" dirty="0" smtClean="0">
                <a:solidFill>
                  <a:srgbClr val="00B050"/>
                </a:solidFill>
                <a:latin typeface="Times New Roman" pitchFamily="18" charset="0"/>
              </a:rPr>
              <a:t> это документ, определяющий:</a:t>
            </a:r>
            <a:endParaRPr lang="ru-RU" sz="2600" b="1" i="1" dirty="0">
              <a:solidFill>
                <a:srgbClr val="00B05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85884"/>
          </a:xfrm>
        </p:spPr>
        <p:txBody>
          <a:bodyPr/>
          <a:lstStyle/>
          <a:p>
            <a:pPr algn="ctr">
              <a:defRPr/>
            </a:pPr>
            <a:r>
              <a:rPr lang="ru-RU" sz="2400" i="1" dirty="0" smtClean="0">
                <a:solidFill>
                  <a:schemeClr val="accent3"/>
                </a:solidFill>
                <a:effectLst/>
              </a:rPr>
              <a:t>Расходы бюджета в разрезе муниципальных программ на 2022 год</a:t>
            </a:r>
            <a:endParaRPr lang="ru-RU" sz="2400" i="1" dirty="0"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28736"/>
          <a:ext cx="840108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57554" y="1428736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тысячах 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85884"/>
          </a:xfrm>
        </p:spPr>
        <p:txBody>
          <a:bodyPr/>
          <a:lstStyle/>
          <a:p>
            <a:pPr algn="ctr">
              <a:defRPr/>
            </a:pPr>
            <a:r>
              <a:rPr lang="ru-RU" sz="2400" i="1" dirty="0" smtClean="0">
                <a:solidFill>
                  <a:schemeClr val="accent3"/>
                </a:solidFill>
                <a:effectLst/>
              </a:rPr>
              <a:t>Расходы бюджета в разрезе муниципальных программ на 2023 год</a:t>
            </a:r>
            <a:endParaRPr lang="ru-RU" sz="2400" i="1" dirty="0"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28736"/>
          <a:ext cx="840108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43306" y="1357298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тысячах 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85884"/>
          </a:xfrm>
        </p:spPr>
        <p:txBody>
          <a:bodyPr/>
          <a:lstStyle/>
          <a:p>
            <a:pPr algn="ctr">
              <a:defRPr/>
            </a:pPr>
            <a:r>
              <a:rPr lang="ru-RU" sz="2400" i="1" dirty="0" smtClean="0">
                <a:solidFill>
                  <a:schemeClr val="accent3"/>
                </a:solidFill>
                <a:effectLst/>
              </a:rPr>
              <a:t>Расходы бюджета в разрезе муниципальных программ на 2024 год</a:t>
            </a:r>
            <a:endParaRPr lang="ru-RU" sz="2400" i="1" dirty="0"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28736"/>
          <a:ext cx="840108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28992" y="1428736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тысячах 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8"/>
          </a:xfrm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600" i="1" dirty="0" smtClean="0">
                <a:solidFill>
                  <a:schemeClr val="accent3"/>
                </a:solidFill>
                <a:effectLst/>
                <a:latin typeface="+mn-lt"/>
              </a:rPr>
              <a:t>Расходы бюджета</a:t>
            </a:r>
            <a:br>
              <a:rPr lang="ru-RU" sz="1600" i="1" dirty="0" smtClean="0">
                <a:solidFill>
                  <a:schemeClr val="accent3"/>
                </a:solidFill>
                <a:effectLst/>
                <a:latin typeface="+mn-lt"/>
              </a:rPr>
            </a:br>
            <a:r>
              <a:rPr lang="ru-RU" sz="1600" i="1" dirty="0" smtClean="0">
                <a:solidFill>
                  <a:schemeClr val="accent3"/>
                </a:solidFill>
                <a:effectLst/>
                <a:latin typeface="+mn-lt"/>
              </a:rPr>
              <a:t>Хиславичского городского поселения Хиславичского района Смоленской области на реализацию муниципальных программ </a:t>
            </a:r>
            <a:br>
              <a:rPr lang="ru-RU" sz="1600" i="1" dirty="0" smtClean="0">
                <a:solidFill>
                  <a:schemeClr val="accent3"/>
                </a:solidFill>
                <a:effectLst/>
                <a:latin typeface="+mn-lt"/>
              </a:rPr>
            </a:br>
            <a:r>
              <a:rPr lang="ru-RU" sz="1600" i="1" dirty="0" smtClean="0">
                <a:solidFill>
                  <a:schemeClr val="accent3"/>
                </a:solidFill>
                <a:effectLst/>
                <a:latin typeface="+mn-lt"/>
              </a:rPr>
              <a:t>на 2022 год и плановый период 2023 и 2024годов</a:t>
            </a:r>
            <a:endParaRPr lang="ru-RU" sz="1600" i="1" dirty="0">
              <a:solidFill>
                <a:schemeClr val="accent3"/>
              </a:solidFill>
              <a:effectLst/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428736"/>
          <a:ext cx="8858311" cy="509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2882"/>
                <a:gridCol w="898274"/>
                <a:gridCol w="898274"/>
                <a:gridCol w="898274"/>
                <a:gridCol w="870607"/>
              </a:tblGrid>
              <a:tr h="695708">
                <a:tc rowSpan="2">
                  <a:txBody>
                    <a:bodyPr/>
                    <a:lstStyle/>
                    <a:p>
                      <a:pPr algn="ctr"/>
                      <a:endParaRPr lang="ru-RU" sz="1200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Наименование муниципальной программы</a:t>
                      </a:r>
                      <a:endParaRPr lang="ru-RU" sz="120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Решение о бюджете на 2022</a:t>
                      </a:r>
                      <a:r>
                        <a:rPr lang="ru-RU" sz="1200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год и плановый период 2023 и 2024 годов</a:t>
                      </a:r>
                      <a:endParaRPr lang="ru-RU" sz="120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4794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2022 год (</a:t>
                      </a:r>
                      <a:r>
                        <a:rPr kumimoji="0" lang="ru-RU" sz="1200" b="1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перв</a:t>
                      </a:r>
                      <a:r>
                        <a:rPr kumimoji="0" lang="ru-RU" sz="12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  <a:endParaRPr kumimoji="0" lang="ru-RU" sz="1200" b="1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2022 год (</a:t>
                      </a:r>
                      <a:r>
                        <a:rPr kumimoji="0" lang="ru-RU" sz="1200" b="1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уточ</a:t>
                      </a:r>
                      <a:r>
                        <a:rPr kumimoji="0" lang="ru-RU" sz="12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  <a:endParaRPr kumimoji="0" lang="ru-RU" sz="1200" b="1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2023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ru-RU" sz="1200" b="1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перв</a:t>
                      </a:r>
                      <a:r>
                        <a:rPr kumimoji="0" lang="ru-RU" sz="12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  <a:endParaRPr kumimoji="0" lang="ru-RU" sz="1200" b="1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2024 год (</a:t>
                      </a:r>
                      <a:r>
                        <a:rPr kumimoji="0" lang="ru-RU" sz="1200" b="1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перв</a:t>
                      </a:r>
                      <a:r>
                        <a:rPr kumimoji="0" lang="ru-RU" sz="12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  <a:endParaRPr kumimoji="0" lang="ru-RU" sz="1200" b="1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81062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ВСЕГО:</a:t>
                      </a:r>
                      <a:endParaRPr lang="ru-RU" sz="12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14333,3</a:t>
                      </a:r>
                      <a:endParaRPr lang="ru-RU" sz="11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17787,2</a:t>
                      </a:r>
                      <a:endParaRPr lang="ru-RU" sz="11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12742,2</a:t>
                      </a:r>
                      <a:endParaRPr lang="ru-RU" sz="11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11730,2</a:t>
                      </a:r>
                      <a:endParaRPr lang="ru-RU" sz="11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8766">
                <a:tc>
                  <a:txBody>
                    <a:bodyPr/>
                    <a:lstStyle/>
                    <a:p>
                      <a:r>
                        <a:rPr lang="ru-RU" sz="100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 том числе:</a:t>
                      </a:r>
                      <a:endParaRPr lang="ru-RU" sz="100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03557"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Муниципальная программа  «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условий для обеспечения качественными услугами ЖКХ и благоустройство территории муниципального образования Хиславичского городского поселения Хиславичского района Смоленской области»</a:t>
                      </a:r>
                    </a:p>
                    <a:p>
                      <a:r>
                        <a:rPr kumimoji="0" lang="ru-RU" sz="1100" b="0" i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Цель</a:t>
                      </a:r>
                      <a:r>
                        <a:rPr kumimoji="0" lang="ru-RU" sz="11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муниципальной программы: </a:t>
                      </a: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 условий для приведения жилищного фонда и коммунальной инфраструктуры в соответствии со стандартами качества, обеспечивающими комфортные условия проживания населения муниципального образования</a:t>
                      </a:r>
                      <a:endParaRPr lang="ru-RU" sz="110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7875,5</a:t>
                      </a:r>
                      <a:endParaRPr lang="ru-RU" sz="110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11094,9</a:t>
                      </a:r>
                      <a:endParaRPr lang="ru-RU" sz="110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7875,3</a:t>
                      </a:r>
                      <a:endParaRPr lang="ru-RU" sz="110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7875,3</a:t>
                      </a:r>
                    </a:p>
                    <a:p>
                      <a:pPr algn="r"/>
                      <a:endParaRPr lang="ru-RU" sz="110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03557"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Муниципальная программа  «Комплексное</a:t>
                      </a:r>
                      <a:r>
                        <a:rPr lang="ru-RU" sz="1100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развитие транспортной инфраструктуры Хиславичского городского 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поселения Хиславичского района Смоленской области на период 2017-2027 годы»</a:t>
                      </a:r>
                    </a:p>
                    <a:p>
                      <a:r>
                        <a:rPr kumimoji="0" lang="ru-RU" sz="1100" b="0" i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Цель</a:t>
                      </a:r>
                      <a:r>
                        <a:rPr kumimoji="0" lang="ru-RU" sz="11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муниципальной программы: </a:t>
                      </a: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комфортности и безопасности жизнедеятельности</a:t>
                      </a:r>
                      <a:r>
                        <a:rPr kumimoji="0" lang="ru-RU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наделения на территории муниципального образования; повышение доступности услуг транспортного комплекса населения; повышение комплексной безопасности и устойчивости транспортной системы</a:t>
                      </a:r>
                      <a:endParaRPr lang="ru-RU" sz="110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4813,4</a:t>
                      </a:r>
                      <a:endParaRPr lang="ru-RU" sz="110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5047,9</a:t>
                      </a:r>
                      <a:endParaRPr lang="ru-RU" sz="110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3222,5</a:t>
                      </a:r>
                      <a:endParaRPr lang="ru-RU" sz="110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2210,5</a:t>
                      </a:r>
                      <a:endParaRPr lang="ru-RU" sz="110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142852"/>
          <a:ext cx="8358245" cy="6491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5603"/>
                <a:gridCol w="823160"/>
                <a:gridCol w="823160"/>
                <a:gridCol w="823160"/>
                <a:gridCol w="823162"/>
              </a:tblGrid>
              <a:tr h="761727">
                <a:tc rowSpan="2">
                  <a:txBody>
                    <a:bodyPr/>
                    <a:lstStyle/>
                    <a:p>
                      <a:pPr algn="ctr"/>
                      <a:endParaRPr lang="ru-RU" sz="1200" i="1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lang="ru-RU" sz="1200" i="1" dirty="0" smtClean="0">
                          <a:solidFill>
                            <a:srgbClr val="000000"/>
                          </a:solidFill>
                        </a:rPr>
                        <a:t>Наименование муниципальной программы</a:t>
                      </a:r>
                      <a:endParaRPr lang="ru-RU" sz="1200" i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Решение о бюджете на 2022 </a:t>
                      </a:r>
                      <a:r>
                        <a:rPr lang="ru-RU" sz="1200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год и плановый период 2023 и 2024 годов</a:t>
                      </a:r>
                      <a:endParaRPr lang="ru-RU" sz="120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23182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2022 год (</a:t>
                      </a:r>
                      <a:r>
                        <a:rPr kumimoji="0" lang="ru-RU" sz="1100" b="1" i="1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перв</a:t>
                      </a:r>
                      <a:r>
                        <a:rPr kumimoji="0" lang="ru-RU" sz="1100" b="1" i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  <a:endParaRPr kumimoji="0" lang="ru-RU" sz="1100" b="1" i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2022 год (</a:t>
                      </a:r>
                      <a:r>
                        <a:rPr kumimoji="0" lang="ru-RU" sz="1100" b="1" i="1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уточ</a:t>
                      </a:r>
                      <a:r>
                        <a:rPr kumimoji="0" lang="ru-RU" sz="1100" b="1" i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  <a:endParaRPr kumimoji="0" lang="ru-RU" sz="1100" b="1" i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2023 год (</a:t>
                      </a:r>
                      <a:r>
                        <a:rPr kumimoji="0" lang="ru-RU" sz="1100" b="1" i="1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перв</a:t>
                      </a:r>
                      <a:r>
                        <a:rPr kumimoji="0" lang="ru-RU" sz="1100" b="1" i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  <a:endParaRPr kumimoji="0" lang="ru-RU" sz="1100" b="1" i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2024 год (</a:t>
                      </a:r>
                      <a:r>
                        <a:rPr kumimoji="0" lang="ru-RU" sz="1100" b="1" i="1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перв</a:t>
                      </a:r>
                      <a:r>
                        <a:rPr kumimoji="0" lang="ru-RU" sz="1100" b="1" i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  <a:endParaRPr kumimoji="0" lang="ru-RU" sz="1100" b="1" i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077294">
                <a:tc>
                  <a:txBody>
                    <a:bodyPr/>
                    <a:lstStyle/>
                    <a:p>
                      <a:pPr algn="l"/>
                      <a:r>
                        <a:rPr lang="ru-RU" sz="110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Муниципальная программа "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комфортной городской среды на территории муниципального образования Хиславичское городское поселение Хиславичского района Смоленской области»</a:t>
                      </a:r>
                      <a:endParaRPr lang="ru-RU" sz="1100" b="0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l"/>
                      <a:r>
                        <a:rPr kumimoji="0" lang="ru-RU" sz="11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Цель муниципальной программы: </a:t>
                      </a: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уровня благоустройства территорий Хиславичского городского поселения Хиславичского района Смоленской области</a:t>
                      </a:r>
                      <a:endParaRPr lang="ru-RU" sz="110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650,2</a:t>
                      </a:r>
                      <a:endParaRPr lang="ru-RU" sz="110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650,2</a:t>
                      </a:r>
                      <a:endParaRPr lang="ru-RU" sz="110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650,0</a:t>
                      </a:r>
                      <a:endParaRPr lang="ru-RU" sz="110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650,0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4851">
                <a:tc>
                  <a:txBody>
                    <a:bodyPr/>
                    <a:lstStyle/>
                    <a:p>
                      <a:r>
                        <a:rPr lang="ru-RU" sz="1100" b="0" i="1" dirty="0" smtClean="0"/>
                        <a:t>Муниципальная программа "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Оформление</a:t>
                      </a:r>
                      <a:r>
                        <a:rPr kumimoji="0"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права</a:t>
                      </a:r>
                      <a:r>
                        <a:rPr kumimoji="0"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собственности</a:t>
                      </a:r>
                      <a:r>
                        <a:rPr kumimoji="0"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муниципальное</a:t>
                      </a:r>
                      <a:r>
                        <a:rPr kumimoji="0"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имущество</a:t>
                      </a:r>
                      <a:r>
                        <a:rPr kumimoji="0"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Хиславичского</a:t>
                      </a:r>
                      <a:r>
                        <a:rPr kumimoji="0"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городского</a:t>
                      </a:r>
                      <a:r>
                        <a:rPr kumimoji="0"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поселения</a:t>
                      </a:r>
                      <a:r>
                        <a:rPr kumimoji="0"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Хиславичского</a:t>
                      </a:r>
                      <a:r>
                        <a:rPr kumimoji="0"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района</a:t>
                      </a:r>
                      <a:r>
                        <a:rPr kumimoji="0"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Смоленской</a:t>
                      </a:r>
                      <a:r>
                        <a:rPr kumimoji="0"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области</a:t>
                      </a:r>
                      <a:r>
                        <a:rPr lang="ru-RU" sz="1100" b="0" i="1" dirty="0" smtClean="0"/>
                        <a:t>»</a:t>
                      </a:r>
                    </a:p>
                    <a:p>
                      <a:r>
                        <a:rPr kumimoji="0"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Цель муниципальной программы: </a:t>
                      </a: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оформление права муниципальной собственности на все объекты муниципального имущества Хиславичского городского поселения Хиславичского района Смоленской области</a:t>
                      </a:r>
                      <a:endParaRPr lang="ru-RU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rgbClr val="000000"/>
                          </a:solidFill>
                        </a:rPr>
                        <a:t>414,2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rgbClr val="000000"/>
                          </a:solidFill>
                        </a:rPr>
                        <a:t>414,2</a:t>
                      </a:r>
                      <a:endParaRPr lang="ru-RU" sz="11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rgbClr val="000000"/>
                          </a:solidFill>
                        </a:rPr>
                        <a:t>414,2</a:t>
                      </a:r>
                      <a:endParaRPr lang="ru-RU" sz="11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rgbClr val="000000"/>
                          </a:solidFill>
                        </a:rPr>
                        <a:t>414,2</a:t>
                      </a:r>
                      <a:endParaRPr lang="ru-RU" sz="11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81137">
                <a:tc>
                  <a:txBody>
                    <a:bodyPr/>
                    <a:lstStyle/>
                    <a:p>
                      <a:r>
                        <a:rPr lang="ru-RU" sz="1100" i="1" u="none" dirty="0" smtClean="0"/>
                        <a:t>Муниципальная программа «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Обустройство мест (площадок) для накопления твердых коммунальных отходов (ТКО) и оснащение мест (площадок) для накопления ТКО контейнерами (бункерами) на территории муниципального образования Хиславичское городское поселение Хиславичского района </a:t>
                      </a:r>
                    </a:p>
                    <a:p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Смоленской области</a:t>
                      </a:r>
                      <a:r>
                        <a:rPr lang="ru-RU" sz="1100" i="1" u="none" dirty="0" smtClean="0"/>
                        <a:t>»</a:t>
                      </a:r>
                    </a:p>
                    <a:p>
                      <a:r>
                        <a:rPr kumimoji="0" lang="ru-RU" sz="11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Цель муниципальной программы: </a:t>
                      </a: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системы санкционированных мест сбора твердых коммунальных отходов на территории муниципального образования Хиславичское городское поселение Хиславичского района Смоленской области, обеспечение экологической безопасности, в том числе для защиты здоровья человека и окружающей среды от вредного воздействия твердых коммунальных отходов (ТКО), создание для жителей благоприятных санитарно - экологических условий, бесперебойной работы Регионального оператора в области обращения с отходами</a:t>
                      </a:r>
                      <a:endParaRPr lang="ru-RU" sz="1100" u="none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rgbClr val="000000"/>
                          </a:solidFill>
                        </a:rPr>
                        <a:t>400,0</a:t>
                      </a:r>
                      <a:endParaRPr lang="ru-RU" sz="11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rgbClr val="000000"/>
                          </a:solidFill>
                        </a:rPr>
                        <a:t>400,0</a:t>
                      </a:r>
                      <a:endParaRPr lang="ru-RU" sz="11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rgbClr val="000000"/>
                          </a:solidFill>
                        </a:rPr>
                        <a:t>400,0</a:t>
                      </a:r>
                      <a:endParaRPr lang="ru-RU" sz="11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rgbClr val="000000"/>
                          </a:solidFill>
                        </a:rPr>
                        <a:t>400,0</a:t>
                      </a:r>
                      <a:endParaRPr lang="ru-RU" sz="11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571480"/>
          <a:ext cx="8215370" cy="2956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9012"/>
                <a:gridCol w="809089"/>
                <a:gridCol w="809089"/>
                <a:gridCol w="809089"/>
                <a:gridCol w="809091"/>
              </a:tblGrid>
              <a:tr h="761727">
                <a:tc rowSpan="2">
                  <a:txBody>
                    <a:bodyPr/>
                    <a:lstStyle/>
                    <a:p>
                      <a:pPr algn="ctr"/>
                      <a:endParaRPr lang="ru-RU" sz="1200" i="1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lang="ru-RU" sz="1200" i="1" dirty="0" smtClean="0">
                          <a:solidFill>
                            <a:srgbClr val="000000"/>
                          </a:solidFill>
                        </a:rPr>
                        <a:t>Наименование муниципальной программы</a:t>
                      </a:r>
                      <a:endParaRPr lang="ru-RU" sz="1200" i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Решение о бюджете на 2022</a:t>
                      </a:r>
                      <a:r>
                        <a:rPr lang="ru-RU" sz="1200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год и плановый период 2023 и 2024 годов</a:t>
                      </a:r>
                      <a:endParaRPr lang="ru-RU" sz="120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23182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2022 год (</a:t>
                      </a:r>
                      <a:r>
                        <a:rPr kumimoji="0" lang="ru-RU" sz="1100" b="1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перв</a:t>
                      </a:r>
                      <a:r>
                        <a:rPr kumimoji="0" lang="ru-RU" sz="11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  <a:endParaRPr kumimoji="0" lang="ru-RU" sz="1100" b="1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2022 год (</a:t>
                      </a:r>
                      <a:r>
                        <a:rPr kumimoji="0" lang="ru-RU" sz="1100" b="1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уточ</a:t>
                      </a:r>
                      <a:r>
                        <a:rPr kumimoji="0" lang="ru-RU" sz="11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  <a:endParaRPr kumimoji="0" lang="ru-RU" sz="1100" b="1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2023 год (</a:t>
                      </a:r>
                      <a:r>
                        <a:rPr kumimoji="0" lang="ru-RU" sz="1100" b="1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перв</a:t>
                      </a:r>
                      <a:r>
                        <a:rPr kumimoji="0" lang="ru-RU" sz="11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  <a:endParaRPr kumimoji="0" lang="ru-RU" sz="1100" b="1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2024 год (</a:t>
                      </a:r>
                      <a:r>
                        <a:rPr kumimoji="0" lang="ru-RU" sz="1100" b="1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перв</a:t>
                      </a:r>
                      <a:r>
                        <a:rPr kumimoji="0" lang="ru-RU" sz="11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  <a:endParaRPr kumimoji="0" lang="ru-RU" sz="1100" b="1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481137">
                <a:tc>
                  <a:txBody>
                    <a:bodyPr/>
                    <a:lstStyle/>
                    <a:p>
                      <a:r>
                        <a:rPr lang="ru-RU" sz="1100" i="1" dirty="0" smtClean="0"/>
                        <a:t>Муниципальная программа "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и восстановление военно-мемориальных объектов на территории муниципального образования  Хиславичского городского поселения Хиславичского района Смоленской области</a:t>
                      </a:r>
                      <a:r>
                        <a:rPr lang="ru-RU" sz="1100" b="0" i="1" dirty="0" smtClean="0"/>
                        <a:t>»</a:t>
                      </a:r>
                    </a:p>
                    <a:p>
                      <a:r>
                        <a:rPr kumimoji="0"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Цель муниципальной программы: </a:t>
                      </a: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приведение в надлежащее состояние воинских захоронений, памятников и памятных знаков, увековечивающих память погибших при защите Отечества на территории п.Хиславичи, в соответствии с требованиями современного общества.</a:t>
                      </a:r>
                      <a:endParaRPr lang="ru-RU" sz="11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rgbClr val="000000"/>
                          </a:solidFill>
                        </a:rPr>
                        <a:t>180,0</a:t>
                      </a:r>
                      <a:endParaRPr lang="ru-RU" sz="11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rgbClr val="000000"/>
                          </a:solidFill>
                        </a:rPr>
                        <a:t>180,0</a:t>
                      </a:r>
                      <a:endParaRPr lang="ru-RU" sz="11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rgbClr val="000000"/>
                          </a:solidFill>
                        </a:rPr>
                        <a:t>180,2</a:t>
                      </a:r>
                      <a:endParaRPr lang="ru-RU" sz="11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rgbClr val="000000"/>
                          </a:solidFill>
                        </a:rPr>
                        <a:t>180,2</a:t>
                      </a:r>
                      <a:endParaRPr lang="ru-RU" sz="11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072494" cy="150019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i="1" dirty="0" smtClean="0">
                <a:solidFill>
                  <a:schemeClr val="accent3"/>
                </a:solidFill>
                <a:effectLst/>
              </a:rPr>
              <a:t>Перечень муниципальных программ </a:t>
            </a:r>
            <a:br>
              <a:rPr lang="ru-RU" sz="2000" i="1" dirty="0" smtClean="0">
                <a:solidFill>
                  <a:schemeClr val="accent3"/>
                </a:solidFill>
                <a:effectLst/>
              </a:rPr>
            </a:br>
            <a:r>
              <a:rPr lang="ru-RU" sz="2000" i="1" dirty="0" smtClean="0">
                <a:solidFill>
                  <a:schemeClr val="accent3"/>
                </a:solidFill>
                <a:effectLst/>
              </a:rPr>
              <a:t>Хиславичского городского поселения </a:t>
            </a:r>
            <a:br>
              <a:rPr lang="ru-RU" sz="2000" i="1" dirty="0" smtClean="0">
                <a:solidFill>
                  <a:schemeClr val="accent3"/>
                </a:solidFill>
                <a:effectLst/>
              </a:rPr>
            </a:br>
            <a:r>
              <a:rPr lang="ru-RU" sz="2000" i="1" dirty="0" smtClean="0">
                <a:solidFill>
                  <a:schemeClr val="accent3"/>
                </a:solidFill>
                <a:effectLst/>
              </a:rPr>
              <a:t>Хиславичского района Смоленской области </a:t>
            </a:r>
            <a:br>
              <a:rPr lang="ru-RU" sz="2000" i="1" dirty="0" smtClean="0">
                <a:solidFill>
                  <a:schemeClr val="accent3"/>
                </a:solidFill>
                <a:effectLst/>
              </a:rPr>
            </a:br>
            <a:r>
              <a:rPr lang="ru-RU" sz="2000" i="1" dirty="0" smtClean="0">
                <a:solidFill>
                  <a:schemeClr val="accent3"/>
                </a:solidFill>
                <a:effectLst/>
              </a:rPr>
              <a:t>на 2022 год, 2023 год, 2024 год.</a:t>
            </a:r>
            <a:endParaRPr lang="ru-RU" sz="2000" dirty="0">
              <a:solidFill>
                <a:schemeClr val="accent3"/>
              </a:solidFill>
              <a:effectLst/>
            </a:endParaRPr>
          </a:p>
        </p:txBody>
      </p:sp>
      <p:sp>
        <p:nvSpPr>
          <p:cNvPr id="44035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3786214"/>
          </a:xfrm>
        </p:spPr>
        <p:txBody>
          <a:bodyPr>
            <a:normAutofit/>
          </a:bodyPr>
          <a:lstStyle/>
          <a:p>
            <a:pPr algn="just">
              <a:buClr>
                <a:srgbClr val="002060"/>
              </a:buClr>
            </a:pPr>
            <a:r>
              <a:rPr lang="ru-RU" sz="1400" dirty="0" smtClean="0"/>
              <a:t>Муниципальная программа «Создание условий для обеспечения качественными услугами ЖКХ и благоустройство территории муниципального образования Хиславичского городского поселения Хиславичского района Смоленской области»</a:t>
            </a:r>
          </a:p>
          <a:p>
            <a:pPr algn="just">
              <a:buClr>
                <a:srgbClr val="002060"/>
              </a:buClr>
            </a:pPr>
            <a:r>
              <a:rPr lang="ru-RU" sz="1400" dirty="0" smtClean="0"/>
              <a:t>Муниципальная программа «По проведению праздничных мероприятий на территории муниципального образования Хиславичского городского поселения Хиславичского района Смоленской области»</a:t>
            </a:r>
          </a:p>
          <a:p>
            <a:pPr algn="just">
              <a:buClr>
                <a:srgbClr val="002060"/>
              </a:buClr>
            </a:pPr>
            <a:r>
              <a:rPr lang="ru-RU" sz="1400" dirty="0" smtClean="0"/>
              <a:t>Программа комплексного развития социальной инфраструктуры муниципального образования Хиславичское городское поселение Хиславичского района Смоленской области на 2017-2025 годы </a:t>
            </a:r>
          </a:p>
          <a:p>
            <a:pPr algn="just">
              <a:buClr>
                <a:srgbClr val="002060"/>
              </a:buClr>
            </a:pPr>
            <a:r>
              <a:rPr lang="ru-RU" sz="1400" dirty="0" smtClean="0"/>
              <a:t>Муниципальная программа  «Комплексное развитие транспортной  инфраструктуры Хиславичского городского поселения Хиславичского района  Смоленской области на период 2017 -2027 годы»</a:t>
            </a:r>
            <a:endParaRPr lang="en-US" sz="1300" b="1" i="1" dirty="0" smtClean="0">
              <a:solidFill>
                <a:srgbClr val="0070C0"/>
              </a:solidFill>
            </a:endParaRPr>
          </a:p>
          <a:p>
            <a:pPr algn="just">
              <a:buClr>
                <a:srgbClr val="002060"/>
              </a:buClr>
            </a:pPr>
            <a:r>
              <a:rPr lang="ru-RU" sz="1400" dirty="0" smtClean="0"/>
              <a:t>Муниципальная программа «Формирование комфортной городской  среды на территории муниципального образования Хиславичского городского поселения Хиславичского района Смоленской области»</a:t>
            </a:r>
            <a:endParaRPr lang="ru-RU" sz="1300" i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214953"/>
          </a:xfrm>
        </p:spPr>
        <p:txBody>
          <a:bodyPr>
            <a:normAutofit lnSpcReduction="10000"/>
          </a:bodyPr>
          <a:lstStyle/>
          <a:p>
            <a:pPr>
              <a:buClr>
                <a:srgbClr val="002060"/>
              </a:buClr>
            </a:pPr>
            <a:r>
              <a:rPr lang="ru-RU" sz="1400" dirty="0" smtClean="0"/>
              <a:t>Муниципальная программа «Развитие физической культуры и спорта в муниципальном образовании Хиславичском городском поселении Хиславичского района Смоленской области»</a:t>
            </a:r>
            <a:endParaRPr lang="en-US" sz="1300" i="1" dirty="0" smtClean="0">
              <a:solidFill>
                <a:srgbClr val="0070C0"/>
              </a:solidFill>
            </a:endParaRPr>
          </a:p>
          <a:p>
            <a:pPr>
              <a:buClr>
                <a:srgbClr val="002060"/>
              </a:buClr>
            </a:pPr>
            <a:r>
              <a:rPr lang="ru-RU" sz="1400" dirty="0" smtClean="0"/>
              <a:t>Муниципальная программа «Создание и восстановление военно-мемориальных объектов на территории муниципального образования Хиславичского городского поселения Хиславичского района  Смоленской области»</a:t>
            </a:r>
            <a:endParaRPr lang="ru-RU" sz="1300" i="1" dirty="0" smtClean="0">
              <a:solidFill>
                <a:srgbClr val="0070C0"/>
              </a:solidFill>
            </a:endParaRPr>
          </a:p>
          <a:p>
            <a:pPr>
              <a:buClr>
                <a:srgbClr val="002060"/>
              </a:buClr>
            </a:pPr>
            <a:r>
              <a:rPr lang="ru-RU" sz="1400" dirty="0" smtClean="0"/>
              <a:t>Муниципальная программа «Развитие территориального общественного самоуправления на территории муниципального образования Хиславичского городского поселения Хиславичского района  Смоленской области»</a:t>
            </a:r>
          </a:p>
          <a:p>
            <a:pPr>
              <a:buClr>
                <a:srgbClr val="002060"/>
              </a:buClr>
            </a:pPr>
            <a:r>
              <a:rPr lang="ru-RU" sz="1400" dirty="0" smtClean="0"/>
              <a:t>Муниципальная программа«Оформление права собственности на муниципальное имущество Хиславичского городского поселения Хиславичского района Смоленской области»</a:t>
            </a:r>
          </a:p>
          <a:p>
            <a:pPr>
              <a:buClr>
                <a:srgbClr val="002060"/>
              </a:buClr>
            </a:pPr>
            <a:r>
              <a:rPr lang="ru-RU" sz="1400" dirty="0" smtClean="0"/>
              <a:t>Муниципальная программа«Обустройство мест (площадок) для накопления твердых коммунальных отходов (ТКО) и оснащение мест (площадок) для ТКО контейнерами (бункерами) на территории муниципального образования Хиславичского городского поселения Хиславичского района Смоленской области»</a:t>
            </a:r>
          </a:p>
          <a:p>
            <a:pPr>
              <a:buClr>
                <a:srgbClr val="002060"/>
              </a:buClr>
            </a:pPr>
            <a:r>
              <a:rPr lang="ru-RU" sz="1400" dirty="0" smtClean="0"/>
              <a:t>Муниципальная программа«Использование и охрана земель муниципального образования Хиславичского городского поселения Хиславичского района Смоленской области» на 2020 – 2024 годы</a:t>
            </a:r>
          </a:p>
          <a:p>
            <a:pPr>
              <a:buClr>
                <a:srgbClr val="002060"/>
              </a:buClr>
            </a:pPr>
            <a:r>
              <a:rPr lang="ru-RU" sz="1400" dirty="0" smtClean="0"/>
              <a:t>Муниципальная программа «Разработка проекта генерального плана и правил землепользования и застройки муниципального образования Хиславичское городское поселение Хиславичского района Смоленской </a:t>
            </a:r>
            <a:r>
              <a:rPr lang="ru-RU" sz="1400" dirty="0" err="1" smtClean="0"/>
              <a:t>облати</a:t>
            </a:r>
            <a:endParaRPr lang="ru-RU" sz="1400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3600" i="1" dirty="0" smtClean="0">
                <a:solidFill>
                  <a:schemeClr val="accent3"/>
                </a:solidFill>
                <a:effectLst/>
              </a:rPr>
              <a:t>РЕАЛИЗАЦИЯ </a:t>
            </a:r>
            <a:br>
              <a:rPr lang="ru-RU" sz="3600" i="1" dirty="0" smtClean="0">
                <a:solidFill>
                  <a:schemeClr val="accent3"/>
                </a:solidFill>
                <a:effectLst/>
              </a:rPr>
            </a:br>
            <a:r>
              <a:rPr lang="ru-RU" sz="3600" i="1" dirty="0" smtClean="0">
                <a:solidFill>
                  <a:schemeClr val="accent3"/>
                </a:solidFill>
                <a:effectLst/>
              </a:rPr>
              <a:t>НАЦИОНАЛЬНЫХ </a:t>
            </a:r>
            <a:br>
              <a:rPr lang="ru-RU" sz="3600" i="1" dirty="0" smtClean="0">
                <a:solidFill>
                  <a:schemeClr val="accent3"/>
                </a:solidFill>
                <a:effectLst/>
              </a:rPr>
            </a:br>
            <a:r>
              <a:rPr lang="ru-RU" sz="3600" i="1" dirty="0" smtClean="0">
                <a:solidFill>
                  <a:schemeClr val="accent3"/>
                </a:solidFill>
                <a:effectLst/>
              </a:rPr>
              <a:t>ПРОЕКТОВ</a:t>
            </a:r>
            <a:endParaRPr lang="ru-RU" sz="3600" i="1" dirty="0">
              <a:solidFill>
                <a:schemeClr val="accent3"/>
              </a:solidFill>
              <a:effectLst/>
            </a:endParaRPr>
          </a:p>
        </p:txBody>
      </p:sp>
      <p:pic>
        <p:nvPicPr>
          <p:cNvPr id="1026" name="Picture 2" descr="C:\Users\USER\Desktop\1200px-Logo_of_the_National_Projects_of_Russi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642918"/>
            <a:ext cx="3296015" cy="257176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28596" y="3357562"/>
            <a:ext cx="82868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В целях осуществления прорывного научно-технологического и социально-экономического развития Российской Федерации, увеличения численности населения страны, повышения уровня жизни граждан, создания комфортных условий для их проживания, а также условий и возможностей для самореализации и раскрытия таланта каждого человека Президентом России издан указ от 7 мая 2018 года №204 «О национальных целях и стратегических задачах развития Российской Федерации на период до 2024 года», устанавливающий и утверждающий национальные проекты России.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428596" y="428604"/>
            <a:ext cx="821537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НАПРАВЛЕНИЯ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бюджетной и налоговой политики Хиславичского городского поселения Хиславичского района Смоленской области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 2022 год и на плановый период 2023 и 2024 годов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romanUcPeriod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Общие положения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направления бюджетной и налоговой политики Хиславичского городского поселения  Хиславичского района Смоленской области на 2022 год и на плановый период 2023 и 2024 годов разработаны в целях формирования задач бюджетной и налоговой политики на среднесрочный период, а также условий и подходов, принимаемых при составлении проекта бюджета Хиславичского городского поселения  Хиславичского района Смоленской области на 2022 год и плановый период 2023 и 2024 годов.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361950" algn="just" eaLnBrk="0" hangingPunct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подготовке основных направлений бюджетной и налоговой политики муниципального образования  «Хиславичский район» Смоленской области на 2022 год и плановый период 2023 и 2024 годов были учтены положения Указа Президента Российской Федерации от 21 июля 2020 года № 474 «О национальных целях развития Российской Федерации на период до 2030 года».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indent="361950" algn="just" eaLnBrk="0" hangingPunct="0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направления бюджетной и налоговой политики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Хиславичского городского поселения  Хиславичского района Смоленской области  сохраняют преемственность в отношении определенных ранее приоритетов и скорректированы с учетом текущей экономической ситуации, вызванной распространением новой коронавирусной инфекции, и принятием на федеральном и региональном уровне мер по ее устранению.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872410" cy="1857388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1800" i="1" dirty="0" smtClean="0">
                <a:solidFill>
                  <a:schemeClr val="accent3"/>
                </a:solidFill>
                <a:effectLst/>
              </a:rPr>
              <a:t>Хиславичское городское поселение </a:t>
            </a:r>
            <a:br>
              <a:rPr lang="ru-RU" sz="1800" i="1" dirty="0" smtClean="0">
                <a:solidFill>
                  <a:schemeClr val="accent3"/>
                </a:solidFill>
                <a:effectLst/>
              </a:rPr>
            </a:br>
            <a:r>
              <a:rPr lang="ru-RU" sz="1800" i="1" dirty="0" smtClean="0">
                <a:solidFill>
                  <a:schemeClr val="accent3"/>
                </a:solidFill>
                <a:effectLst/>
              </a:rPr>
              <a:t>Хиславичского района </a:t>
            </a:r>
            <a:br>
              <a:rPr lang="ru-RU" sz="1800" i="1" dirty="0" smtClean="0">
                <a:solidFill>
                  <a:schemeClr val="accent3"/>
                </a:solidFill>
                <a:effectLst/>
              </a:rPr>
            </a:br>
            <a:r>
              <a:rPr lang="ru-RU" sz="1800" i="1" dirty="0" smtClean="0">
                <a:solidFill>
                  <a:schemeClr val="accent3"/>
                </a:solidFill>
                <a:effectLst/>
              </a:rPr>
              <a:t>Смоленской области </a:t>
            </a:r>
            <a:br>
              <a:rPr lang="ru-RU" sz="1800" i="1" dirty="0" smtClean="0">
                <a:solidFill>
                  <a:schemeClr val="accent3"/>
                </a:solidFill>
                <a:effectLst/>
              </a:rPr>
            </a:br>
            <a:r>
              <a:rPr lang="ru-RU" sz="1800" i="1" dirty="0" smtClean="0">
                <a:solidFill>
                  <a:schemeClr val="accent3"/>
                </a:solidFill>
                <a:effectLst/>
              </a:rPr>
              <a:t>участвует в реализации </a:t>
            </a:r>
            <a:br>
              <a:rPr lang="ru-RU" sz="1800" i="1" dirty="0" smtClean="0">
                <a:solidFill>
                  <a:schemeClr val="accent3"/>
                </a:solidFill>
                <a:effectLst/>
              </a:rPr>
            </a:br>
            <a:r>
              <a:rPr lang="ru-RU" sz="1800" i="1" dirty="0" smtClean="0">
                <a:solidFill>
                  <a:schemeClr val="accent3"/>
                </a:solidFill>
                <a:effectLst/>
              </a:rPr>
              <a:t>следующего национального проекта:</a:t>
            </a:r>
            <a:br>
              <a:rPr lang="ru-RU" sz="1800" i="1" dirty="0" smtClean="0">
                <a:solidFill>
                  <a:schemeClr val="accent3"/>
                </a:solidFill>
                <a:effectLst/>
              </a:rPr>
            </a:br>
            <a:r>
              <a:rPr lang="ru-RU" sz="1800" i="1" dirty="0" smtClean="0">
                <a:solidFill>
                  <a:schemeClr val="accent3"/>
                </a:solidFill>
                <a:effectLst/>
              </a:rPr>
              <a:t>«Жилье и городская среда»</a:t>
            </a:r>
            <a:endParaRPr lang="ru-RU" sz="1800" i="1" dirty="0"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7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643182"/>
          <a:ext cx="8143931" cy="2924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947"/>
                <a:gridCol w="2574605"/>
                <a:gridCol w="953013"/>
                <a:gridCol w="953013"/>
                <a:gridCol w="953013"/>
                <a:gridCol w="1126288"/>
                <a:gridCol w="953052"/>
              </a:tblGrid>
              <a:tr h="35208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</a:t>
                      </a:r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/</a:t>
                      </a:r>
                      <a:r>
                        <a:rPr lang="ru-RU" sz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Наименование проектов (мероприятий)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 том числе по годам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3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2020, факт. </a:t>
                      </a:r>
                      <a:r>
                        <a:rPr lang="ru-RU" sz="1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тыс.руб.</a:t>
                      </a:r>
                      <a:endParaRPr lang="ru-RU" sz="1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2021, факт, </a:t>
                      </a:r>
                      <a:r>
                        <a:rPr lang="ru-RU" sz="1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тыс.руб.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2022, план, </a:t>
                      </a:r>
                      <a:r>
                        <a:rPr lang="ru-RU" sz="1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тыс.руб.</a:t>
                      </a:r>
                      <a:endParaRPr lang="ru-RU" sz="12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2023, план, </a:t>
                      </a:r>
                      <a:r>
                        <a:rPr lang="ru-RU" sz="1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тыс.руб.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2024, план, </a:t>
                      </a:r>
                      <a:r>
                        <a:rPr lang="ru-RU" sz="1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тыс.руб.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00066">
                <a:tc gridSpan="7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Сведения о реализации регионального проекта в рамках национального проекта «Жилье и</a:t>
                      </a:r>
                      <a:r>
                        <a:rPr lang="ru-RU" sz="12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городская среда</a:t>
                      </a: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»</a:t>
                      </a:r>
                      <a:r>
                        <a:rPr lang="ru-RU" sz="12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FD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FD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FD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FDF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Региональный</a:t>
                      </a:r>
                      <a:r>
                        <a:rPr kumimoji="0" lang="ru-RU" sz="120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проект </a:t>
                      </a:r>
                    </a:p>
                    <a:p>
                      <a:pPr algn="ctr"/>
                      <a:r>
                        <a:rPr kumimoji="0" lang="ru-RU" sz="120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«Формирование городской среды»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2188,2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2120,3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Федеральный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проект         «Чистая вода»</a:t>
                      </a:r>
                      <a:endParaRPr lang="ru-RU" sz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20956,4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Users\USER\Desktop\1200px-Logo_of_the_National_Projects_of_Russi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500042"/>
            <a:ext cx="2472011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183880" cy="107157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800" i="1" dirty="0" smtClean="0">
                <a:solidFill>
                  <a:schemeClr val="accent3"/>
                </a:solidFill>
                <a:effectLst/>
              </a:rPr>
              <a:t>Показатели бюджета Хиславичского городского поселения на 1 жителя</a:t>
            </a:r>
            <a:endParaRPr lang="ru-RU" sz="2800" i="1" dirty="0">
              <a:solidFill>
                <a:schemeClr val="accent3"/>
              </a:solidFill>
              <a:effectLst/>
            </a:endParaRPr>
          </a:p>
        </p:txBody>
      </p:sp>
      <p:sp>
        <p:nvSpPr>
          <p:cNvPr id="48131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183880" cy="4187952"/>
          </a:xfrm>
        </p:spPr>
        <p:txBody>
          <a:bodyPr>
            <a:normAutofit lnSpcReduction="10000"/>
          </a:bodyPr>
          <a:lstStyle/>
          <a:p>
            <a:pPr>
              <a:buClr>
                <a:srgbClr val="7030A0"/>
              </a:buClr>
            </a:pPr>
            <a:endParaRPr lang="ru-RU" sz="2000" i="1" dirty="0" smtClean="0">
              <a:solidFill>
                <a:srgbClr val="0070C0"/>
              </a:solidFill>
            </a:endParaRPr>
          </a:p>
          <a:p>
            <a:pPr>
              <a:buClr>
                <a:srgbClr val="7030A0"/>
              </a:buClr>
            </a:pPr>
            <a:r>
              <a:rPr lang="ru-RU" sz="2000" i="1" dirty="0" smtClean="0">
                <a:solidFill>
                  <a:srgbClr val="0070C0"/>
                </a:solidFill>
              </a:rPr>
              <a:t>Объем доходов бюджета муниципального образования в расчете на 1 жителя – 4,11</a:t>
            </a:r>
          </a:p>
          <a:p>
            <a:pPr>
              <a:buClr>
                <a:srgbClr val="7030A0"/>
              </a:buClr>
            </a:pPr>
            <a:r>
              <a:rPr lang="ru-RU" sz="2000" i="1" dirty="0" smtClean="0">
                <a:solidFill>
                  <a:srgbClr val="0070C0"/>
                </a:solidFill>
              </a:rPr>
              <a:t>Объем расходов бюджета муниципального образования в расчете на 1 жителя -  5,03</a:t>
            </a:r>
          </a:p>
          <a:p>
            <a:pPr>
              <a:buClr>
                <a:srgbClr val="7030A0"/>
              </a:buClr>
            </a:pPr>
            <a:r>
              <a:rPr lang="ru-RU" sz="2000" i="1" dirty="0" smtClean="0">
                <a:solidFill>
                  <a:srgbClr val="0070C0"/>
                </a:solidFill>
              </a:rPr>
              <a:t>Объем расходов бюджета муниципального образования на жилищно-коммунальное хозяйство в расчете на 1 жителя – 3,20</a:t>
            </a:r>
          </a:p>
          <a:p>
            <a:pPr>
              <a:buClr>
                <a:srgbClr val="7030A0"/>
              </a:buClr>
            </a:pPr>
            <a:r>
              <a:rPr lang="ru-RU" sz="2000" i="1" dirty="0" smtClean="0">
                <a:solidFill>
                  <a:srgbClr val="0070C0"/>
                </a:solidFill>
              </a:rPr>
              <a:t>Объем расходов муниципального образования на культуру и кинематографию в расчете на 1 жителя – 0,03</a:t>
            </a:r>
          </a:p>
          <a:p>
            <a:pPr>
              <a:buClr>
                <a:srgbClr val="7030A0"/>
              </a:buClr>
            </a:pPr>
            <a:r>
              <a:rPr lang="ru-RU" sz="2000" i="1" dirty="0" smtClean="0">
                <a:solidFill>
                  <a:srgbClr val="0070C0"/>
                </a:solidFill>
              </a:rPr>
              <a:t>Объем расходов бюджета муниципального образования на социальную политику в расчете на 1 жителя – 0,02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72330" y="1785926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тысячах 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Содержимое 2"/>
          <p:cNvSpPr>
            <a:spLocks noGrp="1"/>
          </p:cNvSpPr>
          <p:nvPr>
            <p:ph idx="1"/>
          </p:nvPr>
        </p:nvSpPr>
        <p:spPr>
          <a:xfrm>
            <a:off x="571472" y="428625"/>
            <a:ext cx="8115328" cy="5500705"/>
          </a:xfrm>
        </p:spPr>
        <p:txBody>
          <a:bodyPr>
            <a:normAutofit fontScale="92500" lnSpcReduction="20000"/>
          </a:bodyPr>
          <a:lstStyle/>
          <a:p>
            <a:pPr>
              <a:buFont typeface="Wingdings 2" pitchFamily="18" charset="2"/>
              <a:buNone/>
            </a:pPr>
            <a:r>
              <a:rPr lang="ru-RU" b="1" i="1" dirty="0" smtClean="0">
                <a:solidFill>
                  <a:schemeClr val="accent3"/>
                </a:solidFill>
              </a:rPr>
              <a:t>Контактная информация:</a:t>
            </a:r>
          </a:p>
          <a:p>
            <a:pPr algn="ctr">
              <a:buFont typeface="Wingdings 2" pitchFamily="18" charset="2"/>
              <a:buNone/>
            </a:pPr>
            <a:endParaRPr lang="ru-RU" b="1" i="1" dirty="0" smtClean="0">
              <a:solidFill>
                <a:srgbClr val="002060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ru-RU" dirty="0" smtClean="0">
                <a:solidFill>
                  <a:srgbClr val="002060"/>
                </a:solidFill>
              </a:rPr>
              <a:t>   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</a:rPr>
              <a:t>Начальник финансового управления</a:t>
            </a:r>
          </a:p>
          <a:p>
            <a:pPr algn="ctr">
              <a:buFont typeface="Wingdings 2" pitchFamily="18" charset="2"/>
              <a:buNone/>
            </a:pPr>
            <a:endParaRPr lang="ru-RU" sz="2000" i="1" dirty="0" smtClean="0">
              <a:solidFill>
                <a:srgbClr val="002060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Калистратова Наталья Ивановна</a:t>
            </a:r>
          </a:p>
          <a:p>
            <a:pPr algn="ctr">
              <a:buFont typeface="Wingdings 2" pitchFamily="18" charset="2"/>
              <a:buNone/>
            </a:pPr>
            <a:endParaRPr lang="ru-RU" sz="2400" b="1" i="1" dirty="0" smtClean="0">
              <a:solidFill>
                <a:srgbClr val="002060"/>
              </a:solidFill>
            </a:endParaRPr>
          </a:p>
          <a:p>
            <a:pPr algn="ctr">
              <a:buFont typeface="Wingdings 2" pitchFamily="18" charset="2"/>
              <a:buNone/>
            </a:pPr>
            <a:endParaRPr lang="ru-RU" sz="2400" b="1" i="1" dirty="0" smtClean="0">
              <a:solidFill>
                <a:srgbClr val="00206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     </a:t>
            </a:r>
            <a:r>
              <a:rPr lang="en-US" sz="2000" i="1" dirty="0" smtClean="0">
                <a:solidFill>
                  <a:srgbClr val="002060"/>
                </a:solidFill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</a:rPr>
              <a:t>График работы:</a:t>
            </a:r>
          </a:p>
          <a:p>
            <a:pPr>
              <a:buFont typeface="Wingdings 2" pitchFamily="18" charset="2"/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понедельник-четверг с 9-00 до 18-00 , </a:t>
            </a:r>
          </a:p>
          <a:p>
            <a:pPr>
              <a:buFont typeface="Wingdings 2" pitchFamily="18" charset="2"/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пятница с 9-00 до 17-00</a:t>
            </a:r>
          </a:p>
          <a:p>
            <a:pPr>
              <a:buFont typeface="Wingdings 2" pitchFamily="18" charset="2"/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перерыв с 13-00 до 13-48 </a:t>
            </a:r>
          </a:p>
          <a:p>
            <a:pPr>
              <a:buFont typeface="Wingdings 2" pitchFamily="18" charset="2"/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Выходные дни суббота-воскресенье</a:t>
            </a:r>
          </a:p>
          <a:p>
            <a:pPr>
              <a:buFont typeface="Wingdings 2" pitchFamily="18" charset="2"/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     </a:t>
            </a:r>
            <a:r>
              <a:rPr lang="ru-RU" sz="1500" i="1" dirty="0" smtClean="0">
                <a:solidFill>
                  <a:srgbClr val="002060"/>
                </a:solidFill>
              </a:rPr>
              <a:t>Контактный телефон 8(48140) 2-22-42, факс  (48140) 2-21-60</a:t>
            </a:r>
            <a:endParaRPr lang="en-US" sz="1500" i="1" dirty="0" smtClean="0">
              <a:solidFill>
                <a:srgbClr val="002060"/>
              </a:solidFill>
            </a:endParaRPr>
          </a:p>
          <a:p>
            <a:pPr>
              <a:buFont typeface="Wingdings 2" pitchFamily="18" charset="2"/>
              <a:buNone/>
            </a:pPr>
            <a:endParaRPr lang="en-US" sz="2000" i="1" dirty="0" smtClean="0">
              <a:solidFill>
                <a:srgbClr val="002060"/>
              </a:solidFill>
            </a:endParaRPr>
          </a:p>
          <a:p>
            <a:pPr>
              <a:buFont typeface="Wingdings 2" pitchFamily="18" charset="2"/>
              <a:buNone/>
            </a:pPr>
            <a:endParaRPr lang="en-US" sz="2000" i="1" dirty="0" smtClean="0">
              <a:solidFill>
                <a:srgbClr val="002060"/>
              </a:solidFill>
            </a:endParaRPr>
          </a:p>
          <a:p>
            <a:pPr algn="ctr">
              <a:lnSpc>
                <a:spcPct val="120000"/>
              </a:lnSpc>
              <a:buFont typeface="Wingdings 2" pitchFamily="18" charset="2"/>
              <a:buNone/>
            </a:pPr>
            <a:r>
              <a:rPr lang="en-US" sz="1500" dirty="0" smtClean="0">
                <a:solidFill>
                  <a:srgbClr val="002060"/>
                </a:solidFill>
              </a:rPr>
              <a:t>      </a:t>
            </a:r>
            <a:r>
              <a:rPr lang="ru-RU" sz="1500" i="1" dirty="0" smtClean="0">
                <a:solidFill>
                  <a:srgbClr val="002060"/>
                </a:solidFill>
              </a:rPr>
              <a:t>Вопросы, предложения и отзывы Вы можете отправить по</a:t>
            </a:r>
            <a:r>
              <a:rPr lang="en-US" sz="1500" i="1" dirty="0" smtClean="0">
                <a:solidFill>
                  <a:srgbClr val="002060"/>
                </a:solidFill>
              </a:rPr>
              <a:t> </a:t>
            </a:r>
            <a:r>
              <a:rPr lang="ru-RU" sz="1500" i="1" dirty="0" smtClean="0">
                <a:solidFill>
                  <a:srgbClr val="002060"/>
                </a:solidFill>
              </a:rPr>
              <a:t>электронной почте </a:t>
            </a:r>
            <a:r>
              <a:rPr lang="ru-RU" sz="1500" dirty="0" err="1" smtClean="0">
                <a:solidFill>
                  <a:srgbClr val="002060"/>
                </a:solidFill>
                <a:hlinkClick r:id="rId2"/>
              </a:rPr>
              <a:t>fin</a:t>
            </a:r>
            <a:r>
              <a:rPr lang="en-US" sz="1500" dirty="0" smtClean="0">
                <a:solidFill>
                  <a:srgbClr val="002060"/>
                </a:solidFill>
                <a:hlinkClick r:id="rId2"/>
              </a:rPr>
              <a:t>his</a:t>
            </a:r>
            <a:r>
              <a:rPr lang="ru-RU" sz="1500" dirty="0" smtClean="0">
                <a:solidFill>
                  <a:srgbClr val="002060"/>
                </a:solidFill>
                <a:hlinkClick r:id="rId2"/>
              </a:rPr>
              <a:t>@</a:t>
            </a:r>
            <a:r>
              <a:rPr lang="ru-RU" sz="1500" dirty="0" err="1" smtClean="0">
                <a:solidFill>
                  <a:srgbClr val="002060"/>
                </a:solidFill>
                <a:hlinkClick r:id="rId2"/>
              </a:rPr>
              <a:t>mail.ru</a:t>
            </a:r>
            <a:r>
              <a:rPr lang="ru-RU" sz="1500" dirty="0" smtClean="0">
                <a:solidFill>
                  <a:srgbClr val="002060"/>
                </a:solidFill>
              </a:rPr>
              <a:t> </a:t>
            </a:r>
            <a:r>
              <a:rPr lang="ru-RU" sz="1500" i="1" dirty="0" smtClean="0">
                <a:solidFill>
                  <a:srgbClr val="002060"/>
                </a:solidFill>
              </a:rPr>
              <a:t>или по адресу: </a:t>
            </a:r>
          </a:p>
          <a:p>
            <a:pPr algn="ctr">
              <a:lnSpc>
                <a:spcPct val="120000"/>
              </a:lnSpc>
              <a:buFont typeface="Wingdings 2" pitchFamily="18" charset="2"/>
              <a:buNone/>
            </a:pPr>
            <a:r>
              <a:rPr lang="ru-RU" sz="1500" i="1" dirty="0" smtClean="0">
                <a:solidFill>
                  <a:srgbClr val="002060"/>
                </a:solidFill>
              </a:rPr>
              <a:t>21</a:t>
            </a:r>
            <a:r>
              <a:rPr lang="en-US" sz="1500" i="1" dirty="0" smtClean="0">
                <a:solidFill>
                  <a:srgbClr val="002060"/>
                </a:solidFill>
              </a:rPr>
              <a:t>6620</a:t>
            </a:r>
            <a:r>
              <a:rPr lang="ru-RU" sz="1500" i="1" dirty="0" smtClean="0">
                <a:solidFill>
                  <a:srgbClr val="002060"/>
                </a:solidFill>
              </a:rPr>
              <a:t>, Смоленская обл., </a:t>
            </a:r>
            <a:r>
              <a:rPr lang="ru-RU" sz="1500" i="1" dirty="0" err="1" smtClean="0">
                <a:solidFill>
                  <a:srgbClr val="002060"/>
                </a:solidFill>
              </a:rPr>
              <a:t>пгт</a:t>
            </a:r>
            <a:r>
              <a:rPr lang="ru-RU" sz="1500" i="1" dirty="0" smtClean="0">
                <a:solidFill>
                  <a:srgbClr val="002060"/>
                </a:solidFill>
              </a:rPr>
              <a:t> Хиславичи, ул.Советская, д.23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428596" y="500042"/>
            <a:ext cx="8358246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Основные направления налоговой политики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Налоговая политика Хиславичского городского поселения будет направлена на увеличение доходов бюджета поселения за счет оптимизации налоговой нагрузки, отмены неэффективных налоговых льгот, повышения эффективности системы налогового администрирования и проведения антикризисных налоговых мер, стимулирования развития малого и среднего предпринимательства.</a:t>
            </a: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Основными направлениями налоговой политики будут являться:</a:t>
            </a: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повышение объемов поступлений налога на доходы физических лиц, в частности: создание условий для роста общего объема фонда оплаты труда в поселении, легализация «теневой» заработной платы, доведение ее до среднеотраслевого уровня, проведение мероприятий по сокращению задолженности по налогу на доходы физических лиц;</a:t>
            </a:r>
          </a:p>
          <a:p>
            <a:pPr lvl="0" indent="4508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повышение собираемости единого сельскохозяйственного налога за счет расширения деятельности сельскохозяйственных товаропроизводителей;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indent="450850" algn="just"/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усиление работы по погашению задолженности по налоговым платежам;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hangingPunct="0"/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актуализация работы по расширению налоговой базы по имущественным налогам путем выявления и включения в налогооблагаемую базу недвижимого имущества и земельных участков, которые до настоящего времени не зарегистрированы или зарегистрированы с указанием неполных (неактуальных) сведений, необходимых для исчисления налогов;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hangingPunct="0"/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улучшение качества администрирования земельного налога и повышения уровня его собираемости для целей пополнения доходной базы местных бюджетов;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>
              <a:buFontTx/>
              <a:buChar char="-"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88" y="285750"/>
            <a:ext cx="8501062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 smtClean="0">
                <a:latin typeface="+mn-lt"/>
                <a:cs typeface="Times New Roman" pitchFamily="18" charset="0"/>
              </a:rPr>
              <a:t>    </a:t>
            </a:r>
            <a:endParaRPr lang="ru-RU" sz="1600" i="1" dirty="0" smtClean="0">
              <a:latin typeface="+mn-lt"/>
            </a:endParaRPr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428596" y="214290"/>
            <a:ext cx="8286808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оптимизация налоговых льгот, предоставляемых инвесторам, реализующим инвестиционные проекты на территории района;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создание условий для развития малого и среднего предпринимательства.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целях мобилизации доходов консолидированного бюджета планируется проведение следующих мероприятий: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случае законодательного закрепления на федеральном уровне обязанности по уплате налога на имущество физических лиц в отношении объектов капитального строительства, которые поставлены на кадастровый учет и в отношении которых осуществлена кадастровая оценка, но права собственности на которые не зарегистрированы в установленном порядке, за собственниками земельных участков, на которых расположены указанные объекты, вовлечение в налоговый оборот таких объектов;</a:t>
            </a:r>
          </a:p>
          <a:p>
            <a:pPr lvl="0" indent="450850" algn="just"/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проведение мероприятий по вовлечению в налоговый оборот земельных участков посредством усиления муниципального земельного контроля и выявления собственников земельных участков, не оформивших права собственности на земельные участки, в целях увеличения налоговой базы по земельному налогу.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hangingPunct="0"/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устойчивость доходов бюджетной системы поселения существенное влияние оказывают решения по установлению налоговых льгот по региональным и местным налогам, доходы от которых поступают в местный бюджет.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hangingPunct="0"/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Оценка эффективности действующих налоговых льгот является  составной частью бюджетного процесса.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hangingPunct="0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этой связи предлагается строить налоговую политику Хиславичского городского поселения  в среднесрочной перспективе, исходя из следующих предпосылок: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eaLnBrk="0" hangingPunct="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214282" y="142852"/>
            <a:ext cx="85725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61950" algn="just"/>
            <a:r>
              <a:rPr lang="ru-RU" sz="1600" i="1" dirty="0" smtClean="0">
                <a:latin typeface="+mn-lt"/>
              </a:rPr>
              <a:t> 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428596" y="142852"/>
            <a:ext cx="8286808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just" eaLnBrk="0" hangingPunct="0"/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введение новой налоговой льготы, налогового освобождения или иного стимулирующего механизма в рамках налоговой политики должно сопровождаться определением «источника» для такого решения, в качестве которого может рассматриваться отмена одной или нескольких неэффективных льгот;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любая принятая налоговая льгота должна быть подвергнута анализу на предмет ее эффективности по итогам ее применения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целях увеличения доходов различных уровней бюджетной системы Российской Федерации, планируется поэтапная отмена действующих налоговых льгот, установленных на федеральном уровне, по региональным и местным налогам, с передачей соответствующих полномочий на региональный (местный) уровень.</a:t>
            </a: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целях совершенствования налогового администрирования предполагается:</a:t>
            </a: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повышение ответственности администраторов доходов за эффективное прогнозирование, своевременность, полноту поступления и сокращение задолженности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администрируемых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платежей;</a:t>
            </a: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повышение качества и эффективности совместной работы органов власти всех уровней по усилению администрирования доходов в рамках деятельности межведомственных рабочих групп по платежам в областной и местные бюджеты;</a:t>
            </a: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продолжение работы с органами власти всех уровней по легализации прибыли и убытков организаций, допускающих искажения в налоговом учете, легализации «теневой» заработной платы, взысканию задолженности по налоговым и неналоговым доходам, реализации мероприятий по повышению роли имущественных налогов в формировании доходов бюджета;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357158" y="214290"/>
            <a:ext cx="842962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361950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организация активного взаимодействия территориальных органов налоговой службы 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Хиславичским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городским поселением по реализации экономических мер, влияющих на условия ведения деятельности налогоплательщиков и стимулирующих налогоплательщиков декларировать реально получаемые доходы.</a:t>
            </a: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целях повышения собираемости налога на имущество физических лиц будет продолжена работа по следующим направлениям:</a:t>
            </a: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выявления факта неиспользования земельных участков с целью применения повышенной налоговой ставки 1,5% (вместо 0,3%) в отношении земель сельскохозяйственного назначения в связи с неиспользованием в целях сельскохозяйственного производства;</a:t>
            </a:r>
          </a:p>
          <a:p>
            <a:pPr indent="361950" algn="just">
              <a:buFontTx/>
              <a:buChar char="-"/>
            </a:pPr>
            <a:r>
              <a:rPr lang="x-none" sz="1600" smtClean="0">
                <a:latin typeface="Times New Roman" pitchFamily="18" charset="0"/>
                <a:cs typeface="Times New Roman" pitchFamily="18" charset="0"/>
              </a:rPr>
              <a:t>актуализация на постоянной основе сведений, представляемых органами, осуществляющими регистрацию и учет объектов недвижимого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361950" algn="just"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Оценка налоговых расходов </a:t>
            </a:r>
          </a:p>
          <a:p>
            <a:pPr indent="361950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Налоговые расходы предоставлены в виде налоговых льгот (пониженных налоговых ставок). </a:t>
            </a: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Будет продолжена работа по оптимизации налоговых льгот (пониженных налоговых ставок) с учетом результатов ежегодной оценки налоговых расходов</a:t>
            </a: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361950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500034" y="285750"/>
            <a:ext cx="8143932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361950" algn="just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III. Основные направления бюджетной политики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Основными направлениями бюджетной политики Хиславичского городского поселения Хиславичского района  Смоленской области на среднесрочный период являются:</a:t>
            </a:r>
          </a:p>
          <a:p>
            <a:pPr indent="36195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концентрация расходов на первоочередных и приоритетных направлениях, в том числе на достижении целей и результатов региональных проектов, направленных на реализацию национальных проектов;</a:t>
            </a:r>
          </a:p>
          <a:p>
            <a:pPr indent="36195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повышение реалистичности и минимизация рисков несбалансированности бюджета;</a:t>
            </a: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недопущение принятия новых расходных обязательств, не обеспеченных источниками финансирования;</a:t>
            </a: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обеспечение прозрачности (открытости) и публичности процесса управления общественными финансами, гарантирующих обществу право на доступ к открытым государственным данным, в том числе в рамках размещения финансовой и иной информации о бюджете и бюджетном процессе на едином портале бюджетной системы Российской Федерации, а также на официальном сайте Администрации муниципального образования «Хиславичский район» Смоленской области, размещение основных положений решения о бюджете в формате «Бюджет для граждан» в социальных сетях.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6415</TotalTime>
  <Words>2899</Words>
  <Application>Microsoft Office PowerPoint</Application>
  <PresentationFormat>Экран (4:3)</PresentationFormat>
  <Paragraphs>496</Paragraphs>
  <Slides>42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Аспект</vt:lpstr>
      <vt:lpstr>                    Финансовое управление Администрации муниципального образования «Хиславичский район» Смоленской области   БЮДЖЕТ ДЛЯ ГРАЖДАН  на 2022 год и плановый период  2023 и 2024 годов   к решению  СОВЕТА ДЕПУТАТОВ ХИСЛАВИЧСКОГО ГОРОДСКОГО ПОСЕЛЕНИЯ от 17.12.2021 №33  «О бюджете Хиславичского городского поселения  Хиславичского района Смоленской области  на 2022 год и плановый период 2023 и 2024годов»  (в редакции решения Совета депутатов Хиславичского городского поселения Хиславичского района Смоленской области от 31.01.2022 №1)</vt:lpstr>
      <vt:lpstr>Что такое  «Бюджет для граждан?»</vt:lpstr>
      <vt:lpstr>Как определяется баланс бюджета?</vt:lpstr>
      <vt:lpstr>Слайд 4</vt:lpstr>
      <vt:lpstr>Слайд 5</vt:lpstr>
      <vt:lpstr>Слайд 6</vt:lpstr>
      <vt:lpstr>Слайд 7</vt:lpstr>
      <vt:lpstr>Слайд 8</vt:lpstr>
      <vt:lpstr>Слайд 9</vt:lpstr>
      <vt:lpstr>Бюджет (от старонормандского bougette – кошель,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vt:lpstr>
      <vt:lpstr>Из каких поступлений в настоящее время формируется доходная часть местного бюджета?</vt:lpstr>
      <vt:lpstr>Межбюджетные трансферты - основной вид безвозмездных перечислений. </vt:lpstr>
      <vt:lpstr> Общие характеристики  доходов и расходов местного бюджета  на 2022 год</vt:lpstr>
      <vt:lpstr>Общие характеристики  доходов и расходов местного бюджета  на 2023 год</vt:lpstr>
      <vt:lpstr>Общие характеристики  доходов и расходов местного бюджета  на 2024 год</vt:lpstr>
      <vt:lpstr>   Сведения об объеме муниципального долга и дефицита бюджета Хиславичского городского поселения Хиславичского района Смоленской области» в динамике на 2022год  и на плановый период 2023 и 2024 годов</vt:lpstr>
      <vt:lpstr>Слайд 17</vt:lpstr>
      <vt:lpstr>Слайд 18</vt:lpstr>
      <vt:lpstr>Слайд 19</vt:lpstr>
      <vt:lpstr>Объем и структура доходов бюджета Хиславичского городского поселения Хиславичского района Смоленской области» в динамике на 2022 год и на плановый период 2023 и 2024 годов</vt:lpstr>
      <vt:lpstr>Слайд 21</vt:lpstr>
      <vt:lpstr>Слайд 22</vt:lpstr>
      <vt:lpstr>Слайд 23</vt:lpstr>
      <vt:lpstr>Слайд 24</vt:lpstr>
      <vt:lpstr>Слайд 25</vt:lpstr>
      <vt:lpstr>Слайд 26</vt:lpstr>
      <vt:lpstr>Объем и структура расходов бюджета по разделам  на 2022 год  15444,1 из них:</vt:lpstr>
      <vt:lpstr>Объем и структура расходов бюджета по разделам  на 2023 год  14107,8 из них:</vt:lpstr>
      <vt:lpstr>Объем и структура расходов бюджета по разделам  на 2024 год  13427,7 из них:</vt:lpstr>
      <vt:lpstr>Слайд 30</vt:lpstr>
      <vt:lpstr>Расходы бюджета в разрезе муниципальных программ на 2022 год</vt:lpstr>
      <vt:lpstr>Расходы бюджета в разрезе муниципальных программ на 2023 год</vt:lpstr>
      <vt:lpstr>Расходы бюджета в разрезе муниципальных программ на 2024 год</vt:lpstr>
      <vt:lpstr>Расходы бюджета Хиславичского городского поселения Хиславичского района Смоленской области на реализацию муниципальных программ  на 2022 год и плановый период 2023 и 2024годов</vt:lpstr>
      <vt:lpstr>Слайд 35</vt:lpstr>
      <vt:lpstr>Слайд 36</vt:lpstr>
      <vt:lpstr>Перечень муниципальных программ  Хиславичского городского поселения  Хиславичского района Смоленской области  на 2022 год, 2023 год, 2024 год.</vt:lpstr>
      <vt:lpstr>Слайд 38</vt:lpstr>
      <vt:lpstr>РЕАЛИЗАЦИЯ  НАЦИОНАЛЬНЫХ  ПРОЕКТОВ</vt:lpstr>
      <vt:lpstr>Хиславичское городское поселение  Хиславичского района  Смоленской области  участвует в реализации  следующего национального проекта: «Жилье и городская среда»</vt:lpstr>
      <vt:lpstr>Показатели бюджета Хиславичского городского поселения на 1 жителя</vt:lpstr>
      <vt:lpstr>Слайд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Sergej</dc:creator>
  <cp:lastModifiedBy>USER</cp:lastModifiedBy>
  <cp:revision>870</cp:revision>
  <dcterms:created xsi:type="dcterms:W3CDTF">2013-12-11T14:12:53Z</dcterms:created>
  <dcterms:modified xsi:type="dcterms:W3CDTF">2022-02-15T07:33:33Z</dcterms:modified>
</cp:coreProperties>
</file>